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9" r:id="rId2"/>
    <p:sldMasterId id="2147483671" r:id="rId3"/>
    <p:sldMasterId id="2147483684" r:id="rId4"/>
    <p:sldMasterId id="2147483696" r:id="rId5"/>
  </p:sldMasterIdLst>
  <p:notesMasterIdLst>
    <p:notesMasterId r:id="rId225"/>
  </p:notesMasterIdLst>
  <p:handoutMasterIdLst>
    <p:handoutMasterId r:id="rId226"/>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p:cViewPr varScale="1">
        <p:scale>
          <a:sx n="78" d="100"/>
          <a:sy n="78" d="100"/>
        </p:scale>
        <p:origin x="1622"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7" d="100"/>
          <a:sy n="57" d="100"/>
        </p:scale>
        <p:origin x="-175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handoutMaster" Target="handoutMasters/handout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viewProps" Target="viewProp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theme" Target="theme/theme1.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tableStyles" Target="tableStyle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 Type="http://schemas.openxmlformats.org/officeDocument/2006/relationships/slideMaster" Target="slideMasters/slideMaster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s>
</file>

<file path=ppt/diagrams/_rels/data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71DAAE-4409-4730-B4E1-BA61F9AD6BB2}"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261F29CD-90F3-4DB0-816D-618416575246}">
      <dgm:prSet/>
      <dgm:spPr/>
      <dgm: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Eurostat reported that in 2021, the tourism, natural, and cultural heritage sectors contributed around €756 billion to the European Union, which accounts for approximately 4.9 of the EU’s GDP</a:t>
          </a:r>
        </a:p>
      </dgm:t>
    </dgm:pt>
    <dgm:pt modelId="{2F8F1AB1-39A9-4FB3-AEF4-1503455CE59B}" type="parTrans" cxnId="{76B6380E-9C94-4AA0-85A1-D6EBAA828287}">
      <dgm:prSet/>
      <dgm:spPr/>
      <dgm:t>
        <a:bodyPr/>
        <a:lstStyle/>
        <a:p>
          <a:endParaRPr lang="en-US"/>
        </a:p>
      </dgm:t>
    </dgm:pt>
    <dgm:pt modelId="{91EC2CBB-28DE-4795-B1C2-0B23F04F9145}" type="sibTrans" cxnId="{76B6380E-9C94-4AA0-85A1-D6EBAA828287}">
      <dgm:prSet/>
      <dgm:spPr/>
      <dgm:t>
        <a:bodyPr/>
        <a:lstStyle/>
        <a:p>
          <a:endParaRPr lang="en-US"/>
        </a:p>
      </dgm:t>
    </dgm:pt>
    <dgm:pt modelId="{FF222C30-EFC5-4CE1-99E3-7E36DD0EE28D}">
      <dgm:prSet/>
      <dgm:spPr/>
      <dgm:t>
        <a:bodyPr/>
        <a:lstStyle/>
        <a:p>
          <a:pPr algn="just"/>
          <a:r>
            <a:rPr lang="en-US" dirty="0">
              <a:latin typeface="Calibri" panose="020F0502020204030204" pitchFamily="34" charset="0"/>
              <a:ea typeface="Calibri" panose="020F0502020204030204" pitchFamily="34" charset="0"/>
              <a:cs typeface="Calibri" panose="020F0502020204030204" pitchFamily="34" charset="0"/>
            </a:rPr>
            <a:t>This reinforces the EU’s economy and employment rate</a:t>
          </a:r>
        </a:p>
      </dgm:t>
    </dgm:pt>
    <dgm:pt modelId="{7B9567EF-51B6-4B92-AB51-91D2CCFC6393}" type="parTrans" cxnId="{C2C972E6-76AB-4974-B586-694DAAD21306}">
      <dgm:prSet/>
      <dgm:spPr/>
      <dgm:t>
        <a:bodyPr/>
        <a:lstStyle/>
        <a:p>
          <a:endParaRPr lang="en-US"/>
        </a:p>
      </dgm:t>
    </dgm:pt>
    <dgm:pt modelId="{7E17F694-3394-4F1C-ACAB-A2F5BD366167}" type="sibTrans" cxnId="{C2C972E6-76AB-4974-B586-694DAAD21306}">
      <dgm:prSet/>
      <dgm:spPr/>
      <dgm:t>
        <a:bodyPr/>
        <a:lstStyle/>
        <a:p>
          <a:endParaRPr lang="en-US"/>
        </a:p>
      </dgm:t>
    </dgm:pt>
    <dgm:pt modelId="{3D5BC4F2-B428-4A51-BB15-C4ADA75AB232}" type="pres">
      <dgm:prSet presAssocID="{3371DAAE-4409-4730-B4E1-BA61F9AD6BB2}" presName="vert0" presStyleCnt="0">
        <dgm:presLayoutVars>
          <dgm:dir/>
          <dgm:animOne val="branch"/>
          <dgm:animLvl val="lvl"/>
        </dgm:presLayoutVars>
      </dgm:prSet>
      <dgm:spPr/>
    </dgm:pt>
    <dgm:pt modelId="{84E8F4F4-5D86-489E-B4EB-4836E52587BC}" type="pres">
      <dgm:prSet presAssocID="{261F29CD-90F3-4DB0-816D-618416575246}" presName="thickLine" presStyleLbl="alignNode1" presStyleIdx="0" presStyleCnt="2"/>
      <dgm:spPr/>
    </dgm:pt>
    <dgm:pt modelId="{DF7F17B6-A2D4-4A62-BF4D-D449064EFF03}" type="pres">
      <dgm:prSet presAssocID="{261F29CD-90F3-4DB0-816D-618416575246}" presName="horz1" presStyleCnt="0"/>
      <dgm:spPr/>
    </dgm:pt>
    <dgm:pt modelId="{516A7437-D6AC-40CB-83F3-95265D7D6762}" type="pres">
      <dgm:prSet presAssocID="{261F29CD-90F3-4DB0-816D-618416575246}" presName="tx1" presStyleLbl="revTx" presStyleIdx="0" presStyleCnt="2"/>
      <dgm:spPr/>
    </dgm:pt>
    <dgm:pt modelId="{640C4BDC-E976-4A4C-8902-9C2AE905396D}" type="pres">
      <dgm:prSet presAssocID="{261F29CD-90F3-4DB0-816D-618416575246}" presName="vert1" presStyleCnt="0"/>
      <dgm:spPr/>
    </dgm:pt>
    <dgm:pt modelId="{1A422CF2-2AF3-4AC7-83A9-8523A5DB6989}" type="pres">
      <dgm:prSet presAssocID="{FF222C30-EFC5-4CE1-99E3-7E36DD0EE28D}" presName="thickLine" presStyleLbl="alignNode1" presStyleIdx="1" presStyleCnt="2"/>
      <dgm:spPr/>
    </dgm:pt>
    <dgm:pt modelId="{604A0A06-4BBB-48DB-8A86-3B2A0E1238CB}" type="pres">
      <dgm:prSet presAssocID="{FF222C30-EFC5-4CE1-99E3-7E36DD0EE28D}" presName="horz1" presStyleCnt="0"/>
      <dgm:spPr/>
    </dgm:pt>
    <dgm:pt modelId="{F80C0ABE-C861-4905-9311-DF660C833D45}" type="pres">
      <dgm:prSet presAssocID="{FF222C30-EFC5-4CE1-99E3-7E36DD0EE28D}" presName="tx1" presStyleLbl="revTx" presStyleIdx="1" presStyleCnt="2"/>
      <dgm:spPr/>
    </dgm:pt>
    <dgm:pt modelId="{FE3CB00D-1704-4AB0-9559-D5F33226F282}" type="pres">
      <dgm:prSet presAssocID="{FF222C30-EFC5-4CE1-99E3-7E36DD0EE28D}" presName="vert1" presStyleCnt="0"/>
      <dgm:spPr/>
    </dgm:pt>
  </dgm:ptLst>
  <dgm:cxnLst>
    <dgm:cxn modelId="{76B6380E-9C94-4AA0-85A1-D6EBAA828287}" srcId="{3371DAAE-4409-4730-B4E1-BA61F9AD6BB2}" destId="{261F29CD-90F3-4DB0-816D-618416575246}" srcOrd="0" destOrd="0" parTransId="{2F8F1AB1-39A9-4FB3-AEF4-1503455CE59B}" sibTransId="{91EC2CBB-28DE-4795-B1C2-0B23F04F9145}"/>
    <dgm:cxn modelId="{2C62E221-2B4F-406C-BAF7-BA208B7C45CD}" type="presOf" srcId="{FF222C30-EFC5-4CE1-99E3-7E36DD0EE28D}" destId="{F80C0ABE-C861-4905-9311-DF660C833D45}" srcOrd="0" destOrd="0" presId="urn:microsoft.com/office/officeart/2008/layout/LinedList"/>
    <dgm:cxn modelId="{EAE0F190-1718-4AD2-BF83-A664DE2E0642}" type="presOf" srcId="{261F29CD-90F3-4DB0-816D-618416575246}" destId="{516A7437-D6AC-40CB-83F3-95265D7D6762}" srcOrd="0" destOrd="0" presId="urn:microsoft.com/office/officeart/2008/layout/LinedList"/>
    <dgm:cxn modelId="{5853E3BF-290C-4A83-A65F-AAADCA11E788}" type="presOf" srcId="{3371DAAE-4409-4730-B4E1-BA61F9AD6BB2}" destId="{3D5BC4F2-B428-4A51-BB15-C4ADA75AB232}" srcOrd="0" destOrd="0" presId="urn:microsoft.com/office/officeart/2008/layout/LinedList"/>
    <dgm:cxn modelId="{C2C972E6-76AB-4974-B586-694DAAD21306}" srcId="{3371DAAE-4409-4730-B4E1-BA61F9AD6BB2}" destId="{FF222C30-EFC5-4CE1-99E3-7E36DD0EE28D}" srcOrd="1" destOrd="0" parTransId="{7B9567EF-51B6-4B92-AB51-91D2CCFC6393}" sibTransId="{7E17F694-3394-4F1C-ACAB-A2F5BD366167}"/>
    <dgm:cxn modelId="{6622A585-CFD7-43C9-A07C-AD2B71DC9774}" type="presParOf" srcId="{3D5BC4F2-B428-4A51-BB15-C4ADA75AB232}" destId="{84E8F4F4-5D86-489E-B4EB-4836E52587BC}" srcOrd="0" destOrd="0" presId="urn:microsoft.com/office/officeart/2008/layout/LinedList"/>
    <dgm:cxn modelId="{CDAA18DB-7D2E-48FE-99C3-355838DB9F19}" type="presParOf" srcId="{3D5BC4F2-B428-4A51-BB15-C4ADA75AB232}" destId="{DF7F17B6-A2D4-4A62-BF4D-D449064EFF03}" srcOrd="1" destOrd="0" presId="urn:microsoft.com/office/officeart/2008/layout/LinedList"/>
    <dgm:cxn modelId="{7CF435A5-D966-417F-B7E8-1E26896B8A7F}" type="presParOf" srcId="{DF7F17B6-A2D4-4A62-BF4D-D449064EFF03}" destId="{516A7437-D6AC-40CB-83F3-95265D7D6762}" srcOrd="0" destOrd="0" presId="urn:microsoft.com/office/officeart/2008/layout/LinedList"/>
    <dgm:cxn modelId="{A4841154-8630-476E-BDC6-B7E9A46F4C8C}" type="presParOf" srcId="{DF7F17B6-A2D4-4A62-BF4D-D449064EFF03}" destId="{640C4BDC-E976-4A4C-8902-9C2AE905396D}" srcOrd="1" destOrd="0" presId="urn:microsoft.com/office/officeart/2008/layout/LinedList"/>
    <dgm:cxn modelId="{64724FBF-C29F-428B-8D90-5BA6E41DD2B6}" type="presParOf" srcId="{3D5BC4F2-B428-4A51-BB15-C4ADA75AB232}" destId="{1A422CF2-2AF3-4AC7-83A9-8523A5DB6989}" srcOrd="2" destOrd="0" presId="urn:microsoft.com/office/officeart/2008/layout/LinedList"/>
    <dgm:cxn modelId="{01443966-EFC2-4E30-B4BC-E71D44994BFB}" type="presParOf" srcId="{3D5BC4F2-B428-4A51-BB15-C4ADA75AB232}" destId="{604A0A06-4BBB-48DB-8A86-3B2A0E1238CB}" srcOrd="3" destOrd="0" presId="urn:microsoft.com/office/officeart/2008/layout/LinedList"/>
    <dgm:cxn modelId="{334CC63D-4AAD-4C0A-B36A-30BB11F41422}" type="presParOf" srcId="{604A0A06-4BBB-48DB-8A86-3B2A0E1238CB}" destId="{F80C0ABE-C861-4905-9311-DF660C833D45}" srcOrd="0" destOrd="0" presId="urn:microsoft.com/office/officeart/2008/layout/LinedList"/>
    <dgm:cxn modelId="{0B1ACD82-277E-4845-89A2-DA0330036F56}" type="presParOf" srcId="{604A0A06-4BBB-48DB-8A86-3B2A0E1238CB}" destId="{FE3CB00D-1704-4AB0-9559-D5F33226F28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1ECC5-C0E7-479A-A717-4B9F6986682B}"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932156F7-1C82-426D-B8E6-24F80FBC1E82}">
      <dgm:prSet/>
      <dgm:spPr/>
      <dgm:t>
        <a:bodyPr/>
        <a:lstStyle/>
        <a:p>
          <a:r>
            <a:rPr lang="en-US"/>
            <a:t>Finland</a:t>
          </a:r>
        </a:p>
      </dgm:t>
    </dgm:pt>
    <dgm:pt modelId="{E7783601-903E-448B-BCC1-B0288FBDEEBD}" type="parTrans" cxnId="{C3EBDD6E-F8EA-4FBA-A43D-6307E85840B0}">
      <dgm:prSet/>
      <dgm:spPr/>
      <dgm:t>
        <a:bodyPr/>
        <a:lstStyle/>
        <a:p>
          <a:endParaRPr lang="en-US"/>
        </a:p>
      </dgm:t>
    </dgm:pt>
    <dgm:pt modelId="{D6E31140-3B28-462C-89A1-370AD73876FB}" type="sibTrans" cxnId="{C3EBDD6E-F8EA-4FBA-A43D-6307E85840B0}">
      <dgm:prSet/>
      <dgm:spPr/>
      <dgm:t>
        <a:bodyPr/>
        <a:lstStyle/>
        <a:p>
          <a:endParaRPr lang="en-US"/>
        </a:p>
      </dgm:t>
    </dgm:pt>
    <dgm:pt modelId="{C3C2202C-1906-4E9A-93CC-B38325718AE6}">
      <dgm:prSet/>
      <dgm:spPr/>
      <dgm:t>
        <a:bodyPr/>
        <a:lstStyle/>
        <a:p>
          <a:r>
            <a:rPr lang="en-US"/>
            <a:t>Montenegro</a:t>
          </a:r>
        </a:p>
      </dgm:t>
    </dgm:pt>
    <dgm:pt modelId="{08A2813A-41BD-4023-AF4E-73F754F8BA17}" type="parTrans" cxnId="{80404A1E-F77B-465E-AC18-0F23C03F483F}">
      <dgm:prSet/>
      <dgm:spPr/>
      <dgm:t>
        <a:bodyPr/>
        <a:lstStyle/>
        <a:p>
          <a:endParaRPr lang="en-US"/>
        </a:p>
      </dgm:t>
    </dgm:pt>
    <dgm:pt modelId="{DA02BDA2-2BDD-4471-9EA2-05CEA39BF06C}" type="sibTrans" cxnId="{80404A1E-F77B-465E-AC18-0F23C03F483F}">
      <dgm:prSet/>
      <dgm:spPr/>
      <dgm:t>
        <a:bodyPr/>
        <a:lstStyle/>
        <a:p>
          <a:endParaRPr lang="en-US"/>
        </a:p>
      </dgm:t>
    </dgm:pt>
    <dgm:pt modelId="{F2D3D5EC-302B-4D14-A735-B36A00F09E77}">
      <dgm:prSet/>
      <dgm:spPr/>
      <dgm:t>
        <a:bodyPr/>
        <a:lstStyle/>
        <a:p>
          <a:r>
            <a:rPr lang="en-US"/>
            <a:t>North Macedonia</a:t>
          </a:r>
        </a:p>
      </dgm:t>
    </dgm:pt>
    <dgm:pt modelId="{ABE3C1F9-7CEA-418E-A5D2-EA2F7F1CA40A}" type="parTrans" cxnId="{FA14107F-B54D-4BE3-80E9-7900E14BDEAD}">
      <dgm:prSet/>
      <dgm:spPr/>
      <dgm:t>
        <a:bodyPr/>
        <a:lstStyle/>
        <a:p>
          <a:endParaRPr lang="en-US"/>
        </a:p>
      </dgm:t>
    </dgm:pt>
    <dgm:pt modelId="{CFB09397-E03B-418F-9973-2A323A970857}" type="sibTrans" cxnId="{FA14107F-B54D-4BE3-80E9-7900E14BDEAD}">
      <dgm:prSet/>
      <dgm:spPr/>
      <dgm:t>
        <a:bodyPr/>
        <a:lstStyle/>
        <a:p>
          <a:endParaRPr lang="en-US"/>
        </a:p>
      </dgm:t>
    </dgm:pt>
    <dgm:pt modelId="{3578BA91-2EF0-4FC4-A3D6-FDF756A4152B}">
      <dgm:prSet/>
      <dgm:spPr/>
      <dgm:t>
        <a:bodyPr/>
        <a:lstStyle/>
        <a:p>
          <a:r>
            <a:rPr lang="en-US"/>
            <a:t>Slovenia</a:t>
          </a:r>
        </a:p>
      </dgm:t>
    </dgm:pt>
    <dgm:pt modelId="{A05FC653-FE21-42AE-8FF2-0DC43D1F6102}" type="parTrans" cxnId="{B6490179-083C-49D7-89FF-D173F069C418}">
      <dgm:prSet/>
      <dgm:spPr/>
      <dgm:t>
        <a:bodyPr/>
        <a:lstStyle/>
        <a:p>
          <a:endParaRPr lang="en-US"/>
        </a:p>
      </dgm:t>
    </dgm:pt>
    <dgm:pt modelId="{AA678C53-0890-457F-91E2-342F52820DD8}" type="sibTrans" cxnId="{B6490179-083C-49D7-89FF-D173F069C418}">
      <dgm:prSet/>
      <dgm:spPr/>
      <dgm:t>
        <a:bodyPr/>
        <a:lstStyle/>
        <a:p>
          <a:endParaRPr lang="en-US"/>
        </a:p>
      </dgm:t>
    </dgm:pt>
    <dgm:pt modelId="{908EC471-3B7B-43FD-B9BC-67A01D29FC92}">
      <dgm:prSet/>
      <dgm:spPr/>
      <dgm:t>
        <a:bodyPr/>
        <a:lstStyle/>
        <a:p>
          <a:r>
            <a:rPr lang="en-US"/>
            <a:t>Spain</a:t>
          </a:r>
        </a:p>
      </dgm:t>
    </dgm:pt>
    <dgm:pt modelId="{6190DD24-1ED1-4C47-86E9-611E63C68FAD}" type="parTrans" cxnId="{406D001B-1223-4C96-91C0-CB8C47F21115}">
      <dgm:prSet/>
      <dgm:spPr/>
      <dgm:t>
        <a:bodyPr/>
        <a:lstStyle/>
        <a:p>
          <a:endParaRPr lang="en-US"/>
        </a:p>
      </dgm:t>
    </dgm:pt>
    <dgm:pt modelId="{96E10F31-3320-4D26-B609-610918847A41}" type="sibTrans" cxnId="{406D001B-1223-4C96-91C0-CB8C47F21115}">
      <dgm:prSet/>
      <dgm:spPr/>
      <dgm:t>
        <a:bodyPr/>
        <a:lstStyle/>
        <a:p>
          <a:endParaRPr lang="en-US"/>
        </a:p>
      </dgm:t>
    </dgm:pt>
    <dgm:pt modelId="{C01EAE9E-83CF-49AD-B75E-C5D330A2525D}">
      <dgm:prSet/>
      <dgm:spPr/>
      <dgm:t>
        <a:bodyPr/>
        <a:lstStyle/>
        <a:p>
          <a:r>
            <a:rPr lang="en-US"/>
            <a:t>Ukraine </a:t>
          </a:r>
        </a:p>
      </dgm:t>
    </dgm:pt>
    <dgm:pt modelId="{426C850D-9E55-4F05-9B05-C01121B80F71}" type="parTrans" cxnId="{385C9B39-E0A7-449C-86C0-ACFF13FFB813}">
      <dgm:prSet/>
      <dgm:spPr/>
      <dgm:t>
        <a:bodyPr/>
        <a:lstStyle/>
        <a:p>
          <a:endParaRPr lang="en-US"/>
        </a:p>
      </dgm:t>
    </dgm:pt>
    <dgm:pt modelId="{250B79F8-4194-4AB7-9C78-1728185C77F0}" type="sibTrans" cxnId="{385C9B39-E0A7-449C-86C0-ACFF13FFB813}">
      <dgm:prSet/>
      <dgm:spPr/>
      <dgm:t>
        <a:bodyPr/>
        <a:lstStyle/>
        <a:p>
          <a:endParaRPr lang="en-US"/>
        </a:p>
      </dgm:t>
    </dgm:pt>
    <dgm:pt modelId="{645E3281-26B2-4E50-B731-2BFCB770943D}" type="pres">
      <dgm:prSet presAssocID="{BAF1ECC5-C0E7-479A-A717-4B9F6986682B}" presName="diagram" presStyleCnt="0">
        <dgm:presLayoutVars>
          <dgm:dir/>
          <dgm:resizeHandles val="exact"/>
        </dgm:presLayoutVars>
      </dgm:prSet>
      <dgm:spPr/>
    </dgm:pt>
    <dgm:pt modelId="{3A34C1EF-55E8-49AA-A0B6-16592B978B4F}" type="pres">
      <dgm:prSet presAssocID="{932156F7-1C82-426D-B8E6-24F80FBC1E82}" presName="node" presStyleLbl="node1" presStyleIdx="0" presStyleCnt="6">
        <dgm:presLayoutVars>
          <dgm:bulletEnabled val="1"/>
        </dgm:presLayoutVars>
      </dgm:prSet>
      <dgm:spPr/>
    </dgm:pt>
    <dgm:pt modelId="{B9179F68-246B-41F0-AB36-5F12A40AE6CB}" type="pres">
      <dgm:prSet presAssocID="{D6E31140-3B28-462C-89A1-370AD73876FB}" presName="sibTrans" presStyleCnt="0"/>
      <dgm:spPr/>
    </dgm:pt>
    <dgm:pt modelId="{6B9D5E20-5B78-45B6-BA83-E469F8F31D18}" type="pres">
      <dgm:prSet presAssocID="{C3C2202C-1906-4E9A-93CC-B38325718AE6}" presName="node" presStyleLbl="node1" presStyleIdx="1" presStyleCnt="6">
        <dgm:presLayoutVars>
          <dgm:bulletEnabled val="1"/>
        </dgm:presLayoutVars>
      </dgm:prSet>
      <dgm:spPr/>
    </dgm:pt>
    <dgm:pt modelId="{67535791-3015-49DE-A59D-9327B0745DCE}" type="pres">
      <dgm:prSet presAssocID="{DA02BDA2-2BDD-4471-9EA2-05CEA39BF06C}" presName="sibTrans" presStyleCnt="0"/>
      <dgm:spPr/>
    </dgm:pt>
    <dgm:pt modelId="{04427A37-1420-474B-80EE-6A155E3220A7}" type="pres">
      <dgm:prSet presAssocID="{F2D3D5EC-302B-4D14-A735-B36A00F09E77}" presName="node" presStyleLbl="node1" presStyleIdx="2" presStyleCnt="6">
        <dgm:presLayoutVars>
          <dgm:bulletEnabled val="1"/>
        </dgm:presLayoutVars>
      </dgm:prSet>
      <dgm:spPr/>
    </dgm:pt>
    <dgm:pt modelId="{77ED12EB-F9A3-4E00-A4B8-B0498DFD551C}" type="pres">
      <dgm:prSet presAssocID="{CFB09397-E03B-418F-9973-2A323A970857}" presName="sibTrans" presStyleCnt="0"/>
      <dgm:spPr/>
    </dgm:pt>
    <dgm:pt modelId="{351A501C-29C0-4F6C-9668-440DEF6E19BA}" type="pres">
      <dgm:prSet presAssocID="{3578BA91-2EF0-4FC4-A3D6-FDF756A4152B}" presName="node" presStyleLbl="node1" presStyleIdx="3" presStyleCnt="6">
        <dgm:presLayoutVars>
          <dgm:bulletEnabled val="1"/>
        </dgm:presLayoutVars>
      </dgm:prSet>
      <dgm:spPr/>
    </dgm:pt>
    <dgm:pt modelId="{5F6B15F0-833F-4E1B-B3FF-267BA466CB87}" type="pres">
      <dgm:prSet presAssocID="{AA678C53-0890-457F-91E2-342F52820DD8}" presName="sibTrans" presStyleCnt="0"/>
      <dgm:spPr/>
    </dgm:pt>
    <dgm:pt modelId="{C17D0203-BBC1-44BE-841F-D2478DCA390F}" type="pres">
      <dgm:prSet presAssocID="{908EC471-3B7B-43FD-B9BC-67A01D29FC92}" presName="node" presStyleLbl="node1" presStyleIdx="4" presStyleCnt="6">
        <dgm:presLayoutVars>
          <dgm:bulletEnabled val="1"/>
        </dgm:presLayoutVars>
      </dgm:prSet>
      <dgm:spPr/>
    </dgm:pt>
    <dgm:pt modelId="{0407CAB2-9F5E-43DD-AD34-D4653E76F310}" type="pres">
      <dgm:prSet presAssocID="{96E10F31-3320-4D26-B609-610918847A41}" presName="sibTrans" presStyleCnt="0"/>
      <dgm:spPr/>
    </dgm:pt>
    <dgm:pt modelId="{20DF456D-AA40-4F7F-B6DB-4889AC96FC38}" type="pres">
      <dgm:prSet presAssocID="{C01EAE9E-83CF-49AD-B75E-C5D330A2525D}" presName="node" presStyleLbl="node1" presStyleIdx="5" presStyleCnt="6">
        <dgm:presLayoutVars>
          <dgm:bulletEnabled val="1"/>
        </dgm:presLayoutVars>
      </dgm:prSet>
      <dgm:spPr/>
    </dgm:pt>
  </dgm:ptLst>
  <dgm:cxnLst>
    <dgm:cxn modelId="{2E29D411-4A0F-4C91-92B4-44006C01318B}" type="presOf" srcId="{F2D3D5EC-302B-4D14-A735-B36A00F09E77}" destId="{04427A37-1420-474B-80EE-6A155E3220A7}" srcOrd="0" destOrd="0" presId="urn:microsoft.com/office/officeart/2005/8/layout/default"/>
    <dgm:cxn modelId="{406D001B-1223-4C96-91C0-CB8C47F21115}" srcId="{BAF1ECC5-C0E7-479A-A717-4B9F6986682B}" destId="{908EC471-3B7B-43FD-B9BC-67A01D29FC92}" srcOrd="4" destOrd="0" parTransId="{6190DD24-1ED1-4C47-86E9-611E63C68FAD}" sibTransId="{96E10F31-3320-4D26-B609-610918847A41}"/>
    <dgm:cxn modelId="{80404A1E-F77B-465E-AC18-0F23C03F483F}" srcId="{BAF1ECC5-C0E7-479A-A717-4B9F6986682B}" destId="{C3C2202C-1906-4E9A-93CC-B38325718AE6}" srcOrd="1" destOrd="0" parTransId="{08A2813A-41BD-4023-AF4E-73F754F8BA17}" sibTransId="{DA02BDA2-2BDD-4471-9EA2-05CEA39BF06C}"/>
    <dgm:cxn modelId="{722E1F2D-E8E5-417B-9C5B-E27202C5E0E6}" type="presOf" srcId="{BAF1ECC5-C0E7-479A-A717-4B9F6986682B}" destId="{645E3281-26B2-4E50-B731-2BFCB770943D}" srcOrd="0" destOrd="0" presId="urn:microsoft.com/office/officeart/2005/8/layout/default"/>
    <dgm:cxn modelId="{385C9B39-E0A7-449C-86C0-ACFF13FFB813}" srcId="{BAF1ECC5-C0E7-479A-A717-4B9F6986682B}" destId="{C01EAE9E-83CF-49AD-B75E-C5D330A2525D}" srcOrd="5" destOrd="0" parTransId="{426C850D-9E55-4F05-9B05-C01121B80F71}" sibTransId="{250B79F8-4194-4AB7-9C78-1728185C77F0}"/>
    <dgm:cxn modelId="{C3F6F140-A0D3-4A2E-831E-BFEBACF349BE}" type="presOf" srcId="{932156F7-1C82-426D-B8E6-24F80FBC1E82}" destId="{3A34C1EF-55E8-49AA-A0B6-16592B978B4F}" srcOrd="0" destOrd="0" presId="urn:microsoft.com/office/officeart/2005/8/layout/default"/>
    <dgm:cxn modelId="{C3EBDD6E-F8EA-4FBA-A43D-6307E85840B0}" srcId="{BAF1ECC5-C0E7-479A-A717-4B9F6986682B}" destId="{932156F7-1C82-426D-B8E6-24F80FBC1E82}" srcOrd="0" destOrd="0" parTransId="{E7783601-903E-448B-BCC1-B0288FBDEEBD}" sibTransId="{D6E31140-3B28-462C-89A1-370AD73876FB}"/>
    <dgm:cxn modelId="{B6490179-083C-49D7-89FF-D173F069C418}" srcId="{BAF1ECC5-C0E7-479A-A717-4B9F6986682B}" destId="{3578BA91-2EF0-4FC4-A3D6-FDF756A4152B}" srcOrd="3" destOrd="0" parTransId="{A05FC653-FE21-42AE-8FF2-0DC43D1F6102}" sibTransId="{AA678C53-0890-457F-91E2-342F52820DD8}"/>
    <dgm:cxn modelId="{1B42907B-F089-4B22-81F6-31AB63DF982D}" type="presOf" srcId="{C3C2202C-1906-4E9A-93CC-B38325718AE6}" destId="{6B9D5E20-5B78-45B6-BA83-E469F8F31D18}" srcOrd="0" destOrd="0" presId="urn:microsoft.com/office/officeart/2005/8/layout/default"/>
    <dgm:cxn modelId="{FA14107F-B54D-4BE3-80E9-7900E14BDEAD}" srcId="{BAF1ECC5-C0E7-479A-A717-4B9F6986682B}" destId="{F2D3D5EC-302B-4D14-A735-B36A00F09E77}" srcOrd="2" destOrd="0" parTransId="{ABE3C1F9-7CEA-418E-A5D2-EA2F7F1CA40A}" sibTransId="{CFB09397-E03B-418F-9973-2A323A970857}"/>
    <dgm:cxn modelId="{2CD4FC87-66E9-451B-9A98-16A341E1BF1A}" type="presOf" srcId="{C01EAE9E-83CF-49AD-B75E-C5D330A2525D}" destId="{20DF456D-AA40-4F7F-B6DB-4889AC96FC38}" srcOrd="0" destOrd="0" presId="urn:microsoft.com/office/officeart/2005/8/layout/default"/>
    <dgm:cxn modelId="{F99BD8D1-5993-4BF2-A887-62BABAACCDEF}" type="presOf" srcId="{908EC471-3B7B-43FD-B9BC-67A01D29FC92}" destId="{C17D0203-BBC1-44BE-841F-D2478DCA390F}" srcOrd="0" destOrd="0" presId="urn:microsoft.com/office/officeart/2005/8/layout/default"/>
    <dgm:cxn modelId="{73D97FFE-CA6D-4DFD-AFB6-DF44CC77DF07}" type="presOf" srcId="{3578BA91-2EF0-4FC4-A3D6-FDF756A4152B}" destId="{351A501C-29C0-4F6C-9668-440DEF6E19BA}" srcOrd="0" destOrd="0" presId="urn:microsoft.com/office/officeart/2005/8/layout/default"/>
    <dgm:cxn modelId="{F591EA97-C7E7-490F-88EB-DD1B0AFD2CF4}" type="presParOf" srcId="{645E3281-26B2-4E50-B731-2BFCB770943D}" destId="{3A34C1EF-55E8-49AA-A0B6-16592B978B4F}" srcOrd="0" destOrd="0" presId="urn:microsoft.com/office/officeart/2005/8/layout/default"/>
    <dgm:cxn modelId="{EC17C832-D653-4C28-8C1E-9851F4F51190}" type="presParOf" srcId="{645E3281-26B2-4E50-B731-2BFCB770943D}" destId="{B9179F68-246B-41F0-AB36-5F12A40AE6CB}" srcOrd="1" destOrd="0" presId="urn:microsoft.com/office/officeart/2005/8/layout/default"/>
    <dgm:cxn modelId="{99918F69-74D1-41C5-AA36-60FC1CE1A419}" type="presParOf" srcId="{645E3281-26B2-4E50-B731-2BFCB770943D}" destId="{6B9D5E20-5B78-45B6-BA83-E469F8F31D18}" srcOrd="2" destOrd="0" presId="urn:microsoft.com/office/officeart/2005/8/layout/default"/>
    <dgm:cxn modelId="{00222A9F-2EC2-4321-A949-6D9C047FF457}" type="presParOf" srcId="{645E3281-26B2-4E50-B731-2BFCB770943D}" destId="{67535791-3015-49DE-A59D-9327B0745DCE}" srcOrd="3" destOrd="0" presId="urn:microsoft.com/office/officeart/2005/8/layout/default"/>
    <dgm:cxn modelId="{C7B8792F-2678-436E-A69B-6790A063AEB7}" type="presParOf" srcId="{645E3281-26B2-4E50-B731-2BFCB770943D}" destId="{04427A37-1420-474B-80EE-6A155E3220A7}" srcOrd="4" destOrd="0" presId="urn:microsoft.com/office/officeart/2005/8/layout/default"/>
    <dgm:cxn modelId="{9363C06E-EF9D-4A45-A0C5-23A2914EFD2D}" type="presParOf" srcId="{645E3281-26B2-4E50-B731-2BFCB770943D}" destId="{77ED12EB-F9A3-4E00-A4B8-B0498DFD551C}" srcOrd="5" destOrd="0" presId="urn:microsoft.com/office/officeart/2005/8/layout/default"/>
    <dgm:cxn modelId="{B8793E2D-DFF9-4D28-B84C-3D1646814778}" type="presParOf" srcId="{645E3281-26B2-4E50-B731-2BFCB770943D}" destId="{351A501C-29C0-4F6C-9668-440DEF6E19BA}" srcOrd="6" destOrd="0" presId="urn:microsoft.com/office/officeart/2005/8/layout/default"/>
    <dgm:cxn modelId="{5C156649-D9CA-4BBF-97C6-AD5758F9CFAF}" type="presParOf" srcId="{645E3281-26B2-4E50-B731-2BFCB770943D}" destId="{5F6B15F0-833F-4E1B-B3FF-267BA466CB87}" srcOrd="7" destOrd="0" presId="urn:microsoft.com/office/officeart/2005/8/layout/default"/>
    <dgm:cxn modelId="{73DE0629-6B40-4CD8-9A1D-FAB796B1B60C}" type="presParOf" srcId="{645E3281-26B2-4E50-B731-2BFCB770943D}" destId="{C17D0203-BBC1-44BE-841F-D2478DCA390F}" srcOrd="8" destOrd="0" presId="urn:microsoft.com/office/officeart/2005/8/layout/default"/>
    <dgm:cxn modelId="{EEB4CF88-4F08-4F0B-ABC5-DDA8920577B7}" type="presParOf" srcId="{645E3281-26B2-4E50-B731-2BFCB770943D}" destId="{0407CAB2-9F5E-43DD-AD34-D4653E76F310}" srcOrd="9" destOrd="0" presId="urn:microsoft.com/office/officeart/2005/8/layout/default"/>
    <dgm:cxn modelId="{49A2A7F4-5D3D-449B-A405-54E11BCA9EB3}" type="presParOf" srcId="{645E3281-26B2-4E50-B731-2BFCB770943D}" destId="{20DF456D-AA40-4F7F-B6DB-4889AC96FC3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ED58B9-EC61-4C19-97E5-E9A32DE31FBB}" type="doc">
      <dgm:prSet loTypeId="urn:microsoft.com/office/officeart/2008/layout/LinedList" loCatId="list" qsTypeId="urn:microsoft.com/office/officeart/2005/8/quickstyle/simple2" qsCatId="simple" csTypeId="urn:microsoft.com/office/officeart/2005/8/colors/accent3_2" csCatId="accent3"/>
      <dgm:spPr/>
      <dgm:t>
        <a:bodyPr/>
        <a:lstStyle/>
        <a:p>
          <a:endParaRPr lang="en-US"/>
        </a:p>
      </dgm:t>
    </dgm:pt>
    <dgm:pt modelId="{52BA1F6E-81A5-4007-9A5E-0139B52B6736}">
      <dgm:prSet custT="1"/>
      <dgm:spPr/>
      <dgm:t>
        <a:bodyPr/>
        <a:lstStyle/>
        <a:p>
          <a:r>
            <a:rPr lang="en-GB" sz="1600" dirty="0">
              <a:latin typeface="Calibri" panose="020F0502020204030204" pitchFamily="34" charset="0"/>
              <a:ea typeface="Calibri" panose="020F0502020204030204" pitchFamily="34" charset="0"/>
              <a:cs typeface="Calibri" panose="020F0502020204030204" pitchFamily="34" charset="0"/>
            </a:rPr>
            <a:t>Code of Hammurabi (1754 BC):</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FB565A47-4525-4AC2-A07E-90F01EB2CAD4}" type="parTrans" cxnId="{C7717504-C56C-49D2-B90C-A1708C86F800}">
      <dgm:prSet/>
      <dgm:spPr/>
      <dgm:t>
        <a:bodyPr/>
        <a:lstStyle/>
        <a:p>
          <a:endParaRPr lang="en-US"/>
        </a:p>
      </dgm:t>
    </dgm:pt>
    <dgm:pt modelId="{F4445579-744B-49E1-93E1-65D0B4C6072F}" type="sibTrans" cxnId="{C7717504-C56C-49D2-B90C-A1708C86F800}">
      <dgm:prSet/>
      <dgm:spPr/>
      <dgm:t>
        <a:bodyPr/>
        <a:lstStyle/>
        <a:p>
          <a:endParaRPr lang="en-US"/>
        </a:p>
      </dgm:t>
    </dgm:pt>
    <dgm:pt modelId="{20BE9889-77AB-4D01-8B4B-53ECE1E1715D}">
      <dgm:prSet/>
      <dgm:spPr/>
      <dgm:t>
        <a:bodyPr/>
        <a:lstStyle/>
        <a:p>
          <a:r>
            <a:rPr lang="en-GB" b="1" dirty="0">
              <a:latin typeface="Calibri" panose="020F0502020204030204" pitchFamily="34" charset="0"/>
              <a:ea typeface="Calibri" panose="020F0502020204030204" pitchFamily="34" charset="0"/>
              <a:cs typeface="Calibri" panose="020F0502020204030204" pitchFamily="34" charset="0"/>
            </a:rPr>
            <a:t>The Code of Hammurabi is a set of 282 laws </a:t>
          </a:r>
          <a:r>
            <a:rPr lang="en-GB" dirty="0">
              <a:latin typeface="Calibri" panose="020F0502020204030204" pitchFamily="34" charset="0"/>
              <a:ea typeface="Calibri" panose="020F0502020204030204" pitchFamily="34" charset="0"/>
              <a:cs typeface="Calibri" panose="020F0502020204030204" pitchFamily="34" charset="0"/>
            </a:rPr>
            <a:t>that were inscribed on a black stone pillar in ancient Babylon in 1754 BC. It is one of the oldest surviving legal codes in the world and provides a fascinating glimpse into the legal system of ancient Mesopotamia.</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340595D3-3853-4977-A7DE-C8AF636527C4}" type="parTrans" cxnId="{2FFD5368-EAE8-4336-A0FC-A8EDF6F7FD1C}">
      <dgm:prSet/>
      <dgm:spPr/>
      <dgm:t>
        <a:bodyPr/>
        <a:lstStyle/>
        <a:p>
          <a:endParaRPr lang="en-US"/>
        </a:p>
      </dgm:t>
    </dgm:pt>
    <dgm:pt modelId="{96BE72B8-C804-4BAC-9C82-6AA913469336}" type="sibTrans" cxnId="{2FFD5368-EAE8-4336-A0FC-A8EDF6F7FD1C}">
      <dgm:prSet/>
      <dgm:spPr/>
      <dgm:t>
        <a:bodyPr/>
        <a:lstStyle/>
        <a:p>
          <a:endParaRPr lang="en-US"/>
        </a:p>
      </dgm:t>
    </dgm:pt>
    <dgm:pt modelId="{752BA235-0EF0-4BBF-914B-5FFC231C5F96}">
      <dgm:prSet custT="1"/>
      <dgm:spPr/>
      <dgm:t>
        <a:bodyPr/>
        <a:lstStyle/>
        <a:p>
          <a:r>
            <a:rPr lang="en-GB" sz="2000" dirty="0">
              <a:latin typeface="Calibri" panose="020F0502020204030204" pitchFamily="34" charset="0"/>
              <a:ea typeface="Calibri" panose="020F0502020204030204" pitchFamily="34" charset="0"/>
              <a:cs typeface="Calibri" panose="020F0502020204030204" pitchFamily="34" charset="0"/>
            </a:rPr>
            <a:t>Key principles of the Code of Hammurabi:</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06570DDC-313E-44D3-B56D-8C138564DA17}" type="parTrans" cxnId="{C4FB1E67-04DD-4850-9B27-C7A334EE2391}">
      <dgm:prSet/>
      <dgm:spPr/>
      <dgm:t>
        <a:bodyPr/>
        <a:lstStyle/>
        <a:p>
          <a:endParaRPr lang="en-US"/>
        </a:p>
      </dgm:t>
    </dgm:pt>
    <dgm:pt modelId="{29B45725-420D-482F-BBAA-3110BC0D89F6}" type="sibTrans" cxnId="{C4FB1E67-04DD-4850-9B27-C7A334EE2391}">
      <dgm:prSet/>
      <dgm:spPr/>
      <dgm:t>
        <a:bodyPr/>
        <a:lstStyle/>
        <a:p>
          <a:endParaRPr lang="en-US"/>
        </a:p>
      </dgm:t>
    </dgm:pt>
    <dgm:pt modelId="{08B12955-82EA-494D-A0B1-EA0B43C519B8}">
      <dgm:prSet custT="1"/>
      <dgm:spPr/>
      <dgm:t>
        <a:bodyPr/>
        <a:lstStyle/>
        <a:p>
          <a:r>
            <a:rPr lang="en-GB" sz="1500" b="1" dirty="0"/>
            <a:t>Legal equality</a:t>
          </a:r>
          <a:r>
            <a:rPr lang="en-GB" sz="1500" dirty="0"/>
            <a:t>: </a:t>
          </a:r>
          <a:r>
            <a:rPr lang="en-GB" sz="1600" dirty="0">
              <a:latin typeface="Calibri" panose="020F0502020204030204" pitchFamily="34" charset="0"/>
              <a:ea typeface="Calibri" panose="020F0502020204030204" pitchFamily="34" charset="0"/>
              <a:cs typeface="Calibri" panose="020F0502020204030204" pitchFamily="34" charset="0"/>
            </a:rPr>
            <a:t>The Code of Hammurabi proclaimed that all citizens, regardless of their social status, were subject to the law. This principle was a major step towards establishing a more just and equitable society.</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741C8354-C1BD-44E3-B4B9-785085F0401B}" type="parTrans" cxnId="{ED00965D-79E1-43E1-A9A9-A9DA1D52E0AE}">
      <dgm:prSet/>
      <dgm:spPr/>
      <dgm:t>
        <a:bodyPr/>
        <a:lstStyle/>
        <a:p>
          <a:endParaRPr lang="en-US"/>
        </a:p>
      </dgm:t>
    </dgm:pt>
    <dgm:pt modelId="{845DC406-281C-47CF-99F4-1A8AA99D86AC}" type="sibTrans" cxnId="{ED00965D-79E1-43E1-A9A9-A9DA1D52E0AE}">
      <dgm:prSet/>
      <dgm:spPr/>
      <dgm:t>
        <a:bodyPr/>
        <a:lstStyle/>
        <a:p>
          <a:endParaRPr lang="en-US"/>
        </a:p>
      </dgm:t>
    </dgm:pt>
    <dgm:pt modelId="{A4F7CFA8-4166-4AD7-B92C-4C2EDCEBA38D}">
      <dgm:prSet custT="1"/>
      <dgm:spPr/>
      <dgm:t>
        <a:bodyPr/>
        <a:lstStyle/>
        <a:p>
          <a:r>
            <a:rPr lang="en-GB" sz="1500" b="1" dirty="0"/>
            <a:t>Fairness and impartiality</a:t>
          </a:r>
          <a:r>
            <a:rPr lang="en-GB" sz="1500" dirty="0"/>
            <a:t>: </a:t>
          </a:r>
          <a:r>
            <a:rPr lang="en-GB" sz="1600" dirty="0">
              <a:latin typeface="Calibri" panose="020F0502020204030204" pitchFamily="34" charset="0"/>
              <a:ea typeface="Calibri" panose="020F0502020204030204" pitchFamily="34" charset="0"/>
              <a:cs typeface="Calibri" panose="020F0502020204030204" pitchFamily="34" charset="0"/>
            </a:rPr>
            <a:t>The Code of Hammurabi required judges to apply the law fairly and impartially, and it prohibited them from taking bribes or showing </a:t>
          </a:r>
          <a:r>
            <a:rPr lang="en-GB" sz="1600" dirty="0" err="1">
              <a:latin typeface="Calibri" panose="020F0502020204030204" pitchFamily="34" charset="0"/>
              <a:ea typeface="Calibri" panose="020F0502020204030204" pitchFamily="34" charset="0"/>
              <a:cs typeface="Calibri" panose="020F0502020204030204" pitchFamily="34" charset="0"/>
            </a:rPr>
            <a:t>favoritism</a:t>
          </a:r>
          <a:r>
            <a:rPr lang="en-GB" sz="1600" dirty="0">
              <a:latin typeface="Calibri" panose="020F0502020204030204" pitchFamily="34" charset="0"/>
              <a:ea typeface="Calibri" panose="020F0502020204030204" pitchFamily="34" charset="0"/>
              <a:cs typeface="Calibri" panose="020F0502020204030204" pitchFamily="34" charset="0"/>
            </a:rPr>
            <a:t>.</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5538E76C-E399-4DC0-9214-7B1D2ED556AA}" type="parTrans" cxnId="{D1DFF70E-2880-4C3A-94E6-F4E066F5C725}">
      <dgm:prSet/>
      <dgm:spPr/>
      <dgm:t>
        <a:bodyPr/>
        <a:lstStyle/>
        <a:p>
          <a:endParaRPr lang="en-US"/>
        </a:p>
      </dgm:t>
    </dgm:pt>
    <dgm:pt modelId="{C2FD2633-61FF-4CC4-ADD6-471234F54E28}" type="sibTrans" cxnId="{D1DFF70E-2880-4C3A-94E6-F4E066F5C725}">
      <dgm:prSet/>
      <dgm:spPr/>
      <dgm:t>
        <a:bodyPr/>
        <a:lstStyle/>
        <a:p>
          <a:endParaRPr lang="en-US"/>
        </a:p>
      </dgm:t>
    </dgm:pt>
    <dgm:pt modelId="{613550E8-2B73-422A-86EC-8A1BA79C6B66}">
      <dgm:prSet custT="1"/>
      <dgm:spPr/>
      <dgm:t>
        <a:bodyPr/>
        <a:lstStyle/>
        <a:p>
          <a:r>
            <a:rPr lang="en-GB" sz="1600" b="1" dirty="0">
              <a:latin typeface="Calibri" panose="020F0502020204030204" pitchFamily="34" charset="0"/>
              <a:ea typeface="Calibri" panose="020F0502020204030204" pitchFamily="34" charset="0"/>
              <a:cs typeface="Calibri" panose="020F0502020204030204" pitchFamily="34" charset="0"/>
            </a:rPr>
            <a:t>Retributive justice</a:t>
          </a:r>
          <a:r>
            <a:rPr lang="en-GB" sz="1600" dirty="0">
              <a:latin typeface="Calibri" panose="020F0502020204030204" pitchFamily="34" charset="0"/>
              <a:ea typeface="Calibri" panose="020F0502020204030204" pitchFamily="34" charset="0"/>
              <a:cs typeface="Calibri" panose="020F0502020204030204" pitchFamily="34" charset="0"/>
            </a:rPr>
            <a:t>: The Code of Hammurabi prescribed harsh punishments for certain crimes, such as death or mutilation. However, it also recognized the principle of proportionality, and punishments were generally tailored to the severity of the crime.</a:t>
          </a:r>
          <a:endParaRPr lang="en-US" sz="1600" dirty="0">
            <a:latin typeface="Calibri" panose="020F0502020204030204" pitchFamily="34" charset="0"/>
            <a:ea typeface="Calibri" panose="020F0502020204030204" pitchFamily="34" charset="0"/>
            <a:cs typeface="Calibri" panose="020F0502020204030204" pitchFamily="34" charset="0"/>
          </a:endParaRPr>
        </a:p>
      </dgm:t>
    </dgm:pt>
    <dgm:pt modelId="{203D8C79-D7A9-4DB5-9A45-CC038E6C2B88}" type="parTrans" cxnId="{A4FEC1B5-CC4D-4550-A9E4-7ED5E365EDB3}">
      <dgm:prSet/>
      <dgm:spPr/>
      <dgm:t>
        <a:bodyPr/>
        <a:lstStyle/>
        <a:p>
          <a:endParaRPr lang="en-US"/>
        </a:p>
      </dgm:t>
    </dgm:pt>
    <dgm:pt modelId="{DF1BBCFE-5A52-48FA-BFBE-2446AF4AAE5E}" type="sibTrans" cxnId="{A4FEC1B5-CC4D-4550-A9E4-7ED5E365EDB3}">
      <dgm:prSet/>
      <dgm:spPr/>
      <dgm:t>
        <a:bodyPr/>
        <a:lstStyle/>
        <a:p>
          <a:endParaRPr lang="en-US"/>
        </a:p>
      </dgm:t>
    </dgm:pt>
    <dgm:pt modelId="{1398109A-DA47-4482-B4E6-FCA93515C8E0}" type="pres">
      <dgm:prSet presAssocID="{3CED58B9-EC61-4C19-97E5-E9A32DE31FBB}" presName="vert0" presStyleCnt="0">
        <dgm:presLayoutVars>
          <dgm:dir/>
          <dgm:animOne val="branch"/>
          <dgm:animLvl val="lvl"/>
        </dgm:presLayoutVars>
      </dgm:prSet>
      <dgm:spPr/>
    </dgm:pt>
    <dgm:pt modelId="{DB289E75-4009-443B-AB40-3D429576B171}" type="pres">
      <dgm:prSet presAssocID="{52BA1F6E-81A5-4007-9A5E-0139B52B6736}" presName="thickLine" presStyleLbl="alignNode1" presStyleIdx="0" presStyleCnt="6"/>
      <dgm:spPr/>
    </dgm:pt>
    <dgm:pt modelId="{4E82FA7F-9B4F-4BB6-8FA8-A592ED113606}" type="pres">
      <dgm:prSet presAssocID="{52BA1F6E-81A5-4007-9A5E-0139B52B6736}" presName="horz1" presStyleCnt="0"/>
      <dgm:spPr/>
    </dgm:pt>
    <dgm:pt modelId="{5628D0CF-C71F-45C0-8521-6A71F5F154D5}" type="pres">
      <dgm:prSet presAssocID="{52BA1F6E-81A5-4007-9A5E-0139B52B6736}" presName="tx1" presStyleLbl="revTx" presStyleIdx="0" presStyleCnt="6"/>
      <dgm:spPr/>
    </dgm:pt>
    <dgm:pt modelId="{EA5CDC6A-0A5C-448A-A7B9-4EAC9C5062F2}" type="pres">
      <dgm:prSet presAssocID="{52BA1F6E-81A5-4007-9A5E-0139B52B6736}" presName="vert1" presStyleCnt="0"/>
      <dgm:spPr/>
    </dgm:pt>
    <dgm:pt modelId="{19DF33C3-E695-490B-A4B1-89DF8D1FE20D}" type="pres">
      <dgm:prSet presAssocID="{20BE9889-77AB-4D01-8B4B-53ECE1E1715D}" presName="thickLine" presStyleLbl="alignNode1" presStyleIdx="1" presStyleCnt="6"/>
      <dgm:spPr/>
    </dgm:pt>
    <dgm:pt modelId="{D70A1E5C-9A36-4312-8518-61F2BC7C8CC0}" type="pres">
      <dgm:prSet presAssocID="{20BE9889-77AB-4D01-8B4B-53ECE1E1715D}" presName="horz1" presStyleCnt="0"/>
      <dgm:spPr/>
    </dgm:pt>
    <dgm:pt modelId="{FAEA39B9-98B9-4070-AD18-66EB08C873BC}" type="pres">
      <dgm:prSet presAssocID="{20BE9889-77AB-4D01-8B4B-53ECE1E1715D}" presName="tx1" presStyleLbl="revTx" presStyleIdx="1" presStyleCnt="6" custLinFactNeighborY="12317"/>
      <dgm:spPr/>
    </dgm:pt>
    <dgm:pt modelId="{4C838281-5865-4A0E-A69C-6C4D74190703}" type="pres">
      <dgm:prSet presAssocID="{20BE9889-77AB-4D01-8B4B-53ECE1E1715D}" presName="vert1" presStyleCnt="0"/>
      <dgm:spPr/>
    </dgm:pt>
    <dgm:pt modelId="{0E6936B0-3B1D-42F7-ADF4-988A35F3B22E}" type="pres">
      <dgm:prSet presAssocID="{752BA235-0EF0-4BBF-914B-5FFC231C5F96}" presName="thickLine" presStyleLbl="alignNode1" presStyleIdx="2" presStyleCnt="6"/>
      <dgm:spPr/>
    </dgm:pt>
    <dgm:pt modelId="{94E0C35F-9BDE-4F48-9B7A-7F0F9AD17957}" type="pres">
      <dgm:prSet presAssocID="{752BA235-0EF0-4BBF-914B-5FFC231C5F96}" presName="horz1" presStyleCnt="0"/>
      <dgm:spPr/>
    </dgm:pt>
    <dgm:pt modelId="{E285C293-C9A0-4771-B1F6-A54480FFF672}" type="pres">
      <dgm:prSet presAssocID="{752BA235-0EF0-4BBF-914B-5FFC231C5F96}" presName="tx1" presStyleLbl="revTx" presStyleIdx="2" presStyleCnt="6"/>
      <dgm:spPr/>
    </dgm:pt>
    <dgm:pt modelId="{FC4396A8-6679-49FE-9840-63A6BA117AFE}" type="pres">
      <dgm:prSet presAssocID="{752BA235-0EF0-4BBF-914B-5FFC231C5F96}" presName="vert1" presStyleCnt="0"/>
      <dgm:spPr/>
    </dgm:pt>
    <dgm:pt modelId="{8522B506-D2E4-41FC-BA84-BDC7460318ED}" type="pres">
      <dgm:prSet presAssocID="{08B12955-82EA-494D-A0B1-EA0B43C519B8}" presName="thickLine" presStyleLbl="alignNode1" presStyleIdx="3" presStyleCnt="6"/>
      <dgm:spPr/>
    </dgm:pt>
    <dgm:pt modelId="{5765F066-2BFC-4483-8C46-A13406D61B5F}" type="pres">
      <dgm:prSet presAssocID="{08B12955-82EA-494D-A0B1-EA0B43C519B8}" presName="horz1" presStyleCnt="0"/>
      <dgm:spPr/>
    </dgm:pt>
    <dgm:pt modelId="{161D1802-7A44-4D26-9109-F8D452496EBB}" type="pres">
      <dgm:prSet presAssocID="{08B12955-82EA-494D-A0B1-EA0B43C519B8}" presName="tx1" presStyleLbl="revTx" presStyleIdx="3" presStyleCnt="6"/>
      <dgm:spPr/>
    </dgm:pt>
    <dgm:pt modelId="{256D81DD-80C6-480A-A98F-4B97FAF4D027}" type="pres">
      <dgm:prSet presAssocID="{08B12955-82EA-494D-A0B1-EA0B43C519B8}" presName="vert1" presStyleCnt="0"/>
      <dgm:spPr/>
    </dgm:pt>
    <dgm:pt modelId="{5129A7A7-AE4F-4DFE-B175-B3DBA3B571FB}" type="pres">
      <dgm:prSet presAssocID="{A4F7CFA8-4166-4AD7-B92C-4C2EDCEBA38D}" presName="thickLine" presStyleLbl="alignNode1" presStyleIdx="4" presStyleCnt="6"/>
      <dgm:spPr/>
    </dgm:pt>
    <dgm:pt modelId="{DE92F538-C079-4180-9564-16F33C254392}" type="pres">
      <dgm:prSet presAssocID="{A4F7CFA8-4166-4AD7-B92C-4C2EDCEBA38D}" presName="horz1" presStyleCnt="0"/>
      <dgm:spPr/>
    </dgm:pt>
    <dgm:pt modelId="{F84B29FA-8CB2-4545-A7D5-6F3610FAAF3E}" type="pres">
      <dgm:prSet presAssocID="{A4F7CFA8-4166-4AD7-B92C-4C2EDCEBA38D}" presName="tx1" presStyleLbl="revTx" presStyleIdx="4" presStyleCnt="6"/>
      <dgm:spPr/>
    </dgm:pt>
    <dgm:pt modelId="{B1D3F43E-02AF-4B9D-BE33-36D617E66B08}" type="pres">
      <dgm:prSet presAssocID="{A4F7CFA8-4166-4AD7-B92C-4C2EDCEBA38D}" presName="vert1" presStyleCnt="0"/>
      <dgm:spPr/>
    </dgm:pt>
    <dgm:pt modelId="{2BEE3154-89A0-42FF-BD7F-F9EC7CEBFC9E}" type="pres">
      <dgm:prSet presAssocID="{613550E8-2B73-422A-86EC-8A1BA79C6B66}" presName="thickLine" presStyleLbl="alignNode1" presStyleIdx="5" presStyleCnt="6"/>
      <dgm:spPr/>
    </dgm:pt>
    <dgm:pt modelId="{E9E73A26-F67A-4C82-BF94-BF5FA4C0CE94}" type="pres">
      <dgm:prSet presAssocID="{613550E8-2B73-422A-86EC-8A1BA79C6B66}" presName="horz1" presStyleCnt="0"/>
      <dgm:spPr/>
    </dgm:pt>
    <dgm:pt modelId="{7A4F3433-5B95-4016-BFE4-9C433386550F}" type="pres">
      <dgm:prSet presAssocID="{613550E8-2B73-422A-86EC-8A1BA79C6B66}" presName="tx1" presStyleLbl="revTx" presStyleIdx="5" presStyleCnt="6"/>
      <dgm:spPr/>
    </dgm:pt>
    <dgm:pt modelId="{63ED7FBD-4666-4FCA-9A17-4EE7147E4224}" type="pres">
      <dgm:prSet presAssocID="{613550E8-2B73-422A-86EC-8A1BA79C6B66}" presName="vert1" presStyleCnt="0"/>
      <dgm:spPr/>
    </dgm:pt>
  </dgm:ptLst>
  <dgm:cxnLst>
    <dgm:cxn modelId="{C7717504-C56C-49D2-B90C-A1708C86F800}" srcId="{3CED58B9-EC61-4C19-97E5-E9A32DE31FBB}" destId="{52BA1F6E-81A5-4007-9A5E-0139B52B6736}" srcOrd="0" destOrd="0" parTransId="{FB565A47-4525-4AC2-A07E-90F01EB2CAD4}" sibTransId="{F4445579-744B-49E1-93E1-65D0B4C6072F}"/>
    <dgm:cxn modelId="{4334E70C-1B27-4EF4-9AF4-BDC874255630}" type="presOf" srcId="{52BA1F6E-81A5-4007-9A5E-0139B52B6736}" destId="{5628D0CF-C71F-45C0-8521-6A71F5F154D5}" srcOrd="0" destOrd="0" presId="urn:microsoft.com/office/officeart/2008/layout/LinedList"/>
    <dgm:cxn modelId="{D1DFF70E-2880-4C3A-94E6-F4E066F5C725}" srcId="{3CED58B9-EC61-4C19-97E5-E9A32DE31FBB}" destId="{A4F7CFA8-4166-4AD7-B92C-4C2EDCEBA38D}" srcOrd="4" destOrd="0" parTransId="{5538E76C-E399-4DC0-9214-7B1D2ED556AA}" sibTransId="{C2FD2633-61FF-4CC4-ADD6-471234F54E28}"/>
    <dgm:cxn modelId="{F2AE403A-AC43-462C-BEA7-AB02B932AD04}" type="presOf" srcId="{20BE9889-77AB-4D01-8B4B-53ECE1E1715D}" destId="{FAEA39B9-98B9-4070-AD18-66EB08C873BC}" srcOrd="0" destOrd="0" presId="urn:microsoft.com/office/officeart/2008/layout/LinedList"/>
    <dgm:cxn modelId="{ED00965D-79E1-43E1-A9A9-A9DA1D52E0AE}" srcId="{3CED58B9-EC61-4C19-97E5-E9A32DE31FBB}" destId="{08B12955-82EA-494D-A0B1-EA0B43C519B8}" srcOrd="3" destOrd="0" parTransId="{741C8354-C1BD-44E3-B4B9-785085F0401B}" sibTransId="{845DC406-281C-47CF-99F4-1A8AA99D86AC}"/>
    <dgm:cxn modelId="{C4FB1E67-04DD-4850-9B27-C7A334EE2391}" srcId="{3CED58B9-EC61-4C19-97E5-E9A32DE31FBB}" destId="{752BA235-0EF0-4BBF-914B-5FFC231C5F96}" srcOrd="2" destOrd="0" parTransId="{06570DDC-313E-44D3-B56D-8C138564DA17}" sibTransId="{29B45725-420D-482F-BBAA-3110BC0D89F6}"/>
    <dgm:cxn modelId="{2FFD5368-EAE8-4336-A0FC-A8EDF6F7FD1C}" srcId="{3CED58B9-EC61-4C19-97E5-E9A32DE31FBB}" destId="{20BE9889-77AB-4D01-8B4B-53ECE1E1715D}" srcOrd="1" destOrd="0" parTransId="{340595D3-3853-4977-A7DE-C8AF636527C4}" sibTransId="{96BE72B8-C804-4BAC-9C82-6AA913469336}"/>
    <dgm:cxn modelId="{362C2754-B256-454D-AC65-87C62F816F4F}" type="presOf" srcId="{3CED58B9-EC61-4C19-97E5-E9A32DE31FBB}" destId="{1398109A-DA47-4482-B4E6-FCA93515C8E0}" srcOrd="0" destOrd="0" presId="urn:microsoft.com/office/officeart/2008/layout/LinedList"/>
    <dgm:cxn modelId="{805AB09B-39BD-4AE1-9956-FE6D4AB62592}" type="presOf" srcId="{752BA235-0EF0-4BBF-914B-5FFC231C5F96}" destId="{E285C293-C9A0-4771-B1F6-A54480FFF672}" srcOrd="0" destOrd="0" presId="urn:microsoft.com/office/officeart/2008/layout/LinedList"/>
    <dgm:cxn modelId="{15AA28A7-27D6-4D60-B0E5-DB0754CBF698}" type="presOf" srcId="{613550E8-2B73-422A-86EC-8A1BA79C6B66}" destId="{7A4F3433-5B95-4016-BFE4-9C433386550F}" srcOrd="0" destOrd="0" presId="urn:microsoft.com/office/officeart/2008/layout/LinedList"/>
    <dgm:cxn modelId="{A4FEC1B5-CC4D-4550-A9E4-7ED5E365EDB3}" srcId="{3CED58B9-EC61-4C19-97E5-E9A32DE31FBB}" destId="{613550E8-2B73-422A-86EC-8A1BA79C6B66}" srcOrd="5" destOrd="0" parTransId="{203D8C79-D7A9-4DB5-9A45-CC038E6C2B88}" sibTransId="{DF1BBCFE-5A52-48FA-BFBE-2446AF4AAE5E}"/>
    <dgm:cxn modelId="{3C563CD2-D9F5-4C40-86E7-3D221EBBE833}" type="presOf" srcId="{08B12955-82EA-494D-A0B1-EA0B43C519B8}" destId="{161D1802-7A44-4D26-9109-F8D452496EBB}" srcOrd="0" destOrd="0" presId="urn:microsoft.com/office/officeart/2008/layout/LinedList"/>
    <dgm:cxn modelId="{D460AFD6-5978-48A5-BDDD-E806B7C5D0E1}" type="presOf" srcId="{A4F7CFA8-4166-4AD7-B92C-4C2EDCEBA38D}" destId="{F84B29FA-8CB2-4545-A7D5-6F3610FAAF3E}" srcOrd="0" destOrd="0" presId="urn:microsoft.com/office/officeart/2008/layout/LinedList"/>
    <dgm:cxn modelId="{3621188B-E85A-4D25-A80B-15D64179BAD4}" type="presParOf" srcId="{1398109A-DA47-4482-B4E6-FCA93515C8E0}" destId="{DB289E75-4009-443B-AB40-3D429576B171}" srcOrd="0" destOrd="0" presId="urn:microsoft.com/office/officeart/2008/layout/LinedList"/>
    <dgm:cxn modelId="{0988D5D2-4208-420D-8880-3383E7C31414}" type="presParOf" srcId="{1398109A-DA47-4482-B4E6-FCA93515C8E0}" destId="{4E82FA7F-9B4F-4BB6-8FA8-A592ED113606}" srcOrd="1" destOrd="0" presId="urn:microsoft.com/office/officeart/2008/layout/LinedList"/>
    <dgm:cxn modelId="{125E5A54-3432-4D06-9AAD-9EC86C6AF493}" type="presParOf" srcId="{4E82FA7F-9B4F-4BB6-8FA8-A592ED113606}" destId="{5628D0CF-C71F-45C0-8521-6A71F5F154D5}" srcOrd="0" destOrd="0" presId="urn:microsoft.com/office/officeart/2008/layout/LinedList"/>
    <dgm:cxn modelId="{E61BAC7C-C9AB-4B87-A623-3B6B06C75175}" type="presParOf" srcId="{4E82FA7F-9B4F-4BB6-8FA8-A592ED113606}" destId="{EA5CDC6A-0A5C-448A-A7B9-4EAC9C5062F2}" srcOrd="1" destOrd="0" presId="urn:microsoft.com/office/officeart/2008/layout/LinedList"/>
    <dgm:cxn modelId="{FDF8B656-685F-490D-ABFC-690CCBD57304}" type="presParOf" srcId="{1398109A-DA47-4482-B4E6-FCA93515C8E0}" destId="{19DF33C3-E695-490B-A4B1-89DF8D1FE20D}" srcOrd="2" destOrd="0" presId="urn:microsoft.com/office/officeart/2008/layout/LinedList"/>
    <dgm:cxn modelId="{CAFBACE1-8F10-4573-9EFB-71202E868126}" type="presParOf" srcId="{1398109A-DA47-4482-B4E6-FCA93515C8E0}" destId="{D70A1E5C-9A36-4312-8518-61F2BC7C8CC0}" srcOrd="3" destOrd="0" presId="urn:microsoft.com/office/officeart/2008/layout/LinedList"/>
    <dgm:cxn modelId="{C7E5531C-6CDD-4B81-A2B0-CF933E2159C3}" type="presParOf" srcId="{D70A1E5C-9A36-4312-8518-61F2BC7C8CC0}" destId="{FAEA39B9-98B9-4070-AD18-66EB08C873BC}" srcOrd="0" destOrd="0" presId="urn:microsoft.com/office/officeart/2008/layout/LinedList"/>
    <dgm:cxn modelId="{7F355920-1B6E-47C2-857A-478AC8BE8557}" type="presParOf" srcId="{D70A1E5C-9A36-4312-8518-61F2BC7C8CC0}" destId="{4C838281-5865-4A0E-A69C-6C4D74190703}" srcOrd="1" destOrd="0" presId="urn:microsoft.com/office/officeart/2008/layout/LinedList"/>
    <dgm:cxn modelId="{8ADA3DFB-B4C6-4911-853B-6E5A6DBE4B00}" type="presParOf" srcId="{1398109A-DA47-4482-B4E6-FCA93515C8E0}" destId="{0E6936B0-3B1D-42F7-ADF4-988A35F3B22E}" srcOrd="4" destOrd="0" presId="urn:microsoft.com/office/officeart/2008/layout/LinedList"/>
    <dgm:cxn modelId="{2E303E23-54B1-49FB-8C11-CA09D69C775C}" type="presParOf" srcId="{1398109A-DA47-4482-B4E6-FCA93515C8E0}" destId="{94E0C35F-9BDE-4F48-9B7A-7F0F9AD17957}" srcOrd="5" destOrd="0" presId="urn:microsoft.com/office/officeart/2008/layout/LinedList"/>
    <dgm:cxn modelId="{20AEC303-9455-47C6-BF80-BDC17392174F}" type="presParOf" srcId="{94E0C35F-9BDE-4F48-9B7A-7F0F9AD17957}" destId="{E285C293-C9A0-4771-B1F6-A54480FFF672}" srcOrd="0" destOrd="0" presId="urn:microsoft.com/office/officeart/2008/layout/LinedList"/>
    <dgm:cxn modelId="{464675CD-CFBC-4ED8-AAF5-74011F44C443}" type="presParOf" srcId="{94E0C35F-9BDE-4F48-9B7A-7F0F9AD17957}" destId="{FC4396A8-6679-49FE-9840-63A6BA117AFE}" srcOrd="1" destOrd="0" presId="urn:microsoft.com/office/officeart/2008/layout/LinedList"/>
    <dgm:cxn modelId="{BAA6CC9E-B126-4A8E-8D76-462ABB754C45}" type="presParOf" srcId="{1398109A-DA47-4482-B4E6-FCA93515C8E0}" destId="{8522B506-D2E4-41FC-BA84-BDC7460318ED}" srcOrd="6" destOrd="0" presId="urn:microsoft.com/office/officeart/2008/layout/LinedList"/>
    <dgm:cxn modelId="{B6222204-C467-469F-9685-4FBDA6FE0A5B}" type="presParOf" srcId="{1398109A-DA47-4482-B4E6-FCA93515C8E0}" destId="{5765F066-2BFC-4483-8C46-A13406D61B5F}" srcOrd="7" destOrd="0" presId="urn:microsoft.com/office/officeart/2008/layout/LinedList"/>
    <dgm:cxn modelId="{EC1A0E87-25B2-48CD-BF0A-BCFEE52FBA2F}" type="presParOf" srcId="{5765F066-2BFC-4483-8C46-A13406D61B5F}" destId="{161D1802-7A44-4D26-9109-F8D452496EBB}" srcOrd="0" destOrd="0" presId="urn:microsoft.com/office/officeart/2008/layout/LinedList"/>
    <dgm:cxn modelId="{F5C85DAF-F157-48A9-89CD-DCB6BEEE5CDD}" type="presParOf" srcId="{5765F066-2BFC-4483-8C46-A13406D61B5F}" destId="{256D81DD-80C6-480A-A98F-4B97FAF4D027}" srcOrd="1" destOrd="0" presId="urn:microsoft.com/office/officeart/2008/layout/LinedList"/>
    <dgm:cxn modelId="{AD7F1BA1-71AA-4E44-8265-2DFAC8083C13}" type="presParOf" srcId="{1398109A-DA47-4482-B4E6-FCA93515C8E0}" destId="{5129A7A7-AE4F-4DFE-B175-B3DBA3B571FB}" srcOrd="8" destOrd="0" presId="urn:microsoft.com/office/officeart/2008/layout/LinedList"/>
    <dgm:cxn modelId="{86068D0C-3153-43C8-A367-829B27345E03}" type="presParOf" srcId="{1398109A-DA47-4482-B4E6-FCA93515C8E0}" destId="{DE92F538-C079-4180-9564-16F33C254392}" srcOrd="9" destOrd="0" presId="urn:microsoft.com/office/officeart/2008/layout/LinedList"/>
    <dgm:cxn modelId="{C86722F9-BA49-4937-87DB-FE9E671CEAF7}" type="presParOf" srcId="{DE92F538-C079-4180-9564-16F33C254392}" destId="{F84B29FA-8CB2-4545-A7D5-6F3610FAAF3E}" srcOrd="0" destOrd="0" presId="urn:microsoft.com/office/officeart/2008/layout/LinedList"/>
    <dgm:cxn modelId="{509F144D-A68B-4EBE-919B-A1BFCC1D35D8}" type="presParOf" srcId="{DE92F538-C079-4180-9564-16F33C254392}" destId="{B1D3F43E-02AF-4B9D-BE33-36D617E66B08}" srcOrd="1" destOrd="0" presId="urn:microsoft.com/office/officeart/2008/layout/LinedList"/>
    <dgm:cxn modelId="{F34C8F36-437F-4701-97A1-CBEAED7F1175}" type="presParOf" srcId="{1398109A-DA47-4482-B4E6-FCA93515C8E0}" destId="{2BEE3154-89A0-42FF-BD7F-F9EC7CEBFC9E}" srcOrd="10" destOrd="0" presId="urn:microsoft.com/office/officeart/2008/layout/LinedList"/>
    <dgm:cxn modelId="{74677D6C-0786-47B0-944E-26D078A79963}" type="presParOf" srcId="{1398109A-DA47-4482-B4E6-FCA93515C8E0}" destId="{E9E73A26-F67A-4C82-BF94-BF5FA4C0CE94}" srcOrd="11" destOrd="0" presId="urn:microsoft.com/office/officeart/2008/layout/LinedList"/>
    <dgm:cxn modelId="{4965DF25-E001-44A6-9452-1CB3136C657F}" type="presParOf" srcId="{E9E73A26-F67A-4C82-BF94-BF5FA4C0CE94}" destId="{7A4F3433-5B95-4016-BFE4-9C433386550F}" srcOrd="0" destOrd="0" presId="urn:microsoft.com/office/officeart/2008/layout/LinedList"/>
    <dgm:cxn modelId="{3DC10D2A-3D67-419E-93B4-604393897A6D}" type="presParOf" srcId="{E9E73A26-F67A-4C82-BF94-BF5FA4C0CE94}" destId="{63ED7FBD-4666-4FCA-9A17-4EE7147E422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E1852-87CD-4458-8664-8CA0F6D796B0}" type="doc">
      <dgm:prSet loTypeId="urn:microsoft.com/office/officeart/2005/8/layout/process4" loCatId="process" qsTypeId="urn:microsoft.com/office/officeart/2005/8/quickstyle/simple2" qsCatId="simple" csTypeId="urn:microsoft.com/office/officeart/2005/8/colors/accent1_2" csCatId="accent1"/>
      <dgm:spPr/>
      <dgm:t>
        <a:bodyPr/>
        <a:lstStyle/>
        <a:p>
          <a:endParaRPr lang="en-US"/>
        </a:p>
      </dgm:t>
    </dgm:pt>
    <dgm:pt modelId="{FF84ABDC-C9EF-478A-A8E0-2C5681A69DA6}">
      <dgm:prSet/>
      <dgm:spPr/>
      <dgm:t>
        <a:bodyPr/>
        <a:lstStyle/>
        <a:p>
          <a:r>
            <a:rPr lang="en-GB"/>
            <a:t>International Covenant on Civil and Political Rights (1966): This international treaty, adopted by the United Nations General Assembly, outlines a number of civil and political rights that are essential for the rule of law. These rights include the right to life, the right to freedom from torture, and the right to a fair trial.</a:t>
          </a:r>
          <a:endParaRPr lang="en-US"/>
        </a:p>
      </dgm:t>
    </dgm:pt>
    <dgm:pt modelId="{F92A8B59-3264-40E9-8DC1-25C301A82E84}" type="parTrans" cxnId="{FF3C689D-EBA1-4246-A7F0-CE6360750D3B}">
      <dgm:prSet/>
      <dgm:spPr/>
      <dgm:t>
        <a:bodyPr/>
        <a:lstStyle/>
        <a:p>
          <a:endParaRPr lang="en-US"/>
        </a:p>
      </dgm:t>
    </dgm:pt>
    <dgm:pt modelId="{D6A1B606-A008-402C-BFA1-2DC707D63143}" type="sibTrans" cxnId="{FF3C689D-EBA1-4246-A7F0-CE6360750D3B}">
      <dgm:prSet/>
      <dgm:spPr/>
      <dgm:t>
        <a:bodyPr/>
        <a:lstStyle/>
        <a:p>
          <a:endParaRPr lang="en-US"/>
        </a:p>
      </dgm:t>
    </dgm:pt>
    <dgm:pt modelId="{2F3FBC2C-480A-4F0A-A5F8-02844EA024B8}">
      <dgm:prSet/>
      <dgm:spPr/>
      <dgm:t>
        <a:bodyPr/>
        <a:lstStyle/>
        <a:p>
          <a:r>
            <a:rPr lang="en-GB"/>
            <a:t>Rome Statute of the International Criminal Court (1998): This international treaty established the International Criminal Court (ICC), which is responsible for investigating and prosecuting individuals accused of the most serious crimes of international concern, including genocide, crimes against humanity, and war crimes. The Rome Statute explicitly recognizes the importance of the rule of law in the context of international criminal justice.</a:t>
          </a:r>
          <a:endParaRPr lang="en-US"/>
        </a:p>
      </dgm:t>
    </dgm:pt>
    <dgm:pt modelId="{D066B136-C815-4EDE-BF43-18F6C6EC55CE}" type="parTrans" cxnId="{CCD64CFF-7989-421A-95EC-014912C30747}">
      <dgm:prSet/>
      <dgm:spPr/>
      <dgm:t>
        <a:bodyPr/>
        <a:lstStyle/>
        <a:p>
          <a:endParaRPr lang="en-US"/>
        </a:p>
      </dgm:t>
    </dgm:pt>
    <dgm:pt modelId="{29802139-B73D-4360-BA08-CB3E40F33E71}" type="sibTrans" cxnId="{CCD64CFF-7989-421A-95EC-014912C30747}">
      <dgm:prSet/>
      <dgm:spPr/>
      <dgm:t>
        <a:bodyPr/>
        <a:lstStyle/>
        <a:p>
          <a:endParaRPr lang="en-US"/>
        </a:p>
      </dgm:t>
    </dgm:pt>
    <dgm:pt modelId="{8D7D44D8-192C-4796-9A37-662BFA7D3742}" type="pres">
      <dgm:prSet presAssocID="{475E1852-87CD-4458-8664-8CA0F6D796B0}" presName="Name0" presStyleCnt="0">
        <dgm:presLayoutVars>
          <dgm:dir/>
          <dgm:animLvl val="lvl"/>
          <dgm:resizeHandles val="exact"/>
        </dgm:presLayoutVars>
      </dgm:prSet>
      <dgm:spPr/>
    </dgm:pt>
    <dgm:pt modelId="{0CE88D6C-3EE7-40BC-9D06-8A15A23575FF}" type="pres">
      <dgm:prSet presAssocID="{2F3FBC2C-480A-4F0A-A5F8-02844EA024B8}" presName="boxAndChildren" presStyleCnt="0"/>
      <dgm:spPr/>
    </dgm:pt>
    <dgm:pt modelId="{2F3B63C2-AEAB-40A1-A04C-61B0A24B71F6}" type="pres">
      <dgm:prSet presAssocID="{2F3FBC2C-480A-4F0A-A5F8-02844EA024B8}" presName="parentTextBox" presStyleLbl="node1" presStyleIdx="0" presStyleCnt="2"/>
      <dgm:spPr/>
    </dgm:pt>
    <dgm:pt modelId="{C18E81B1-9CD5-4963-893F-A34F64295D35}" type="pres">
      <dgm:prSet presAssocID="{D6A1B606-A008-402C-BFA1-2DC707D63143}" presName="sp" presStyleCnt="0"/>
      <dgm:spPr/>
    </dgm:pt>
    <dgm:pt modelId="{FBB09BA8-BAA8-44DC-97B6-E3FDBABAABD4}" type="pres">
      <dgm:prSet presAssocID="{FF84ABDC-C9EF-478A-A8E0-2C5681A69DA6}" presName="arrowAndChildren" presStyleCnt="0"/>
      <dgm:spPr/>
    </dgm:pt>
    <dgm:pt modelId="{B8810F0D-640B-40EA-87DA-9DAB0ACD3B70}" type="pres">
      <dgm:prSet presAssocID="{FF84ABDC-C9EF-478A-A8E0-2C5681A69DA6}" presName="parentTextArrow" presStyleLbl="node1" presStyleIdx="1" presStyleCnt="2"/>
      <dgm:spPr/>
    </dgm:pt>
  </dgm:ptLst>
  <dgm:cxnLst>
    <dgm:cxn modelId="{CF508F2A-459F-41F7-BF7A-69ADEF9DDE13}" type="presOf" srcId="{2F3FBC2C-480A-4F0A-A5F8-02844EA024B8}" destId="{2F3B63C2-AEAB-40A1-A04C-61B0A24B71F6}" srcOrd="0" destOrd="0" presId="urn:microsoft.com/office/officeart/2005/8/layout/process4"/>
    <dgm:cxn modelId="{A073D999-8109-48AA-AD27-4C0201FA0CA2}" type="presOf" srcId="{475E1852-87CD-4458-8664-8CA0F6D796B0}" destId="{8D7D44D8-192C-4796-9A37-662BFA7D3742}" srcOrd="0" destOrd="0" presId="urn:microsoft.com/office/officeart/2005/8/layout/process4"/>
    <dgm:cxn modelId="{FF3C689D-EBA1-4246-A7F0-CE6360750D3B}" srcId="{475E1852-87CD-4458-8664-8CA0F6D796B0}" destId="{FF84ABDC-C9EF-478A-A8E0-2C5681A69DA6}" srcOrd="0" destOrd="0" parTransId="{F92A8B59-3264-40E9-8DC1-25C301A82E84}" sibTransId="{D6A1B606-A008-402C-BFA1-2DC707D63143}"/>
    <dgm:cxn modelId="{DCFA68D1-B9F1-42B1-97D5-A542E4239D4D}" type="presOf" srcId="{FF84ABDC-C9EF-478A-A8E0-2C5681A69DA6}" destId="{B8810F0D-640B-40EA-87DA-9DAB0ACD3B70}" srcOrd="0" destOrd="0" presId="urn:microsoft.com/office/officeart/2005/8/layout/process4"/>
    <dgm:cxn modelId="{CCD64CFF-7989-421A-95EC-014912C30747}" srcId="{475E1852-87CD-4458-8664-8CA0F6D796B0}" destId="{2F3FBC2C-480A-4F0A-A5F8-02844EA024B8}" srcOrd="1" destOrd="0" parTransId="{D066B136-C815-4EDE-BF43-18F6C6EC55CE}" sibTransId="{29802139-B73D-4360-BA08-CB3E40F33E71}"/>
    <dgm:cxn modelId="{F65F19F7-5202-47AC-A619-80D84887BCAD}" type="presParOf" srcId="{8D7D44D8-192C-4796-9A37-662BFA7D3742}" destId="{0CE88D6C-3EE7-40BC-9D06-8A15A23575FF}" srcOrd="0" destOrd="0" presId="urn:microsoft.com/office/officeart/2005/8/layout/process4"/>
    <dgm:cxn modelId="{A0942FFC-15EB-4C3B-98C5-A51ECC83CF0F}" type="presParOf" srcId="{0CE88D6C-3EE7-40BC-9D06-8A15A23575FF}" destId="{2F3B63C2-AEAB-40A1-A04C-61B0A24B71F6}" srcOrd="0" destOrd="0" presId="urn:microsoft.com/office/officeart/2005/8/layout/process4"/>
    <dgm:cxn modelId="{CEF2F748-3EEB-4F8D-8DD6-471624E93CBE}" type="presParOf" srcId="{8D7D44D8-192C-4796-9A37-662BFA7D3742}" destId="{C18E81B1-9CD5-4963-893F-A34F64295D35}" srcOrd="1" destOrd="0" presId="urn:microsoft.com/office/officeart/2005/8/layout/process4"/>
    <dgm:cxn modelId="{A0D9A13A-26D7-423C-8BD0-D77B054A81F0}" type="presParOf" srcId="{8D7D44D8-192C-4796-9A37-662BFA7D3742}" destId="{FBB09BA8-BAA8-44DC-97B6-E3FDBABAABD4}" srcOrd="2" destOrd="0" presId="urn:microsoft.com/office/officeart/2005/8/layout/process4"/>
    <dgm:cxn modelId="{0AF96317-1B05-431D-AD73-B221915DB1BF}" type="presParOf" srcId="{FBB09BA8-BAA8-44DC-97B6-E3FDBABAABD4}" destId="{B8810F0D-640B-40EA-87DA-9DAB0ACD3B7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2AD02D4-C2EC-4778-8CA6-70D44198466E}" type="doc">
      <dgm:prSet loTypeId="urn:microsoft.com/office/officeart/2005/8/layout/default" loCatId="list" qsTypeId="urn:microsoft.com/office/officeart/2005/8/quickstyle/simple1" qsCatId="simple" csTypeId="urn:microsoft.com/office/officeart/2005/8/colors/accent2_2" csCatId="accent2"/>
      <dgm:spPr/>
      <dgm:t>
        <a:bodyPr/>
        <a:lstStyle/>
        <a:p>
          <a:endParaRPr lang="en-US"/>
        </a:p>
      </dgm:t>
    </dgm:pt>
    <dgm:pt modelId="{D077452D-78C9-45B7-B75E-81C642959136}">
      <dgm:prSet/>
      <dgm:spPr/>
      <dgm:t>
        <a:bodyPr/>
        <a:lstStyle/>
        <a:p>
          <a:r>
            <a:rPr lang="en-GB"/>
            <a:t>United Nations Charter (1945): The UN Charter, the founding document of the United Nations, explicitly recognises the rule of law as a fundamental principle of international law. Article 2(1) of the Charter states that the UN is based on the principle of the "rule of law.“</a:t>
          </a:r>
          <a:endParaRPr lang="en-US"/>
        </a:p>
      </dgm:t>
    </dgm:pt>
    <dgm:pt modelId="{C80C417D-581A-4E47-9F6C-DDAD83B28B1E}" type="parTrans" cxnId="{C42784A6-7969-4FFB-85ED-12BC29856A78}">
      <dgm:prSet/>
      <dgm:spPr/>
      <dgm:t>
        <a:bodyPr/>
        <a:lstStyle/>
        <a:p>
          <a:endParaRPr lang="en-US"/>
        </a:p>
      </dgm:t>
    </dgm:pt>
    <dgm:pt modelId="{63808A8D-2DA8-4799-958B-A3642870C442}" type="sibTrans" cxnId="{C42784A6-7969-4FFB-85ED-12BC29856A78}">
      <dgm:prSet/>
      <dgm:spPr/>
      <dgm:t>
        <a:bodyPr/>
        <a:lstStyle/>
        <a:p>
          <a:endParaRPr lang="en-US"/>
        </a:p>
      </dgm:t>
    </dgm:pt>
    <dgm:pt modelId="{81BDC98D-26B7-4097-9DDE-1F2D157075DD}">
      <dgm:prSet/>
      <dgm:spPr/>
      <dgm:t>
        <a:bodyPr/>
        <a:lstStyle/>
        <a:p>
          <a:r>
            <a:rPr lang="en-US"/>
            <a:t>UN General Assembly Resolutions</a:t>
          </a:r>
          <a:r>
            <a:rPr lang="en-GB"/>
            <a:t>:</a:t>
          </a:r>
          <a:endParaRPr lang="en-US"/>
        </a:p>
      </dgm:t>
    </dgm:pt>
    <dgm:pt modelId="{26EF9F8E-C150-4D76-B929-CE32261E370F}" type="parTrans" cxnId="{CAD223C5-AE9E-409E-BF08-4C3E43A23D6A}">
      <dgm:prSet/>
      <dgm:spPr/>
      <dgm:t>
        <a:bodyPr/>
        <a:lstStyle/>
        <a:p>
          <a:endParaRPr lang="en-US"/>
        </a:p>
      </dgm:t>
    </dgm:pt>
    <dgm:pt modelId="{9156EB93-F3C3-44DE-B1BA-D7389AD910EE}" type="sibTrans" cxnId="{CAD223C5-AE9E-409E-BF08-4C3E43A23D6A}">
      <dgm:prSet/>
      <dgm:spPr/>
      <dgm:t>
        <a:bodyPr/>
        <a:lstStyle/>
        <a:p>
          <a:endParaRPr lang="en-US"/>
        </a:p>
      </dgm:t>
    </dgm:pt>
    <dgm:pt modelId="{DA62F81C-2EC9-4270-9A5D-C7BE6B20079B}">
      <dgm:prSet/>
      <dgm:spPr/>
      <dgm:t>
        <a:bodyPr/>
        <a:lstStyle/>
        <a:p>
          <a:r>
            <a:rPr lang="en-GB" dirty="0"/>
            <a:t>UN General Assembly Resolution 217 (III) A (1948): This resolution, adopted by the UN General Assembly, affirmed the Universal Declaration of Human Rights, which includes a number of provisions that are essential for the rule of law.</a:t>
          </a:r>
          <a:endParaRPr lang="en-US" dirty="0"/>
        </a:p>
      </dgm:t>
    </dgm:pt>
    <dgm:pt modelId="{1235BD0B-7544-4779-8D5D-1207A7671464}" type="parTrans" cxnId="{428AEB2F-5BB5-4AC4-9990-7DFF936D2F1A}">
      <dgm:prSet/>
      <dgm:spPr/>
      <dgm:t>
        <a:bodyPr/>
        <a:lstStyle/>
        <a:p>
          <a:endParaRPr lang="en-US"/>
        </a:p>
      </dgm:t>
    </dgm:pt>
    <dgm:pt modelId="{2A3434EE-832C-4787-8487-FBF14B3BF40D}" type="sibTrans" cxnId="{428AEB2F-5BB5-4AC4-9990-7DFF936D2F1A}">
      <dgm:prSet/>
      <dgm:spPr/>
      <dgm:t>
        <a:bodyPr/>
        <a:lstStyle/>
        <a:p>
          <a:endParaRPr lang="en-US"/>
        </a:p>
      </dgm:t>
    </dgm:pt>
    <dgm:pt modelId="{8C4A5793-2246-4680-A526-37773EB97152}">
      <dgm:prSet/>
      <dgm:spPr/>
      <dgm:t>
        <a:bodyPr/>
        <a:lstStyle/>
        <a:p>
          <a:r>
            <a:rPr lang="en-GB"/>
            <a:t>UN Commission on Human Rights Resolution 2000/65 (2000): This resolution called for the strengthening of the rule of law at the national, regional, and international levels.</a:t>
          </a:r>
          <a:endParaRPr lang="en-US"/>
        </a:p>
      </dgm:t>
    </dgm:pt>
    <dgm:pt modelId="{E1C8240B-F6F4-4AA8-93C4-071B1E1A0F6E}" type="parTrans" cxnId="{AFE41716-4BA5-4942-A37F-2A01614EF50C}">
      <dgm:prSet/>
      <dgm:spPr/>
      <dgm:t>
        <a:bodyPr/>
        <a:lstStyle/>
        <a:p>
          <a:endParaRPr lang="en-US"/>
        </a:p>
      </dgm:t>
    </dgm:pt>
    <dgm:pt modelId="{ABB65C8D-8D0D-4741-957D-8F983720EADE}" type="sibTrans" cxnId="{AFE41716-4BA5-4942-A37F-2A01614EF50C}">
      <dgm:prSet/>
      <dgm:spPr/>
      <dgm:t>
        <a:bodyPr/>
        <a:lstStyle/>
        <a:p>
          <a:endParaRPr lang="en-US"/>
        </a:p>
      </dgm:t>
    </dgm:pt>
    <dgm:pt modelId="{0717FC6B-E619-48E4-BA0E-870E27F5B2FE}">
      <dgm:prSet/>
      <dgm:spPr/>
      <dgm:t>
        <a:bodyPr/>
        <a:lstStyle/>
        <a:p>
          <a:r>
            <a:rPr lang="en-GB"/>
            <a:t>UN General Assembly Resolution 64/142 (2009): This resolution adopted the Basic Principles on the Rule of Law, which provide a comprehensive framework for understanding and promoting the rule of law.</a:t>
          </a:r>
          <a:endParaRPr lang="en-US"/>
        </a:p>
      </dgm:t>
    </dgm:pt>
    <dgm:pt modelId="{FC4E4674-1DF8-4FEC-A5CC-57957810CFD6}" type="parTrans" cxnId="{CBC262C8-4856-4EB8-BD48-E479DD2A68BD}">
      <dgm:prSet/>
      <dgm:spPr/>
      <dgm:t>
        <a:bodyPr/>
        <a:lstStyle/>
        <a:p>
          <a:endParaRPr lang="en-US"/>
        </a:p>
      </dgm:t>
    </dgm:pt>
    <dgm:pt modelId="{D5C6F87D-EFBF-4B56-8FFE-31149DCE9866}" type="sibTrans" cxnId="{CBC262C8-4856-4EB8-BD48-E479DD2A68BD}">
      <dgm:prSet/>
      <dgm:spPr/>
      <dgm:t>
        <a:bodyPr/>
        <a:lstStyle/>
        <a:p>
          <a:endParaRPr lang="en-US"/>
        </a:p>
      </dgm:t>
    </dgm:pt>
    <dgm:pt modelId="{FABE6307-001F-42B7-A9A2-D7AC99449D60}">
      <dgm:prSet/>
      <dgm:spPr/>
      <dgm:t>
        <a:bodyPr/>
        <a:lstStyle/>
        <a:p>
          <a:r>
            <a:rPr lang="en-GB"/>
            <a:t>UN General Assembly Resolution 72/127 (2017): This resolution reaffirmed the importance of the rule of law for achieving sustainable development and peace.</a:t>
          </a:r>
          <a:endParaRPr lang="en-US"/>
        </a:p>
      </dgm:t>
    </dgm:pt>
    <dgm:pt modelId="{E646E9F3-31AF-44D6-862F-5866AC9154A9}" type="parTrans" cxnId="{3A84BFDE-253A-47F3-AF4D-7D5B02764437}">
      <dgm:prSet/>
      <dgm:spPr/>
      <dgm:t>
        <a:bodyPr/>
        <a:lstStyle/>
        <a:p>
          <a:endParaRPr lang="en-US"/>
        </a:p>
      </dgm:t>
    </dgm:pt>
    <dgm:pt modelId="{C9DBC678-179A-4B72-8F0B-A47B49565185}" type="sibTrans" cxnId="{3A84BFDE-253A-47F3-AF4D-7D5B02764437}">
      <dgm:prSet/>
      <dgm:spPr/>
      <dgm:t>
        <a:bodyPr/>
        <a:lstStyle/>
        <a:p>
          <a:endParaRPr lang="en-US"/>
        </a:p>
      </dgm:t>
    </dgm:pt>
    <dgm:pt modelId="{0D834BBD-A65F-467C-9B07-8BBCD8C5366E}" type="pres">
      <dgm:prSet presAssocID="{B2AD02D4-C2EC-4778-8CA6-70D44198466E}" presName="diagram" presStyleCnt="0">
        <dgm:presLayoutVars>
          <dgm:dir/>
          <dgm:resizeHandles val="exact"/>
        </dgm:presLayoutVars>
      </dgm:prSet>
      <dgm:spPr/>
    </dgm:pt>
    <dgm:pt modelId="{6FBDB626-E197-4A62-8FFF-7764E49E299A}" type="pres">
      <dgm:prSet presAssocID="{D077452D-78C9-45B7-B75E-81C642959136}" presName="node" presStyleLbl="node1" presStyleIdx="0" presStyleCnt="6">
        <dgm:presLayoutVars>
          <dgm:bulletEnabled val="1"/>
        </dgm:presLayoutVars>
      </dgm:prSet>
      <dgm:spPr/>
    </dgm:pt>
    <dgm:pt modelId="{00484A13-67E1-41E0-BB03-6850FC5EBCDB}" type="pres">
      <dgm:prSet presAssocID="{63808A8D-2DA8-4799-958B-A3642870C442}" presName="sibTrans" presStyleCnt="0"/>
      <dgm:spPr/>
    </dgm:pt>
    <dgm:pt modelId="{E82B4AFC-C765-4EF0-B964-6D7B0B46D1D3}" type="pres">
      <dgm:prSet presAssocID="{81BDC98D-26B7-4097-9DDE-1F2D157075DD}" presName="node" presStyleLbl="node1" presStyleIdx="1" presStyleCnt="6">
        <dgm:presLayoutVars>
          <dgm:bulletEnabled val="1"/>
        </dgm:presLayoutVars>
      </dgm:prSet>
      <dgm:spPr/>
    </dgm:pt>
    <dgm:pt modelId="{D414159E-A957-4895-9970-E65E8A981E3D}" type="pres">
      <dgm:prSet presAssocID="{9156EB93-F3C3-44DE-B1BA-D7389AD910EE}" presName="sibTrans" presStyleCnt="0"/>
      <dgm:spPr/>
    </dgm:pt>
    <dgm:pt modelId="{CF231A8C-F655-4CD6-BB85-87059FC8863C}" type="pres">
      <dgm:prSet presAssocID="{DA62F81C-2EC9-4270-9A5D-C7BE6B20079B}" presName="node" presStyleLbl="node1" presStyleIdx="2" presStyleCnt="6">
        <dgm:presLayoutVars>
          <dgm:bulletEnabled val="1"/>
        </dgm:presLayoutVars>
      </dgm:prSet>
      <dgm:spPr/>
    </dgm:pt>
    <dgm:pt modelId="{5A7ECC54-F73B-4A57-BA8D-B08B4812CE32}" type="pres">
      <dgm:prSet presAssocID="{2A3434EE-832C-4787-8487-FBF14B3BF40D}" presName="sibTrans" presStyleCnt="0"/>
      <dgm:spPr/>
    </dgm:pt>
    <dgm:pt modelId="{A01774EA-EAC2-4CE5-BF08-E40B4B8B416C}" type="pres">
      <dgm:prSet presAssocID="{8C4A5793-2246-4680-A526-37773EB97152}" presName="node" presStyleLbl="node1" presStyleIdx="3" presStyleCnt="6">
        <dgm:presLayoutVars>
          <dgm:bulletEnabled val="1"/>
        </dgm:presLayoutVars>
      </dgm:prSet>
      <dgm:spPr/>
    </dgm:pt>
    <dgm:pt modelId="{D83902A8-BB6D-49D5-819A-7180015C2EC8}" type="pres">
      <dgm:prSet presAssocID="{ABB65C8D-8D0D-4741-957D-8F983720EADE}" presName="sibTrans" presStyleCnt="0"/>
      <dgm:spPr/>
    </dgm:pt>
    <dgm:pt modelId="{E18F81F0-848A-4E77-BFF8-1140270B56E3}" type="pres">
      <dgm:prSet presAssocID="{0717FC6B-E619-48E4-BA0E-870E27F5B2FE}" presName="node" presStyleLbl="node1" presStyleIdx="4" presStyleCnt="6">
        <dgm:presLayoutVars>
          <dgm:bulletEnabled val="1"/>
        </dgm:presLayoutVars>
      </dgm:prSet>
      <dgm:spPr/>
    </dgm:pt>
    <dgm:pt modelId="{F4FF0F44-3049-4869-AA05-79EEAAE461BA}" type="pres">
      <dgm:prSet presAssocID="{D5C6F87D-EFBF-4B56-8FFE-31149DCE9866}" presName="sibTrans" presStyleCnt="0"/>
      <dgm:spPr/>
    </dgm:pt>
    <dgm:pt modelId="{511C9469-1B0B-4A10-B799-8A2AFD9FC0CA}" type="pres">
      <dgm:prSet presAssocID="{FABE6307-001F-42B7-A9A2-D7AC99449D60}" presName="node" presStyleLbl="node1" presStyleIdx="5" presStyleCnt="6">
        <dgm:presLayoutVars>
          <dgm:bulletEnabled val="1"/>
        </dgm:presLayoutVars>
      </dgm:prSet>
      <dgm:spPr/>
    </dgm:pt>
  </dgm:ptLst>
  <dgm:cxnLst>
    <dgm:cxn modelId="{6F15BB04-8435-4AA3-96B6-F17ED5E05F77}" type="presOf" srcId="{0717FC6B-E619-48E4-BA0E-870E27F5B2FE}" destId="{E18F81F0-848A-4E77-BFF8-1140270B56E3}" srcOrd="0" destOrd="0" presId="urn:microsoft.com/office/officeart/2005/8/layout/default"/>
    <dgm:cxn modelId="{AFE41716-4BA5-4942-A37F-2A01614EF50C}" srcId="{B2AD02D4-C2EC-4778-8CA6-70D44198466E}" destId="{8C4A5793-2246-4680-A526-37773EB97152}" srcOrd="3" destOrd="0" parTransId="{E1C8240B-F6F4-4AA8-93C4-071B1E1A0F6E}" sibTransId="{ABB65C8D-8D0D-4741-957D-8F983720EADE}"/>
    <dgm:cxn modelId="{6F91C121-5B81-45B0-B845-B7011C733148}" type="presOf" srcId="{DA62F81C-2EC9-4270-9A5D-C7BE6B20079B}" destId="{CF231A8C-F655-4CD6-BB85-87059FC8863C}" srcOrd="0" destOrd="0" presId="urn:microsoft.com/office/officeart/2005/8/layout/default"/>
    <dgm:cxn modelId="{428AEB2F-5BB5-4AC4-9990-7DFF936D2F1A}" srcId="{B2AD02D4-C2EC-4778-8CA6-70D44198466E}" destId="{DA62F81C-2EC9-4270-9A5D-C7BE6B20079B}" srcOrd="2" destOrd="0" parTransId="{1235BD0B-7544-4779-8D5D-1207A7671464}" sibTransId="{2A3434EE-832C-4787-8487-FBF14B3BF40D}"/>
    <dgm:cxn modelId="{63862835-3045-44B1-8911-1EAC5D192E65}" type="presOf" srcId="{D077452D-78C9-45B7-B75E-81C642959136}" destId="{6FBDB626-E197-4A62-8FFF-7764E49E299A}" srcOrd="0" destOrd="0" presId="urn:microsoft.com/office/officeart/2005/8/layout/default"/>
    <dgm:cxn modelId="{221F5240-4651-4FED-9FCC-160E23B8751D}" type="presOf" srcId="{B2AD02D4-C2EC-4778-8CA6-70D44198466E}" destId="{0D834BBD-A65F-467C-9B07-8BBCD8C5366E}" srcOrd="0" destOrd="0" presId="urn:microsoft.com/office/officeart/2005/8/layout/default"/>
    <dgm:cxn modelId="{D18F2593-83D2-4FC7-9602-EB968BD7AD67}" type="presOf" srcId="{81BDC98D-26B7-4097-9DDE-1F2D157075DD}" destId="{E82B4AFC-C765-4EF0-B964-6D7B0B46D1D3}" srcOrd="0" destOrd="0" presId="urn:microsoft.com/office/officeart/2005/8/layout/default"/>
    <dgm:cxn modelId="{C42784A6-7969-4FFB-85ED-12BC29856A78}" srcId="{B2AD02D4-C2EC-4778-8CA6-70D44198466E}" destId="{D077452D-78C9-45B7-B75E-81C642959136}" srcOrd="0" destOrd="0" parTransId="{C80C417D-581A-4E47-9F6C-DDAD83B28B1E}" sibTransId="{63808A8D-2DA8-4799-958B-A3642870C442}"/>
    <dgm:cxn modelId="{CAD223C5-AE9E-409E-BF08-4C3E43A23D6A}" srcId="{B2AD02D4-C2EC-4778-8CA6-70D44198466E}" destId="{81BDC98D-26B7-4097-9DDE-1F2D157075DD}" srcOrd="1" destOrd="0" parTransId="{26EF9F8E-C150-4D76-B929-CE32261E370F}" sibTransId="{9156EB93-F3C3-44DE-B1BA-D7389AD910EE}"/>
    <dgm:cxn modelId="{CBC262C8-4856-4EB8-BD48-E479DD2A68BD}" srcId="{B2AD02D4-C2EC-4778-8CA6-70D44198466E}" destId="{0717FC6B-E619-48E4-BA0E-870E27F5B2FE}" srcOrd="4" destOrd="0" parTransId="{FC4E4674-1DF8-4FEC-A5CC-57957810CFD6}" sibTransId="{D5C6F87D-EFBF-4B56-8FFE-31149DCE9866}"/>
    <dgm:cxn modelId="{0730A0C8-DCDF-44A5-A261-262E5939C4B0}" type="presOf" srcId="{8C4A5793-2246-4680-A526-37773EB97152}" destId="{A01774EA-EAC2-4CE5-BF08-E40B4B8B416C}" srcOrd="0" destOrd="0" presId="urn:microsoft.com/office/officeart/2005/8/layout/default"/>
    <dgm:cxn modelId="{3A84BFDE-253A-47F3-AF4D-7D5B02764437}" srcId="{B2AD02D4-C2EC-4778-8CA6-70D44198466E}" destId="{FABE6307-001F-42B7-A9A2-D7AC99449D60}" srcOrd="5" destOrd="0" parTransId="{E646E9F3-31AF-44D6-862F-5866AC9154A9}" sibTransId="{C9DBC678-179A-4B72-8F0B-A47B49565185}"/>
    <dgm:cxn modelId="{05781BFE-366F-4ADB-92A1-B2848B5998B2}" type="presOf" srcId="{FABE6307-001F-42B7-A9A2-D7AC99449D60}" destId="{511C9469-1B0B-4A10-B799-8A2AFD9FC0CA}" srcOrd="0" destOrd="0" presId="urn:microsoft.com/office/officeart/2005/8/layout/default"/>
    <dgm:cxn modelId="{4A1F0673-2746-4114-A33E-DEF49245BBE7}" type="presParOf" srcId="{0D834BBD-A65F-467C-9B07-8BBCD8C5366E}" destId="{6FBDB626-E197-4A62-8FFF-7764E49E299A}" srcOrd="0" destOrd="0" presId="urn:microsoft.com/office/officeart/2005/8/layout/default"/>
    <dgm:cxn modelId="{3C5F55A1-C3A6-43AD-B372-3B4E0A7588B5}" type="presParOf" srcId="{0D834BBD-A65F-467C-9B07-8BBCD8C5366E}" destId="{00484A13-67E1-41E0-BB03-6850FC5EBCDB}" srcOrd="1" destOrd="0" presId="urn:microsoft.com/office/officeart/2005/8/layout/default"/>
    <dgm:cxn modelId="{A650C7EC-B0E4-41B2-A595-269AC4AF64CA}" type="presParOf" srcId="{0D834BBD-A65F-467C-9B07-8BBCD8C5366E}" destId="{E82B4AFC-C765-4EF0-B964-6D7B0B46D1D3}" srcOrd="2" destOrd="0" presId="urn:microsoft.com/office/officeart/2005/8/layout/default"/>
    <dgm:cxn modelId="{B3CD5B01-5B22-4AC9-B93D-A76FE11FF0FF}" type="presParOf" srcId="{0D834BBD-A65F-467C-9B07-8BBCD8C5366E}" destId="{D414159E-A957-4895-9970-E65E8A981E3D}" srcOrd="3" destOrd="0" presId="urn:microsoft.com/office/officeart/2005/8/layout/default"/>
    <dgm:cxn modelId="{05FAF6C9-8AD7-4BF7-88EF-30608EF91692}" type="presParOf" srcId="{0D834BBD-A65F-467C-9B07-8BBCD8C5366E}" destId="{CF231A8C-F655-4CD6-BB85-87059FC8863C}" srcOrd="4" destOrd="0" presId="urn:microsoft.com/office/officeart/2005/8/layout/default"/>
    <dgm:cxn modelId="{DF3A75A2-1519-495E-84BC-3B0493A7BB61}" type="presParOf" srcId="{0D834BBD-A65F-467C-9B07-8BBCD8C5366E}" destId="{5A7ECC54-F73B-4A57-BA8D-B08B4812CE32}" srcOrd="5" destOrd="0" presId="urn:microsoft.com/office/officeart/2005/8/layout/default"/>
    <dgm:cxn modelId="{D7B6F40F-2FF0-41EC-B81A-6406C92F5AB3}" type="presParOf" srcId="{0D834BBD-A65F-467C-9B07-8BBCD8C5366E}" destId="{A01774EA-EAC2-4CE5-BF08-E40B4B8B416C}" srcOrd="6" destOrd="0" presId="urn:microsoft.com/office/officeart/2005/8/layout/default"/>
    <dgm:cxn modelId="{D7593BC5-CD79-449E-B5AD-7D2FE153721A}" type="presParOf" srcId="{0D834BBD-A65F-467C-9B07-8BBCD8C5366E}" destId="{D83902A8-BB6D-49D5-819A-7180015C2EC8}" srcOrd="7" destOrd="0" presId="urn:microsoft.com/office/officeart/2005/8/layout/default"/>
    <dgm:cxn modelId="{41433E9B-76B5-4864-B9E5-65D6C145D671}" type="presParOf" srcId="{0D834BBD-A65F-467C-9B07-8BBCD8C5366E}" destId="{E18F81F0-848A-4E77-BFF8-1140270B56E3}" srcOrd="8" destOrd="0" presId="urn:microsoft.com/office/officeart/2005/8/layout/default"/>
    <dgm:cxn modelId="{40F39CAE-E9E3-4F0C-8B3B-8543D43471A1}" type="presParOf" srcId="{0D834BBD-A65F-467C-9B07-8BBCD8C5366E}" destId="{F4FF0F44-3049-4869-AA05-79EEAAE461BA}" srcOrd="9" destOrd="0" presId="urn:microsoft.com/office/officeart/2005/8/layout/default"/>
    <dgm:cxn modelId="{40334EE5-ABC9-414A-9713-D57E957E2770}" type="presParOf" srcId="{0D834BBD-A65F-467C-9B07-8BBCD8C5366E}" destId="{511C9469-1B0B-4A10-B799-8A2AFD9FC0C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9AA470-A9D1-4190-B405-8C3295D23A1A}"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E1D698CC-E2DD-43A7-85F9-F8B457DEA8B6}">
      <dgm:prSet custT="1"/>
      <dgm:spPr/>
      <dgm:t>
        <a:bodyPr/>
        <a:lstStyle/>
        <a:p>
          <a:pPr algn="just">
            <a:defRPr cap="all"/>
          </a:pPr>
          <a:r>
            <a:rPr lang="en-GB" sz="1400" dirty="0">
              <a:latin typeface="Calibri" panose="020F0502020204030204" pitchFamily="34" charset="0"/>
              <a:ea typeface="Calibri" panose="020F0502020204030204" pitchFamily="34" charset="0"/>
              <a:cs typeface="Calibri" panose="020F0502020204030204" pitchFamily="34" charset="0"/>
            </a:rPr>
            <a:t>The Intergovernmental Panel on Climate Change (IPCC) has warned that global temperatures could reach or even exceed 1.5 degrees Celsius above pre-industrial levels as early as the next decade unless urgent action is taken to reduce emissions</a:t>
          </a:r>
          <a:r>
            <a:rPr lang="en-GB" sz="1100" dirty="0"/>
            <a:t>. </a:t>
          </a:r>
          <a:endParaRPr lang="en-US" sz="1100" dirty="0"/>
        </a:p>
      </dgm:t>
    </dgm:pt>
    <dgm:pt modelId="{DE572EC9-CCE9-4DAE-8956-AC4C0BF8CB20}" type="parTrans" cxnId="{6D9DDF5A-504F-4205-B214-6EAFA16133A9}">
      <dgm:prSet/>
      <dgm:spPr/>
      <dgm:t>
        <a:bodyPr/>
        <a:lstStyle/>
        <a:p>
          <a:endParaRPr lang="en-US"/>
        </a:p>
      </dgm:t>
    </dgm:pt>
    <dgm:pt modelId="{3D200114-3D3F-469C-9B21-5AF0BA72A417}" type="sibTrans" cxnId="{6D9DDF5A-504F-4205-B214-6EAFA16133A9}">
      <dgm:prSet/>
      <dgm:spPr/>
      <dgm:t>
        <a:bodyPr/>
        <a:lstStyle/>
        <a:p>
          <a:endParaRPr lang="en-US"/>
        </a:p>
      </dgm:t>
    </dgm:pt>
    <dgm:pt modelId="{F1BBBD5B-E69C-46DA-A7EF-3318FFF8FA2B}">
      <dgm:prSet custT="1"/>
      <dgm:spPr/>
      <dgm:t>
        <a:bodyPr/>
        <a:lstStyle/>
        <a:p>
          <a:pPr algn="just">
            <a:defRPr cap="all"/>
          </a:pPr>
          <a:r>
            <a:rPr lang="en-GB" sz="1200" dirty="0">
              <a:latin typeface="Calibri" panose="020F0502020204030204" pitchFamily="34" charset="0"/>
              <a:ea typeface="Calibri" panose="020F0502020204030204" pitchFamily="34" charset="0"/>
              <a:cs typeface="Calibri" panose="020F0502020204030204" pitchFamily="34" charset="0"/>
            </a:rPr>
            <a:t>To limit global warming to 1.5 degrees Celsius, the world needs to achieve net-zero emissions by around mid-century.</a:t>
          </a:r>
        </a:p>
        <a:p>
          <a:pPr algn="just">
            <a:defRPr cap="all"/>
          </a:pPr>
          <a:r>
            <a:rPr lang="en-GB" sz="1200" dirty="0">
              <a:latin typeface="Calibri" panose="020F0502020204030204" pitchFamily="34" charset="0"/>
              <a:ea typeface="Calibri" panose="020F0502020204030204" pitchFamily="34" charset="0"/>
              <a:cs typeface="Calibri" panose="020F0502020204030204" pitchFamily="34" charset="0"/>
            </a:rPr>
            <a:t> This requires a rapid and deep transformation of the global economy, including phasing out fossil fuels, increasing renewable energy, and implementing energy-efficient technologies. It also requires significant changes in land use, agriculture, and other sectors.</a:t>
          </a:r>
          <a:endParaRPr lang="en-US" sz="1200" dirty="0">
            <a:latin typeface="Calibri" panose="020F0502020204030204" pitchFamily="34" charset="0"/>
            <a:ea typeface="Calibri" panose="020F0502020204030204" pitchFamily="34" charset="0"/>
            <a:cs typeface="Calibri" panose="020F0502020204030204" pitchFamily="34" charset="0"/>
          </a:endParaRPr>
        </a:p>
      </dgm:t>
    </dgm:pt>
    <dgm:pt modelId="{F0340CA2-3DA8-4662-9270-36FEA8A75CC6}" type="parTrans" cxnId="{F7CD1779-FC44-4265-AE64-C0BE486F2F16}">
      <dgm:prSet/>
      <dgm:spPr/>
      <dgm:t>
        <a:bodyPr/>
        <a:lstStyle/>
        <a:p>
          <a:endParaRPr lang="en-US"/>
        </a:p>
      </dgm:t>
    </dgm:pt>
    <dgm:pt modelId="{D876EBD3-6278-47A1-993F-4110410D45C9}" type="sibTrans" cxnId="{F7CD1779-FC44-4265-AE64-C0BE486F2F16}">
      <dgm:prSet/>
      <dgm:spPr/>
      <dgm:t>
        <a:bodyPr/>
        <a:lstStyle/>
        <a:p>
          <a:endParaRPr lang="en-US"/>
        </a:p>
      </dgm:t>
    </dgm:pt>
    <dgm:pt modelId="{575016CE-5B78-4338-83FC-098DF924BC13}" type="pres">
      <dgm:prSet presAssocID="{BB9AA470-A9D1-4190-B405-8C3295D23A1A}" presName="root" presStyleCnt="0">
        <dgm:presLayoutVars>
          <dgm:dir/>
          <dgm:resizeHandles val="exact"/>
        </dgm:presLayoutVars>
      </dgm:prSet>
      <dgm:spPr/>
    </dgm:pt>
    <dgm:pt modelId="{68771337-3AC2-4CE0-A71D-00BF32A23789}" type="pres">
      <dgm:prSet presAssocID="{E1D698CC-E2DD-43A7-85F9-F8B457DEA8B6}" presName="compNode" presStyleCnt="0"/>
      <dgm:spPr/>
    </dgm:pt>
    <dgm:pt modelId="{E2A14D8C-0680-47C0-8592-10BEC712B39B}" type="pres">
      <dgm:prSet presAssocID="{E1D698CC-E2DD-43A7-85F9-F8B457DEA8B6}" presName="iconBgRect" presStyleLbl="bgShp" presStyleIdx="0" presStyleCnt="2"/>
      <dgm:spPr>
        <a:prstGeom prst="round2DiagRect">
          <a:avLst>
            <a:gd name="adj1" fmla="val 29727"/>
            <a:gd name="adj2" fmla="val 0"/>
          </a:avLst>
        </a:prstGeom>
      </dgm:spPr>
    </dgm:pt>
    <dgm:pt modelId="{094B5502-E1B2-46AD-A89D-B8498A6468EB}" type="pres">
      <dgm:prSet presAssocID="{E1D698CC-E2DD-43A7-85F9-F8B457DEA8B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y scene"/>
        </a:ext>
      </dgm:extLst>
    </dgm:pt>
    <dgm:pt modelId="{FDC3D00A-727B-4DA2-B018-05A9E6A3DBD4}" type="pres">
      <dgm:prSet presAssocID="{E1D698CC-E2DD-43A7-85F9-F8B457DEA8B6}" presName="spaceRect" presStyleCnt="0"/>
      <dgm:spPr/>
    </dgm:pt>
    <dgm:pt modelId="{F6B606CA-365D-41C7-BADC-6D3723514D73}" type="pres">
      <dgm:prSet presAssocID="{E1D698CC-E2DD-43A7-85F9-F8B457DEA8B6}" presName="textRect" presStyleLbl="revTx" presStyleIdx="0" presStyleCnt="2">
        <dgm:presLayoutVars>
          <dgm:chMax val="1"/>
          <dgm:chPref val="1"/>
        </dgm:presLayoutVars>
      </dgm:prSet>
      <dgm:spPr/>
    </dgm:pt>
    <dgm:pt modelId="{9441FB2F-F1CC-4A8E-8590-B665EE15B7CA}" type="pres">
      <dgm:prSet presAssocID="{3D200114-3D3F-469C-9B21-5AF0BA72A417}" presName="sibTrans" presStyleCnt="0"/>
      <dgm:spPr/>
    </dgm:pt>
    <dgm:pt modelId="{7CCCEBF0-63A8-4B91-9E72-C6422EE3528B}" type="pres">
      <dgm:prSet presAssocID="{F1BBBD5B-E69C-46DA-A7EF-3318FFF8FA2B}" presName="compNode" presStyleCnt="0"/>
      <dgm:spPr/>
    </dgm:pt>
    <dgm:pt modelId="{F9B427A8-8836-4412-8711-B8DDD3F7FD8B}" type="pres">
      <dgm:prSet presAssocID="{F1BBBD5B-E69C-46DA-A7EF-3318FFF8FA2B}" presName="iconBgRect" presStyleLbl="bgShp" presStyleIdx="1" presStyleCnt="2"/>
      <dgm:spPr>
        <a:prstGeom prst="round2DiagRect">
          <a:avLst>
            <a:gd name="adj1" fmla="val 29727"/>
            <a:gd name="adj2" fmla="val 0"/>
          </a:avLst>
        </a:prstGeom>
      </dgm:spPr>
    </dgm:pt>
    <dgm:pt modelId="{FD365EA0-1AE2-443E-BCFF-F776DC0F1C85}" type="pres">
      <dgm:prSet presAssocID="{F1BBBD5B-E69C-46DA-A7EF-3318FFF8FA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ndmill"/>
        </a:ext>
      </dgm:extLst>
    </dgm:pt>
    <dgm:pt modelId="{5B6F4C60-0B98-4C22-8CDB-F7CDD0C2D8EA}" type="pres">
      <dgm:prSet presAssocID="{F1BBBD5B-E69C-46DA-A7EF-3318FFF8FA2B}" presName="spaceRect" presStyleCnt="0"/>
      <dgm:spPr/>
    </dgm:pt>
    <dgm:pt modelId="{90325CAC-A4EC-47A1-95A4-E30244F9C78D}" type="pres">
      <dgm:prSet presAssocID="{F1BBBD5B-E69C-46DA-A7EF-3318FFF8FA2B}" presName="textRect" presStyleLbl="revTx" presStyleIdx="1" presStyleCnt="2">
        <dgm:presLayoutVars>
          <dgm:chMax val="1"/>
          <dgm:chPref val="1"/>
        </dgm:presLayoutVars>
      </dgm:prSet>
      <dgm:spPr/>
    </dgm:pt>
  </dgm:ptLst>
  <dgm:cxnLst>
    <dgm:cxn modelId="{88DE7A13-1AE3-4C03-8CDD-9312C32BF60D}" type="presOf" srcId="{E1D698CC-E2DD-43A7-85F9-F8B457DEA8B6}" destId="{F6B606CA-365D-41C7-BADC-6D3723514D73}" srcOrd="0" destOrd="0" presId="urn:microsoft.com/office/officeart/2018/5/layout/IconLeafLabelList"/>
    <dgm:cxn modelId="{12AE4F15-F1A5-4839-BE06-8A60C360D57A}" type="presOf" srcId="{F1BBBD5B-E69C-46DA-A7EF-3318FFF8FA2B}" destId="{90325CAC-A4EC-47A1-95A4-E30244F9C78D}" srcOrd="0" destOrd="0" presId="urn:microsoft.com/office/officeart/2018/5/layout/IconLeafLabelList"/>
    <dgm:cxn modelId="{F7CD1779-FC44-4265-AE64-C0BE486F2F16}" srcId="{BB9AA470-A9D1-4190-B405-8C3295D23A1A}" destId="{F1BBBD5B-E69C-46DA-A7EF-3318FFF8FA2B}" srcOrd="1" destOrd="0" parTransId="{F0340CA2-3DA8-4662-9270-36FEA8A75CC6}" sibTransId="{D876EBD3-6278-47A1-993F-4110410D45C9}"/>
    <dgm:cxn modelId="{6D9DDF5A-504F-4205-B214-6EAFA16133A9}" srcId="{BB9AA470-A9D1-4190-B405-8C3295D23A1A}" destId="{E1D698CC-E2DD-43A7-85F9-F8B457DEA8B6}" srcOrd="0" destOrd="0" parTransId="{DE572EC9-CCE9-4DAE-8956-AC4C0BF8CB20}" sibTransId="{3D200114-3D3F-469C-9B21-5AF0BA72A417}"/>
    <dgm:cxn modelId="{783103EA-9298-4376-B424-17F08F469CEC}" type="presOf" srcId="{BB9AA470-A9D1-4190-B405-8C3295D23A1A}" destId="{575016CE-5B78-4338-83FC-098DF924BC13}" srcOrd="0" destOrd="0" presId="urn:microsoft.com/office/officeart/2018/5/layout/IconLeafLabelList"/>
    <dgm:cxn modelId="{9409BA9B-B400-4E20-B559-DFD3E4059BFF}" type="presParOf" srcId="{575016CE-5B78-4338-83FC-098DF924BC13}" destId="{68771337-3AC2-4CE0-A71D-00BF32A23789}" srcOrd="0" destOrd="0" presId="urn:microsoft.com/office/officeart/2018/5/layout/IconLeafLabelList"/>
    <dgm:cxn modelId="{86F3A749-ABE0-469C-B8F9-DA14D03251AA}" type="presParOf" srcId="{68771337-3AC2-4CE0-A71D-00BF32A23789}" destId="{E2A14D8C-0680-47C0-8592-10BEC712B39B}" srcOrd="0" destOrd="0" presId="urn:microsoft.com/office/officeart/2018/5/layout/IconLeafLabelList"/>
    <dgm:cxn modelId="{B41FE18A-1C03-4DDB-8F95-83D2A42B5E3A}" type="presParOf" srcId="{68771337-3AC2-4CE0-A71D-00BF32A23789}" destId="{094B5502-E1B2-46AD-A89D-B8498A6468EB}" srcOrd="1" destOrd="0" presId="urn:microsoft.com/office/officeart/2018/5/layout/IconLeafLabelList"/>
    <dgm:cxn modelId="{A6C40176-357D-4A64-B19C-2679162F8137}" type="presParOf" srcId="{68771337-3AC2-4CE0-A71D-00BF32A23789}" destId="{FDC3D00A-727B-4DA2-B018-05A9E6A3DBD4}" srcOrd="2" destOrd="0" presId="urn:microsoft.com/office/officeart/2018/5/layout/IconLeafLabelList"/>
    <dgm:cxn modelId="{B9BB43CD-8C8B-464E-955A-B5BCD5647BBD}" type="presParOf" srcId="{68771337-3AC2-4CE0-A71D-00BF32A23789}" destId="{F6B606CA-365D-41C7-BADC-6D3723514D73}" srcOrd="3" destOrd="0" presId="urn:microsoft.com/office/officeart/2018/5/layout/IconLeafLabelList"/>
    <dgm:cxn modelId="{4AD8B363-6B6B-4BE5-A79D-7F3A9D603F09}" type="presParOf" srcId="{575016CE-5B78-4338-83FC-098DF924BC13}" destId="{9441FB2F-F1CC-4A8E-8590-B665EE15B7CA}" srcOrd="1" destOrd="0" presId="urn:microsoft.com/office/officeart/2018/5/layout/IconLeafLabelList"/>
    <dgm:cxn modelId="{8D392527-6712-44B6-8621-D861FAB4BBDF}" type="presParOf" srcId="{575016CE-5B78-4338-83FC-098DF924BC13}" destId="{7CCCEBF0-63A8-4B91-9E72-C6422EE3528B}" srcOrd="2" destOrd="0" presId="urn:microsoft.com/office/officeart/2018/5/layout/IconLeafLabelList"/>
    <dgm:cxn modelId="{4DFB5BAA-137A-4DFF-9922-07B71DC106A9}" type="presParOf" srcId="{7CCCEBF0-63A8-4B91-9E72-C6422EE3528B}" destId="{F9B427A8-8836-4412-8711-B8DDD3F7FD8B}" srcOrd="0" destOrd="0" presId="urn:microsoft.com/office/officeart/2018/5/layout/IconLeafLabelList"/>
    <dgm:cxn modelId="{8F02966B-2915-4348-9397-E476886F31E3}" type="presParOf" srcId="{7CCCEBF0-63A8-4B91-9E72-C6422EE3528B}" destId="{FD365EA0-1AE2-443E-BCFF-F776DC0F1C85}" srcOrd="1" destOrd="0" presId="urn:microsoft.com/office/officeart/2018/5/layout/IconLeafLabelList"/>
    <dgm:cxn modelId="{E1DC0C66-0BD7-4EDC-AFDD-80852F76E717}" type="presParOf" srcId="{7CCCEBF0-63A8-4B91-9E72-C6422EE3528B}" destId="{5B6F4C60-0B98-4C22-8CDB-F7CDD0C2D8EA}" srcOrd="2" destOrd="0" presId="urn:microsoft.com/office/officeart/2018/5/layout/IconLeafLabelList"/>
    <dgm:cxn modelId="{6B5D8E55-A60A-472B-A6C3-AFA7E594A7C4}" type="presParOf" srcId="{7CCCEBF0-63A8-4B91-9E72-C6422EE3528B}" destId="{90325CAC-A4EC-47A1-95A4-E30244F9C78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9B62D9-3AFC-4293-BE58-321B171160D0}" type="doc">
      <dgm:prSet loTypeId="urn:microsoft.com/office/officeart/2016/7/layout/LinearArrowProcessNumbered" loCatId="process" qsTypeId="urn:microsoft.com/office/officeart/2005/8/quickstyle/simple5" qsCatId="simple" csTypeId="urn:microsoft.com/office/officeart/2005/8/colors/accent3_2" csCatId="accent3"/>
      <dgm:spPr/>
      <dgm:t>
        <a:bodyPr/>
        <a:lstStyle/>
        <a:p>
          <a:endParaRPr lang="en-US"/>
        </a:p>
      </dgm:t>
    </dgm:pt>
    <dgm:pt modelId="{71622BC2-F063-4531-8198-2E6566FF86AF}">
      <dgm:prSet/>
      <dgm:spPr/>
      <dgm:t>
        <a:bodyPr/>
        <a:lstStyle/>
        <a:p>
          <a:r>
            <a:rPr lang="en-GB" dirty="0"/>
            <a:t>Maldives: The Maldives, an island nation in the Indian Ocean, is one of the most vulnerable countries to sea-level rise. Some projections suggest that the country could be entirely submerged by the end of the century.</a:t>
          </a:r>
          <a:endParaRPr lang="en-US" dirty="0"/>
        </a:p>
      </dgm:t>
    </dgm:pt>
    <dgm:pt modelId="{01F4D4C3-C078-4111-9C1F-B5A06881AB40}" type="parTrans" cxnId="{FCD8A298-2537-4B18-B7B4-C4CF30A8ECE4}">
      <dgm:prSet/>
      <dgm:spPr/>
      <dgm:t>
        <a:bodyPr/>
        <a:lstStyle/>
        <a:p>
          <a:endParaRPr lang="en-US"/>
        </a:p>
      </dgm:t>
    </dgm:pt>
    <dgm:pt modelId="{669C07AA-1AC0-47FC-9D97-72B17FEB9707}" type="sibTrans" cxnId="{FCD8A298-2537-4B18-B7B4-C4CF30A8ECE4}">
      <dgm:prSet phldrT="1" phldr="0"/>
      <dgm:spPr/>
      <dgm:t>
        <a:bodyPr/>
        <a:lstStyle/>
        <a:p>
          <a:r>
            <a:rPr lang="en-US"/>
            <a:t>1</a:t>
          </a:r>
        </a:p>
      </dgm:t>
    </dgm:pt>
    <dgm:pt modelId="{805B21CB-745B-4B9F-A576-B1FEB8D2DF91}">
      <dgm:prSet/>
      <dgm:spPr/>
      <dgm:t>
        <a:bodyPr/>
        <a:lstStyle/>
        <a:p>
          <a:r>
            <a:rPr lang="en-GB"/>
            <a:t>Marshall Islands: The Marshall Islands, a Pacific island nation, is also highly vulnerable to sea-level rise. The government has already begun planning for the possibility of relocating its entire population to other countries.</a:t>
          </a:r>
          <a:endParaRPr lang="en-US"/>
        </a:p>
      </dgm:t>
    </dgm:pt>
    <dgm:pt modelId="{A2300433-3F3C-4A29-B154-8E84DE018C3E}" type="parTrans" cxnId="{30FF7690-94DC-44DF-8EBC-50F4E94A67FF}">
      <dgm:prSet/>
      <dgm:spPr/>
      <dgm:t>
        <a:bodyPr/>
        <a:lstStyle/>
        <a:p>
          <a:endParaRPr lang="en-US"/>
        </a:p>
      </dgm:t>
    </dgm:pt>
    <dgm:pt modelId="{B7E8DD6E-42EA-4583-A180-B875B66FD503}" type="sibTrans" cxnId="{30FF7690-94DC-44DF-8EBC-50F4E94A67FF}">
      <dgm:prSet phldrT="2" phldr="0"/>
      <dgm:spPr/>
      <dgm:t>
        <a:bodyPr/>
        <a:lstStyle/>
        <a:p>
          <a:r>
            <a:rPr lang="en-US"/>
            <a:t>2</a:t>
          </a:r>
        </a:p>
      </dgm:t>
    </dgm:pt>
    <dgm:pt modelId="{5E5EA145-E676-4534-8CD5-1500C5ACFD07}">
      <dgm:prSet/>
      <dgm:spPr/>
      <dgm:t>
        <a:bodyPr/>
        <a:lstStyle/>
        <a:p>
          <a:r>
            <a:rPr lang="en-GB"/>
            <a:t>Tuvalu: Tuvalu, a small island nation in the Pacific, is facing the threat of inundation from rising sea levels. The government has already begun exploring options for relocation.</a:t>
          </a:r>
          <a:endParaRPr lang="en-US"/>
        </a:p>
      </dgm:t>
    </dgm:pt>
    <dgm:pt modelId="{B4176C51-BEA1-4CEC-81D2-F2435A7CD4F7}" type="parTrans" cxnId="{0B009FE4-907D-4542-ABCF-E73A96F852A8}">
      <dgm:prSet/>
      <dgm:spPr/>
      <dgm:t>
        <a:bodyPr/>
        <a:lstStyle/>
        <a:p>
          <a:endParaRPr lang="en-US"/>
        </a:p>
      </dgm:t>
    </dgm:pt>
    <dgm:pt modelId="{D20FFF11-DECA-4BB7-A6F8-D9D4FD598585}" type="sibTrans" cxnId="{0B009FE4-907D-4542-ABCF-E73A96F852A8}">
      <dgm:prSet phldrT="3" phldr="0"/>
      <dgm:spPr/>
      <dgm:t>
        <a:bodyPr/>
        <a:lstStyle/>
        <a:p>
          <a:r>
            <a:rPr lang="en-US"/>
            <a:t>3</a:t>
          </a:r>
        </a:p>
      </dgm:t>
    </dgm:pt>
    <dgm:pt modelId="{BB448DE6-2068-4F88-BA23-558B1FCD0871}">
      <dgm:prSet/>
      <dgm:spPr/>
      <dgm:t>
        <a:bodyPr/>
        <a:lstStyle/>
        <a:p>
          <a:r>
            <a:rPr lang="en-GB"/>
            <a:t>Kiribati: Kiribati, another Pacific island nation, is also highly vulnerable to sea-level rise. The government has purchased land in Fiji as a possible relocation site for its population.</a:t>
          </a:r>
          <a:endParaRPr lang="en-US"/>
        </a:p>
      </dgm:t>
    </dgm:pt>
    <dgm:pt modelId="{4D4DE2E4-0DB1-4699-9A04-09514E5B4DF0}" type="parTrans" cxnId="{5E8A21DF-B4DA-473F-B708-BDA8424F62A8}">
      <dgm:prSet/>
      <dgm:spPr/>
      <dgm:t>
        <a:bodyPr/>
        <a:lstStyle/>
        <a:p>
          <a:endParaRPr lang="en-US"/>
        </a:p>
      </dgm:t>
    </dgm:pt>
    <dgm:pt modelId="{5EBA6F3F-9E72-48CD-BA25-92FD87EC3819}" type="sibTrans" cxnId="{5E8A21DF-B4DA-473F-B708-BDA8424F62A8}">
      <dgm:prSet phldrT="4" phldr="0"/>
      <dgm:spPr/>
      <dgm:t>
        <a:bodyPr/>
        <a:lstStyle/>
        <a:p>
          <a:r>
            <a:rPr lang="en-US"/>
            <a:t>4</a:t>
          </a:r>
        </a:p>
      </dgm:t>
    </dgm:pt>
    <dgm:pt modelId="{7EDD125A-F006-46A0-B2AF-58B215FDCE9C}">
      <dgm:prSet/>
      <dgm:spPr/>
      <dgm:t>
        <a:bodyPr/>
        <a:lstStyle/>
        <a:p>
          <a:r>
            <a:rPr lang="en-GB"/>
            <a:t>Bangladesh: Bangladesh is a low-lying country that is at high risk of flooding and sea-level rise. The country's large population and limited resources make it particularly vulnerable to the impacts of climate change.</a:t>
          </a:r>
          <a:endParaRPr lang="en-US"/>
        </a:p>
      </dgm:t>
    </dgm:pt>
    <dgm:pt modelId="{689AD0DC-04CD-4B8A-A6EC-EDBA93BD3EFA}" type="parTrans" cxnId="{AD053D8F-3F37-460A-8255-CD402A084F44}">
      <dgm:prSet/>
      <dgm:spPr/>
      <dgm:t>
        <a:bodyPr/>
        <a:lstStyle/>
        <a:p>
          <a:endParaRPr lang="en-US"/>
        </a:p>
      </dgm:t>
    </dgm:pt>
    <dgm:pt modelId="{0FF1D0C0-D00D-4ECD-B229-D7D9224CDD12}" type="sibTrans" cxnId="{AD053D8F-3F37-460A-8255-CD402A084F44}">
      <dgm:prSet phldrT="5" phldr="0"/>
      <dgm:spPr/>
      <dgm:t>
        <a:bodyPr/>
        <a:lstStyle/>
        <a:p>
          <a:r>
            <a:rPr lang="en-US"/>
            <a:t>5</a:t>
          </a:r>
        </a:p>
      </dgm:t>
    </dgm:pt>
    <dgm:pt modelId="{199FA048-9131-46E7-BD7B-A96AEF51BE89}" type="pres">
      <dgm:prSet presAssocID="{BE9B62D9-3AFC-4293-BE58-321B171160D0}" presName="linearFlow" presStyleCnt="0">
        <dgm:presLayoutVars>
          <dgm:dir/>
          <dgm:animLvl val="lvl"/>
          <dgm:resizeHandles val="exact"/>
        </dgm:presLayoutVars>
      </dgm:prSet>
      <dgm:spPr/>
    </dgm:pt>
    <dgm:pt modelId="{16F71AC9-7281-4A15-90D4-79A39F620F1C}" type="pres">
      <dgm:prSet presAssocID="{71622BC2-F063-4531-8198-2E6566FF86AF}" presName="compositeNode" presStyleCnt="0"/>
      <dgm:spPr/>
    </dgm:pt>
    <dgm:pt modelId="{9FD363CD-B233-4106-9849-257D1BB913DF}" type="pres">
      <dgm:prSet presAssocID="{71622BC2-F063-4531-8198-2E6566FF86AF}" presName="parTx" presStyleLbl="node1" presStyleIdx="0" presStyleCnt="0">
        <dgm:presLayoutVars>
          <dgm:chMax val="0"/>
          <dgm:chPref val="0"/>
          <dgm:bulletEnabled val="1"/>
        </dgm:presLayoutVars>
      </dgm:prSet>
      <dgm:spPr/>
    </dgm:pt>
    <dgm:pt modelId="{465B200A-6504-49EE-982A-212546D97E0C}" type="pres">
      <dgm:prSet presAssocID="{71622BC2-F063-4531-8198-2E6566FF86AF}" presName="parSh" presStyleCnt="0"/>
      <dgm:spPr/>
    </dgm:pt>
    <dgm:pt modelId="{01674D9F-833B-4AE9-8557-1D617092D0B0}" type="pres">
      <dgm:prSet presAssocID="{71622BC2-F063-4531-8198-2E6566FF86AF}" presName="lineNode" presStyleLbl="alignAccFollowNode1" presStyleIdx="0" presStyleCnt="15"/>
      <dgm:spPr/>
    </dgm:pt>
    <dgm:pt modelId="{08FDEB30-9891-46F9-9C0B-370A335DA28E}" type="pres">
      <dgm:prSet presAssocID="{71622BC2-F063-4531-8198-2E6566FF86AF}" presName="lineArrowNode" presStyleLbl="alignAccFollowNode1" presStyleIdx="1" presStyleCnt="15"/>
      <dgm:spPr/>
    </dgm:pt>
    <dgm:pt modelId="{08BA62FD-E417-4A09-8688-E1AD72DD518E}" type="pres">
      <dgm:prSet presAssocID="{669C07AA-1AC0-47FC-9D97-72B17FEB9707}" presName="sibTransNodeCircle" presStyleLbl="alignNode1" presStyleIdx="0" presStyleCnt="5">
        <dgm:presLayoutVars>
          <dgm:chMax val="0"/>
          <dgm:bulletEnabled/>
        </dgm:presLayoutVars>
      </dgm:prSet>
      <dgm:spPr/>
    </dgm:pt>
    <dgm:pt modelId="{D773328D-4B9A-4CAB-970D-2F600644845D}" type="pres">
      <dgm:prSet presAssocID="{669C07AA-1AC0-47FC-9D97-72B17FEB9707}" presName="spacerBetweenCircleAndCallout" presStyleCnt="0">
        <dgm:presLayoutVars/>
      </dgm:prSet>
      <dgm:spPr/>
    </dgm:pt>
    <dgm:pt modelId="{D786DE15-1A2F-4C3A-BF7F-465C60D080EC}" type="pres">
      <dgm:prSet presAssocID="{71622BC2-F063-4531-8198-2E6566FF86AF}" presName="nodeText" presStyleLbl="alignAccFollowNode1" presStyleIdx="2" presStyleCnt="15">
        <dgm:presLayoutVars>
          <dgm:bulletEnabled val="1"/>
        </dgm:presLayoutVars>
      </dgm:prSet>
      <dgm:spPr/>
    </dgm:pt>
    <dgm:pt modelId="{004780FC-EF65-4DD6-9D70-D24D09702BD9}" type="pres">
      <dgm:prSet presAssocID="{669C07AA-1AC0-47FC-9D97-72B17FEB9707}" presName="sibTransComposite" presStyleCnt="0"/>
      <dgm:spPr/>
    </dgm:pt>
    <dgm:pt modelId="{9A40B6A5-B65C-44C6-8418-A830609AA798}" type="pres">
      <dgm:prSet presAssocID="{805B21CB-745B-4B9F-A576-B1FEB8D2DF91}" presName="compositeNode" presStyleCnt="0"/>
      <dgm:spPr/>
    </dgm:pt>
    <dgm:pt modelId="{8E807DD4-4DA1-4136-9DDA-460BFA6FFCFC}" type="pres">
      <dgm:prSet presAssocID="{805B21CB-745B-4B9F-A576-B1FEB8D2DF91}" presName="parTx" presStyleLbl="node1" presStyleIdx="0" presStyleCnt="0">
        <dgm:presLayoutVars>
          <dgm:chMax val="0"/>
          <dgm:chPref val="0"/>
          <dgm:bulletEnabled val="1"/>
        </dgm:presLayoutVars>
      </dgm:prSet>
      <dgm:spPr/>
    </dgm:pt>
    <dgm:pt modelId="{48431208-5E5A-4976-82B0-84C84F076F35}" type="pres">
      <dgm:prSet presAssocID="{805B21CB-745B-4B9F-A576-B1FEB8D2DF91}" presName="parSh" presStyleCnt="0"/>
      <dgm:spPr/>
    </dgm:pt>
    <dgm:pt modelId="{8D5961BC-A354-487A-ACC1-95CC5714DE7A}" type="pres">
      <dgm:prSet presAssocID="{805B21CB-745B-4B9F-A576-B1FEB8D2DF91}" presName="lineNode" presStyleLbl="alignAccFollowNode1" presStyleIdx="3" presStyleCnt="15"/>
      <dgm:spPr/>
    </dgm:pt>
    <dgm:pt modelId="{F54EA4AF-9803-4552-BC55-5F87701C7030}" type="pres">
      <dgm:prSet presAssocID="{805B21CB-745B-4B9F-A576-B1FEB8D2DF91}" presName="lineArrowNode" presStyleLbl="alignAccFollowNode1" presStyleIdx="4" presStyleCnt="15"/>
      <dgm:spPr/>
    </dgm:pt>
    <dgm:pt modelId="{F2A8DDB3-69FD-4272-892B-AF39FEC117E8}" type="pres">
      <dgm:prSet presAssocID="{B7E8DD6E-42EA-4583-A180-B875B66FD503}" presName="sibTransNodeCircle" presStyleLbl="alignNode1" presStyleIdx="1" presStyleCnt="5">
        <dgm:presLayoutVars>
          <dgm:chMax val="0"/>
          <dgm:bulletEnabled/>
        </dgm:presLayoutVars>
      </dgm:prSet>
      <dgm:spPr/>
    </dgm:pt>
    <dgm:pt modelId="{139EE1BA-297B-497E-A346-E9F60A419E5B}" type="pres">
      <dgm:prSet presAssocID="{B7E8DD6E-42EA-4583-A180-B875B66FD503}" presName="spacerBetweenCircleAndCallout" presStyleCnt="0">
        <dgm:presLayoutVars/>
      </dgm:prSet>
      <dgm:spPr/>
    </dgm:pt>
    <dgm:pt modelId="{660F6398-8970-4CB9-9CBC-7D50FE70C672}" type="pres">
      <dgm:prSet presAssocID="{805B21CB-745B-4B9F-A576-B1FEB8D2DF91}" presName="nodeText" presStyleLbl="alignAccFollowNode1" presStyleIdx="5" presStyleCnt="15">
        <dgm:presLayoutVars>
          <dgm:bulletEnabled val="1"/>
        </dgm:presLayoutVars>
      </dgm:prSet>
      <dgm:spPr/>
    </dgm:pt>
    <dgm:pt modelId="{03EE1DF4-CF4A-4972-BE7C-3B8EFBE4F787}" type="pres">
      <dgm:prSet presAssocID="{B7E8DD6E-42EA-4583-A180-B875B66FD503}" presName="sibTransComposite" presStyleCnt="0"/>
      <dgm:spPr/>
    </dgm:pt>
    <dgm:pt modelId="{92B14EF0-28E8-4B0E-80CA-257FD7E7D776}" type="pres">
      <dgm:prSet presAssocID="{5E5EA145-E676-4534-8CD5-1500C5ACFD07}" presName="compositeNode" presStyleCnt="0"/>
      <dgm:spPr/>
    </dgm:pt>
    <dgm:pt modelId="{278821FF-6F8D-4299-87E4-D553C564BD3F}" type="pres">
      <dgm:prSet presAssocID="{5E5EA145-E676-4534-8CD5-1500C5ACFD07}" presName="parTx" presStyleLbl="node1" presStyleIdx="0" presStyleCnt="0">
        <dgm:presLayoutVars>
          <dgm:chMax val="0"/>
          <dgm:chPref val="0"/>
          <dgm:bulletEnabled val="1"/>
        </dgm:presLayoutVars>
      </dgm:prSet>
      <dgm:spPr/>
    </dgm:pt>
    <dgm:pt modelId="{025CDBD4-AE7E-4BB3-A933-0D2A386F6334}" type="pres">
      <dgm:prSet presAssocID="{5E5EA145-E676-4534-8CD5-1500C5ACFD07}" presName="parSh" presStyleCnt="0"/>
      <dgm:spPr/>
    </dgm:pt>
    <dgm:pt modelId="{91EA4A11-5EBC-437A-8439-8760E6B43A91}" type="pres">
      <dgm:prSet presAssocID="{5E5EA145-E676-4534-8CD5-1500C5ACFD07}" presName="lineNode" presStyleLbl="alignAccFollowNode1" presStyleIdx="6" presStyleCnt="15"/>
      <dgm:spPr/>
    </dgm:pt>
    <dgm:pt modelId="{F2C9686F-2FD8-460F-9816-0BB036BE1109}" type="pres">
      <dgm:prSet presAssocID="{5E5EA145-E676-4534-8CD5-1500C5ACFD07}" presName="lineArrowNode" presStyleLbl="alignAccFollowNode1" presStyleIdx="7" presStyleCnt="15"/>
      <dgm:spPr/>
    </dgm:pt>
    <dgm:pt modelId="{861063E4-95DC-4E84-B50E-CB2B763A7B8A}" type="pres">
      <dgm:prSet presAssocID="{D20FFF11-DECA-4BB7-A6F8-D9D4FD598585}" presName="sibTransNodeCircle" presStyleLbl="alignNode1" presStyleIdx="2" presStyleCnt="5">
        <dgm:presLayoutVars>
          <dgm:chMax val="0"/>
          <dgm:bulletEnabled/>
        </dgm:presLayoutVars>
      </dgm:prSet>
      <dgm:spPr/>
    </dgm:pt>
    <dgm:pt modelId="{44C9E9E9-3AC2-43D2-8282-B9D1F02C01FB}" type="pres">
      <dgm:prSet presAssocID="{D20FFF11-DECA-4BB7-A6F8-D9D4FD598585}" presName="spacerBetweenCircleAndCallout" presStyleCnt="0">
        <dgm:presLayoutVars/>
      </dgm:prSet>
      <dgm:spPr/>
    </dgm:pt>
    <dgm:pt modelId="{F1C0E4C8-3A9D-4CF6-8BE9-1B5B1EB714A5}" type="pres">
      <dgm:prSet presAssocID="{5E5EA145-E676-4534-8CD5-1500C5ACFD07}" presName="nodeText" presStyleLbl="alignAccFollowNode1" presStyleIdx="8" presStyleCnt="15">
        <dgm:presLayoutVars>
          <dgm:bulletEnabled val="1"/>
        </dgm:presLayoutVars>
      </dgm:prSet>
      <dgm:spPr/>
    </dgm:pt>
    <dgm:pt modelId="{4F213543-836A-47F1-BBAB-E76A05121BF2}" type="pres">
      <dgm:prSet presAssocID="{D20FFF11-DECA-4BB7-A6F8-D9D4FD598585}" presName="sibTransComposite" presStyleCnt="0"/>
      <dgm:spPr/>
    </dgm:pt>
    <dgm:pt modelId="{566B4B61-D8FC-49E1-81DD-E21B3063A374}" type="pres">
      <dgm:prSet presAssocID="{BB448DE6-2068-4F88-BA23-558B1FCD0871}" presName="compositeNode" presStyleCnt="0"/>
      <dgm:spPr/>
    </dgm:pt>
    <dgm:pt modelId="{29062135-3DC0-44A6-BFAD-426E50CE3030}" type="pres">
      <dgm:prSet presAssocID="{BB448DE6-2068-4F88-BA23-558B1FCD0871}" presName="parTx" presStyleLbl="node1" presStyleIdx="0" presStyleCnt="0">
        <dgm:presLayoutVars>
          <dgm:chMax val="0"/>
          <dgm:chPref val="0"/>
          <dgm:bulletEnabled val="1"/>
        </dgm:presLayoutVars>
      </dgm:prSet>
      <dgm:spPr/>
    </dgm:pt>
    <dgm:pt modelId="{2FE2450A-F824-4AE7-97EA-CC9B716FC227}" type="pres">
      <dgm:prSet presAssocID="{BB448DE6-2068-4F88-BA23-558B1FCD0871}" presName="parSh" presStyleCnt="0"/>
      <dgm:spPr/>
    </dgm:pt>
    <dgm:pt modelId="{BA70AA1A-280D-4410-91AF-A2ADA86E7DBF}" type="pres">
      <dgm:prSet presAssocID="{BB448DE6-2068-4F88-BA23-558B1FCD0871}" presName="lineNode" presStyleLbl="alignAccFollowNode1" presStyleIdx="9" presStyleCnt="15"/>
      <dgm:spPr/>
    </dgm:pt>
    <dgm:pt modelId="{CC7D9A5D-7545-45DC-B287-AC3C4487ED37}" type="pres">
      <dgm:prSet presAssocID="{BB448DE6-2068-4F88-BA23-558B1FCD0871}" presName="lineArrowNode" presStyleLbl="alignAccFollowNode1" presStyleIdx="10" presStyleCnt="15"/>
      <dgm:spPr/>
    </dgm:pt>
    <dgm:pt modelId="{30FC6868-FBA4-4304-8D25-CD68C34216F9}" type="pres">
      <dgm:prSet presAssocID="{5EBA6F3F-9E72-48CD-BA25-92FD87EC3819}" presName="sibTransNodeCircle" presStyleLbl="alignNode1" presStyleIdx="3" presStyleCnt="5">
        <dgm:presLayoutVars>
          <dgm:chMax val="0"/>
          <dgm:bulletEnabled/>
        </dgm:presLayoutVars>
      </dgm:prSet>
      <dgm:spPr/>
    </dgm:pt>
    <dgm:pt modelId="{CDDFF25D-0C0A-4D85-BAA4-7CE452C1B6D4}" type="pres">
      <dgm:prSet presAssocID="{5EBA6F3F-9E72-48CD-BA25-92FD87EC3819}" presName="spacerBetweenCircleAndCallout" presStyleCnt="0">
        <dgm:presLayoutVars/>
      </dgm:prSet>
      <dgm:spPr/>
    </dgm:pt>
    <dgm:pt modelId="{86BFAFE1-B668-4EF1-9303-13E89A0D3A37}" type="pres">
      <dgm:prSet presAssocID="{BB448DE6-2068-4F88-BA23-558B1FCD0871}" presName="nodeText" presStyleLbl="alignAccFollowNode1" presStyleIdx="11" presStyleCnt="15">
        <dgm:presLayoutVars>
          <dgm:bulletEnabled val="1"/>
        </dgm:presLayoutVars>
      </dgm:prSet>
      <dgm:spPr/>
    </dgm:pt>
    <dgm:pt modelId="{CD995CE1-650A-49E7-B13E-72D81A72BD77}" type="pres">
      <dgm:prSet presAssocID="{5EBA6F3F-9E72-48CD-BA25-92FD87EC3819}" presName="sibTransComposite" presStyleCnt="0"/>
      <dgm:spPr/>
    </dgm:pt>
    <dgm:pt modelId="{BACD909B-6FBF-4894-B720-7E6802CBA8A8}" type="pres">
      <dgm:prSet presAssocID="{7EDD125A-F006-46A0-B2AF-58B215FDCE9C}" presName="compositeNode" presStyleCnt="0"/>
      <dgm:spPr/>
    </dgm:pt>
    <dgm:pt modelId="{3025BAAE-B937-4F11-8661-24C126AE1B82}" type="pres">
      <dgm:prSet presAssocID="{7EDD125A-F006-46A0-B2AF-58B215FDCE9C}" presName="parTx" presStyleLbl="node1" presStyleIdx="0" presStyleCnt="0">
        <dgm:presLayoutVars>
          <dgm:chMax val="0"/>
          <dgm:chPref val="0"/>
          <dgm:bulletEnabled val="1"/>
        </dgm:presLayoutVars>
      </dgm:prSet>
      <dgm:spPr/>
    </dgm:pt>
    <dgm:pt modelId="{9425288A-BF0E-4A28-AFF7-0634D6E1EDE0}" type="pres">
      <dgm:prSet presAssocID="{7EDD125A-F006-46A0-B2AF-58B215FDCE9C}" presName="parSh" presStyleCnt="0"/>
      <dgm:spPr/>
    </dgm:pt>
    <dgm:pt modelId="{52B1A1E1-9B85-405D-A6F8-47D14C24ABF0}" type="pres">
      <dgm:prSet presAssocID="{7EDD125A-F006-46A0-B2AF-58B215FDCE9C}" presName="lineNode" presStyleLbl="alignAccFollowNode1" presStyleIdx="12" presStyleCnt="15"/>
      <dgm:spPr/>
    </dgm:pt>
    <dgm:pt modelId="{D4F4F3F0-B871-4ADC-A0F8-DDD3C98535CC}" type="pres">
      <dgm:prSet presAssocID="{7EDD125A-F006-46A0-B2AF-58B215FDCE9C}" presName="lineArrowNode" presStyleLbl="alignAccFollowNode1" presStyleIdx="13" presStyleCnt="15"/>
      <dgm:spPr/>
    </dgm:pt>
    <dgm:pt modelId="{D40CA710-3E81-405E-ACD7-F963EFDB6AE1}" type="pres">
      <dgm:prSet presAssocID="{0FF1D0C0-D00D-4ECD-B229-D7D9224CDD12}" presName="sibTransNodeCircle" presStyleLbl="alignNode1" presStyleIdx="4" presStyleCnt="5">
        <dgm:presLayoutVars>
          <dgm:chMax val="0"/>
          <dgm:bulletEnabled/>
        </dgm:presLayoutVars>
      </dgm:prSet>
      <dgm:spPr/>
    </dgm:pt>
    <dgm:pt modelId="{DCF22A63-C212-4089-9F38-2663A6F8FBE1}" type="pres">
      <dgm:prSet presAssocID="{0FF1D0C0-D00D-4ECD-B229-D7D9224CDD12}" presName="spacerBetweenCircleAndCallout" presStyleCnt="0">
        <dgm:presLayoutVars/>
      </dgm:prSet>
      <dgm:spPr/>
    </dgm:pt>
    <dgm:pt modelId="{985AD114-7857-46F0-A48E-972D3AC1501E}" type="pres">
      <dgm:prSet presAssocID="{7EDD125A-F006-46A0-B2AF-58B215FDCE9C}" presName="nodeText" presStyleLbl="alignAccFollowNode1" presStyleIdx="14" presStyleCnt="15">
        <dgm:presLayoutVars>
          <dgm:bulletEnabled val="1"/>
        </dgm:presLayoutVars>
      </dgm:prSet>
      <dgm:spPr/>
    </dgm:pt>
  </dgm:ptLst>
  <dgm:cxnLst>
    <dgm:cxn modelId="{604FD22C-CB77-42BE-BAC3-0868F78FEBCE}" type="presOf" srcId="{805B21CB-745B-4B9F-A576-B1FEB8D2DF91}" destId="{660F6398-8970-4CB9-9CBC-7D50FE70C672}" srcOrd="0" destOrd="0" presId="urn:microsoft.com/office/officeart/2016/7/layout/LinearArrowProcessNumbered"/>
    <dgm:cxn modelId="{55FC9B5E-C516-4171-AB5E-477BD30835C5}" type="presOf" srcId="{0FF1D0C0-D00D-4ECD-B229-D7D9224CDD12}" destId="{D40CA710-3E81-405E-ACD7-F963EFDB6AE1}" srcOrd="0" destOrd="0" presId="urn:microsoft.com/office/officeart/2016/7/layout/LinearArrowProcessNumbered"/>
    <dgm:cxn modelId="{170D4D4E-16E6-4E97-A9B9-4844F1338BE4}" type="presOf" srcId="{BB448DE6-2068-4F88-BA23-558B1FCD0871}" destId="{86BFAFE1-B668-4EF1-9303-13E89A0D3A37}" srcOrd="0" destOrd="0" presId="urn:microsoft.com/office/officeart/2016/7/layout/LinearArrowProcessNumbered"/>
    <dgm:cxn modelId="{DD845650-394B-44BC-94B7-AC5EB3F1526B}" type="presOf" srcId="{669C07AA-1AC0-47FC-9D97-72B17FEB9707}" destId="{08BA62FD-E417-4A09-8688-E1AD72DD518E}" srcOrd="0" destOrd="0" presId="urn:microsoft.com/office/officeart/2016/7/layout/LinearArrowProcessNumbered"/>
    <dgm:cxn modelId="{BFD0C274-A1D1-4D16-B939-5358E50E5975}" type="presOf" srcId="{B7E8DD6E-42EA-4583-A180-B875B66FD503}" destId="{F2A8DDB3-69FD-4272-892B-AF39FEC117E8}" srcOrd="0" destOrd="0" presId="urn:microsoft.com/office/officeart/2016/7/layout/LinearArrowProcessNumbered"/>
    <dgm:cxn modelId="{AD053D8F-3F37-460A-8255-CD402A084F44}" srcId="{BE9B62D9-3AFC-4293-BE58-321B171160D0}" destId="{7EDD125A-F006-46A0-B2AF-58B215FDCE9C}" srcOrd="4" destOrd="0" parTransId="{689AD0DC-04CD-4B8A-A6EC-EDBA93BD3EFA}" sibTransId="{0FF1D0C0-D00D-4ECD-B229-D7D9224CDD12}"/>
    <dgm:cxn modelId="{58B66E90-416C-42D9-ADD5-325E2C0C9427}" type="presOf" srcId="{D20FFF11-DECA-4BB7-A6F8-D9D4FD598585}" destId="{861063E4-95DC-4E84-B50E-CB2B763A7B8A}" srcOrd="0" destOrd="0" presId="urn:microsoft.com/office/officeart/2016/7/layout/LinearArrowProcessNumbered"/>
    <dgm:cxn modelId="{30FF7690-94DC-44DF-8EBC-50F4E94A67FF}" srcId="{BE9B62D9-3AFC-4293-BE58-321B171160D0}" destId="{805B21CB-745B-4B9F-A576-B1FEB8D2DF91}" srcOrd="1" destOrd="0" parTransId="{A2300433-3F3C-4A29-B154-8E84DE018C3E}" sibTransId="{B7E8DD6E-42EA-4583-A180-B875B66FD503}"/>
    <dgm:cxn modelId="{FCD8A298-2537-4B18-B7B4-C4CF30A8ECE4}" srcId="{BE9B62D9-3AFC-4293-BE58-321B171160D0}" destId="{71622BC2-F063-4531-8198-2E6566FF86AF}" srcOrd="0" destOrd="0" parTransId="{01F4D4C3-C078-4111-9C1F-B5A06881AB40}" sibTransId="{669C07AA-1AC0-47FC-9D97-72B17FEB9707}"/>
    <dgm:cxn modelId="{137FF5A6-7E0E-470B-A605-CC6A2240A088}" type="presOf" srcId="{71622BC2-F063-4531-8198-2E6566FF86AF}" destId="{D786DE15-1A2F-4C3A-BF7F-465C60D080EC}" srcOrd="0" destOrd="0" presId="urn:microsoft.com/office/officeart/2016/7/layout/LinearArrowProcessNumbered"/>
    <dgm:cxn modelId="{24EEC5C3-F10F-404F-8798-D209FBB5275A}" type="presOf" srcId="{5EBA6F3F-9E72-48CD-BA25-92FD87EC3819}" destId="{30FC6868-FBA4-4304-8D25-CD68C34216F9}" srcOrd="0" destOrd="0" presId="urn:microsoft.com/office/officeart/2016/7/layout/LinearArrowProcessNumbered"/>
    <dgm:cxn modelId="{80CD9AD8-6A81-41B8-8C0A-4446727468F4}" type="presOf" srcId="{7EDD125A-F006-46A0-B2AF-58B215FDCE9C}" destId="{985AD114-7857-46F0-A48E-972D3AC1501E}" srcOrd="0" destOrd="0" presId="urn:microsoft.com/office/officeart/2016/7/layout/LinearArrowProcessNumbered"/>
    <dgm:cxn modelId="{5E8A21DF-B4DA-473F-B708-BDA8424F62A8}" srcId="{BE9B62D9-3AFC-4293-BE58-321B171160D0}" destId="{BB448DE6-2068-4F88-BA23-558B1FCD0871}" srcOrd="3" destOrd="0" parTransId="{4D4DE2E4-0DB1-4699-9A04-09514E5B4DF0}" sibTransId="{5EBA6F3F-9E72-48CD-BA25-92FD87EC3819}"/>
    <dgm:cxn modelId="{0B009FE4-907D-4542-ABCF-E73A96F852A8}" srcId="{BE9B62D9-3AFC-4293-BE58-321B171160D0}" destId="{5E5EA145-E676-4534-8CD5-1500C5ACFD07}" srcOrd="2" destOrd="0" parTransId="{B4176C51-BEA1-4CEC-81D2-F2435A7CD4F7}" sibTransId="{D20FFF11-DECA-4BB7-A6F8-D9D4FD598585}"/>
    <dgm:cxn modelId="{3FB222EE-D52A-4927-8729-40940A6859BD}" type="presOf" srcId="{5E5EA145-E676-4534-8CD5-1500C5ACFD07}" destId="{F1C0E4C8-3A9D-4CF6-8BE9-1B5B1EB714A5}" srcOrd="0" destOrd="0" presId="urn:microsoft.com/office/officeart/2016/7/layout/LinearArrowProcessNumbered"/>
    <dgm:cxn modelId="{4E9FCDF9-FE95-47E8-B165-0CEF51D2F34F}" type="presOf" srcId="{BE9B62D9-3AFC-4293-BE58-321B171160D0}" destId="{199FA048-9131-46E7-BD7B-A96AEF51BE89}" srcOrd="0" destOrd="0" presId="urn:microsoft.com/office/officeart/2016/7/layout/LinearArrowProcessNumbered"/>
    <dgm:cxn modelId="{5AE817F5-ED98-4008-9367-C6A8D33B5D6C}" type="presParOf" srcId="{199FA048-9131-46E7-BD7B-A96AEF51BE89}" destId="{16F71AC9-7281-4A15-90D4-79A39F620F1C}" srcOrd="0" destOrd="0" presId="urn:microsoft.com/office/officeart/2016/7/layout/LinearArrowProcessNumbered"/>
    <dgm:cxn modelId="{21A4D806-17E8-4836-A9AB-7904E1E47F83}" type="presParOf" srcId="{16F71AC9-7281-4A15-90D4-79A39F620F1C}" destId="{9FD363CD-B233-4106-9849-257D1BB913DF}" srcOrd="0" destOrd="0" presId="urn:microsoft.com/office/officeart/2016/7/layout/LinearArrowProcessNumbered"/>
    <dgm:cxn modelId="{E68E2C35-C50B-478C-B651-A32A10551F35}" type="presParOf" srcId="{16F71AC9-7281-4A15-90D4-79A39F620F1C}" destId="{465B200A-6504-49EE-982A-212546D97E0C}" srcOrd="1" destOrd="0" presId="urn:microsoft.com/office/officeart/2016/7/layout/LinearArrowProcessNumbered"/>
    <dgm:cxn modelId="{2F921BD3-BDBE-4B60-B5D0-ECCAE95851B4}" type="presParOf" srcId="{465B200A-6504-49EE-982A-212546D97E0C}" destId="{01674D9F-833B-4AE9-8557-1D617092D0B0}" srcOrd="0" destOrd="0" presId="urn:microsoft.com/office/officeart/2016/7/layout/LinearArrowProcessNumbered"/>
    <dgm:cxn modelId="{D4B6B198-C13B-4866-90F0-958088144919}" type="presParOf" srcId="{465B200A-6504-49EE-982A-212546D97E0C}" destId="{08FDEB30-9891-46F9-9C0B-370A335DA28E}" srcOrd="1" destOrd="0" presId="urn:microsoft.com/office/officeart/2016/7/layout/LinearArrowProcessNumbered"/>
    <dgm:cxn modelId="{3336A874-B8DA-44C0-9FFA-5019DC238FAF}" type="presParOf" srcId="{465B200A-6504-49EE-982A-212546D97E0C}" destId="{08BA62FD-E417-4A09-8688-E1AD72DD518E}" srcOrd="2" destOrd="0" presId="urn:microsoft.com/office/officeart/2016/7/layout/LinearArrowProcessNumbered"/>
    <dgm:cxn modelId="{C15D2123-7BCA-46C0-802E-1937BDE6C993}" type="presParOf" srcId="{465B200A-6504-49EE-982A-212546D97E0C}" destId="{D773328D-4B9A-4CAB-970D-2F600644845D}" srcOrd="3" destOrd="0" presId="urn:microsoft.com/office/officeart/2016/7/layout/LinearArrowProcessNumbered"/>
    <dgm:cxn modelId="{042E845E-86F1-4901-84A6-D97824A60FB2}" type="presParOf" srcId="{16F71AC9-7281-4A15-90D4-79A39F620F1C}" destId="{D786DE15-1A2F-4C3A-BF7F-465C60D080EC}" srcOrd="2" destOrd="0" presId="urn:microsoft.com/office/officeart/2016/7/layout/LinearArrowProcessNumbered"/>
    <dgm:cxn modelId="{73773260-43B1-4702-93B0-38832DE9DDF4}" type="presParOf" srcId="{199FA048-9131-46E7-BD7B-A96AEF51BE89}" destId="{004780FC-EF65-4DD6-9D70-D24D09702BD9}" srcOrd="1" destOrd="0" presId="urn:microsoft.com/office/officeart/2016/7/layout/LinearArrowProcessNumbered"/>
    <dgm:cxn modelId="{F2F45450-4005-4F60-93A4-521996D10BEA}" type="presParOf" srcId="{199FA048-9131-46E7-BD7B-A96AEF51BE89}" destId="{9A40B6A5-B65C-44C6-8418-A830609AA798}" srcOrd="2" destOrd="0" presId="urn:microsoft.com/office/officeart/2016/7/layout/LinearArrowProcessNumbered"/>
    <dgm:cxn modelId="{D252A26A-4E89-48CF-B041-3B6E5F06A1FE}" type="presParOf" srcId="{9A40B6A5-B65C-44C6-8418-A830609AA798}" destId="{8E807DD4-4DA1-4136-9DDA-460BFA6FFCFC}" srcOrd="0" destOrd="0" presId="urn:microsoft.com/office/officeart/2016/7/layout/LinearArrowProcessNumbered"/>
    <dgm:cxn modelId="{E911CA3D-3B65-40AF-9551-37E18A42254D}" type="presParOf" srcId="{9A40B6A5-B65C-44C6-8418-A830609AA798}" destId="{48431208-5E5A-4976-82B0-84C84F076F35}" srcOrd="1" destOrd="0" presId="urn:microsoft.com/office/officeart/2016/7/layout/LinearArrowProcessNumbered"/>
    <dgm:cxn modelId="{AF0D9864-386D-4E4F-B1C0-FA585CD159E5}" type="presParOf" srcId="{48431208-5E5A-4976-82B0-84C84F076F35}" destId="{8D5961BC-A354-487A-ACC1-95CC5714DE7A}" srcOrd="0" destOrd="0" presId="urn:microsoft.com/office/officeart/2016/7/layout/LinearArrowProcessNumbered"/>
    <dgm:cxn modelId="{C9BC4CC8-8A9D-4A83-BD9D-A5C4B0F4A83A}" type="presParOf" srcId="{48431208-5E5A-4976-82B0-84C84F076F35}" destId="{F54EA4AF-9803-4552-BC55-5F87701C7030}" srcOrd="1" destOrd="0" presId="urn:microsoft.com/office/officeart/2016/7/layout/LinearArrowProcessNumbered"/>
    <dgm:cxn modelId="{385ADB23-BDA0-4EE1-B61B-294FFCF5AA65}" type="presParOf" srcId="{48431208-5E5A-4976-82B0-84C84F076F35}" destId="{F2A8DDB3-69FD-4272-892B-AF39FEC117E8}" srcOrd="2" destOrd="0" presId="urn:microsoft.com/office/officeart/2016/7/layout/LinearArrowProcessNumbered"/>
    <dgm:cxn modelId="{DD16E484-D594-43A0-8D3A-A4B02CFF8CC3}" type="presParOf" srcId="{48431208-5E5A-4976-82B0-84C84F076F35}" destId="{139EE1BA-297B-497E-A346-E9F60A419E5B}" srcOrd="3" destOrd="0" presId="urn:microsoft.com/office/officeart/2016/7/layout/LinearArrowProcessNumbered"/>
    <dgm:cxn modelId="{8764BAC3-65EA-41D0-A49A-DF88F1A0454E}" type="presParOf" srcId="{9A40B6A5-B65C-44C6-8418-A830609AA798}" destId="{660F6398-8970-4CB9-9CBC-7D50FE70C672}" srcOrd="2" destOrd="0" presId="urn:microsoft.com/office/officeart/2016/7/layout/LinearArrowProcessNumbered"/>
    <dgm:cxn modelId="{E9217B6B-7931-4CCA-99B2-7842B6FEB76F}" type="presParOf" srcId="{199FA048-9131-46E7-BD7B-A96AEF51BE89}" destId="{03EE1DF4-CF4A-4972-BE7C-3B8EFBE4F787}" srcOrd="3" destOrd="0" presId="urn:microsoft.com/office/officeart/2016/7/layout/LinearArrowProcessNumbered"/>
    <dgm:cxn modelId="{6F15DEF1-0626-4F9E-9B68-8854914EB2B4}" type="presParOf" srcId="{199FA048-9131-46E7-BD7B-A96AEF51BE89}" destId="{92B14EF0-28E8-4B0E-80CA-257FD7E7D776}" srcOrd="4" destOrd="0" presId="urn:microsoft.com/office/officeart/2016/7/layout/LinearArrowProcessNumbered"/>
    <dgm:cxn modelId="{82A4B8BF-468C-4500-BA5D-1D50C72B8EB2}" type="presParOf" srcId="{92B14EF0-28E8-4B0E-80CA-257FD7E7D776}" destId="{278821FF-6F8D-4299-87E4-D553C564BD3F}" srcOrd="0" destOrd="0" presId="urn:microsoft.com/office/officeart/2016/7/layout/LinearArrowProcessNumbered"/>
    <dgm:cxn modelId="{303474A2-62C5-420A-B752-77CCAEF1D63F}" type="presParOf" srcId="{92B14EF0-28E8-4B0E-80CA-257FD7E7D776}" destId="{025CDBD4-AE7E-4BB3-A933-0D2A386F6334}" srcOrd="1" destOrd="0" presId="urn:microsoft.com/office/officeart/2016/7/layout/LinearArrowProcessNumbered"/>
    <dgm:cxn modelId="{3B229AB8-9651-482E-8300-075B4A5DA8DC}" type="presParOf" srcId="{025CDBD4-AE7E-4BB3-A933-0D2A386F6334}" destId="{91EA4A11-5EBC-437A-8439-8760E6B43A91}" srcOrd="0" destOrd="0" presId="urn:microsoft.com/office/officeart/2016/7/layout/LinearArrowProcessNumbered"/>
    <dgm:cxn modelId="{4723CD14-99B0-425A-8AF6-51861B43DD0F}" type="presParOf" srcId="{025CDBD4-AE7E-4BB3-A933-0D2A386F6334}" destId="{F2C9686F-2FD8-460F-9816-0BB036BE1109}" srcOrd="1" destOrd="0" presId="urn:microsoft.com/office/officeart/2016/7/layout/LinearArrowProcessNumbered"/>
    <dgm:cxn modelId="{DB5178FE-ABE7-4534-BB8B-2600EDCD9167}" type="presParOf" srcId="{025CDBD4-AE7E-4BB3-A933-0D2A386F6334}" destId="{861063E4-95DC-4E84-B50E-CB2B763A7B8A}" srcOrd="2" destOrd="0" presId="urn:microsoft.com/office/officeart/2016/7/layout/LinearArrowProcessNumbered"/>
    <dgm:cxn modelId="{FC08B4DC-35F1-4F6E-84CE-885D4EBD0A33}" type="presParOf" srcId="{025CDBD4-AE7E-4BB3-A933-0D2A386F6334}" destId="{44C9E9E9-3AC2-43D2-8282-B9D1F02C01FB}" srcOrd="3" destOrd="0" presId="urn:microsoft.com/office/officeart/2016/7/layout/LinearArrowProcessNumbered"/>
    <dgm:cxn modelId="{62C4F13A-06BB-4AA5-94EF-794D5887E8B1}" type="presParOf" srcId="{92B14EF0-28E8-4B0E-80CA-257FD7E7D776}" destId="{F1C0E4C8-3A9D-4CF6-8BE9-1B5B1EB714A5}" srcOrd="2" destOrd="0" presId="urn:microsoft.com/office/officeart/2016/7/layout/LinearArrowProcessNumbered"/>
    <dgm:cxn modelId="{24E5AE49-4FCA-4997-A9F2-644916D4576E}" type="presParOf" srcId="{199FA048-9131-46E7-BD7B-A96AEF51BE89}" destId="{4F213543-836A-47F1-BBAB-E76A05121BF2}" srcOrd="5" destOrd="0" presId="urn:microsoft.com/office/officeart/2016/7/layout/LinearArrowProcessNumbered"/>
    <dgm:cxn modelId="{282BCE37-9F20-4F17-A826-6C94685D2065}" type="presParOf" srcId="{199FA048-9131-46E7-BD7B-A96AEF51BE89}" destId="{566B4B61-D8FC-49E1-81DD-E21B3063A374}" srcOrd="6" destOrd="0" presId="urn:microsoft.com/office/officeart/2016/7/layout/LinearArrowProcessNumbered"/>
    <dgm:cxn modelId="{7225D3C1-BB6F-49A4-82DC-6DDFAA012CA2}" type="presParOf" srcId="{566B4B61-D8FC-49E1-81DD-E21B3063A374}" destId="{29062135-3DC0-44A6-BFAD-426E50CE3030}" srcOrd="0" destOrd="0" presId="urn:microsoft.com/office/officeart/2016/7/layout/LinearArrowProcessNumbered"/>
    <dgm:cxn modelId="{A7F0BE55-739A-449D-A812-443DA3D42572}" type="presParOf" srcId="{566B4B61-D8FC-49E1-81DD-E21B3063A374}" destId="{2FE2450A-F824-4AE7-97EA-CC9B716FC227}" srcOrd="1" destOrd="0" presId="urn:microsoft.com/office/officeart/2016/7/layout/LinearArrowProcessNumbered"/>
    <dgm:cxn modelId="{729979D5-13A5-47AE-90CF-C6F009B012D1}" type="presParOf" srcId="{2FE2450A-F824-4AE7-97EA-CC9B716FC227}" destId="{BA70AA1A-280D-4410-91AF-A2ADA86E7DBF}" srcOrd="0" destOrd="0" presId="urn:microsoft.com/office/officeart/2016/7/layout/LinearArrowProcessNumbered"/>
    <dgm:cxn modelId="{A4ECCECF-1BC4-4206-A2F0-8D0EBEC45566}" type="presParOf" srcId="{2FE2450A-F824-4AE7-97EA-CC9B716FC227}" destId="{CC7D9A5D-7545-45DC-B287-AC3C4487ED37}" srcOrd="1" destOrd="0" presId="urn:microsoft.com/office/officeart/2016/7/layout/LinearArrowProcessNumbered"/>
    <dgm:cxn modelId="{13EF8DAA-75DF-425F-AEB2-20C8FBCCBE35}" type="presParOf" srcId="{2FE2450A-F824-4AE7-97EA-CC9B716FC227}" destId="{30FC6868-FBA4-4304-8D25-CD68C34216F9}" srcOrd="2" destOrd="0" presId="urn:microsoft.com/office/officeart/2016/7/layout/LinearArrowProcessNumbered"/>
    <dgm:cxn modelId="{F37D4ADD-E75C-4EBF-9314-2C4DAFB1F6CE}" type="presParOf" srcId="{2FE2450A-F824-4AE7-97EA-CC9B716FC227}" destId="{CDDFF25D-0C0A-4D85-BAA4-7CE452C1B6D4}" srcOrd="3" destOrd="0" presId="urn:microsoft.com/office/officeart/2016/7/layout/LinearArrowProcessNumbered"/>
    <dgm:cxn modelId="{BE3C7DC5-30D2-4E1B-B959-0CD8545224A8}" type="presParOf" srcId="{566B4B61-D8FC-49E1-81DD-E21B3063A374}" destId="{86BFAFE1-B668-4EF1-9303-13E89A0D3A37}" srcOrd="2" destOrd="0" presId="urn:microsoft.com/office/officeart/2016/7/layout/LinearArrowProcessNumbered"/>
    <dgm:cxn modelId="{B9CFACCC-831D-4D9C-893A-7165DF0D599A}" type="presParOf" srcId="{199FA048-9131-46E7-BD7B-A96AEF51BE89}" destId="{CD995CE1-650A-49E7-B13E-72D81A72BD77}" srcOrd="7" destOrd="0" presId="urn:microsoft.com/office/officeart/2016/7/layout/LinearArrowProcessNumbered"/>
    <dgm:cxn modelId="{C81A1853-7ABB-4E99-94FF-FE3EF79BA711}" type="presParOf" srcId="{199FA048-9131-46E7-BD7B-A96AEF51BE89}" destId="{BACD909B-6FBF-4894-B720-7E6802CBA8A8}" srcOrd="8" destOrd="0" presId="urn:microsoft.com/office/officeart/2016/7/layout/LinearArrowProcessNumbered"/>
    <dgm:cxn modelId="{B887301A-5D09-429E-813B-59BE68AEA9AE}" type="presParOf" srcId="{BACD909B-6FBF-4894-B720-7E6802CBA8A8}" destId="{3025BAAE-B937-4F11-8661-24C126AE1B82}" srcOrd="0" destOrd="0" presId="urn:microsoft.com/office/officeart/2016/7/layout/LinearArrowProcessNumbered"/>
    <dgm:cxn modelId="{A03E5FB5-2B8D-42DB-8960-0D626174C245}" type="presParOf" srcId="{BACD909B-6FBF-4894-B720-7E6802CBA8A8}" destId="{9425288A-BF0E-4A28-AFF7-0634D6E1EDE0}" srcOrd="1" destOrd="0" presId="urn:microsoft.com/office/officeart/2016/7/layout/LinearArrowProcessNumbered"/>
    <dgm:cxn modelId="{E4B6A35F-4329-4EB7-8FCC-7C62E20D567E}" type="presParOf" srcId="{9425288A-BF0E-4A28-AFF7-0634D6E1EDE0}" destId="{52B1A1E1-9B85-405D-A6F8-47D14C24ABF0}" srcOrd="0" destOrd="0" presId="urn:microsoft.com/office/officeart/2016/7/layout/LinearArrowProcessNumbered"/>
    <dgm:cxn modelId="{CBD40799-79C5-4AB2-8C6F-325D2566BA56}" type="presParOf" srcId="{9425288A-BF0E-4A28-AFF7-0634D6E1EDE0}" destId="{D4F4F3F0-B871-4ADC-A0F8-DDD3C98535CC}" srcOrd="1" destOrd="0" presId="urn:microsoft.com/office/officeart/2016/7/layout/LinearArrowProcessNumbered"/>
    <dgm:cxn modelId="{1DCFAE28-AF10-4A08-A21B-4E860E07688F}" type="presParOf" srcId="{9425288A-BF0E-4A28-AFF7-0634D6E1EDE0}" destId="{D40CA710-3E81-405E-ACD7-F963EFDB6AE1}" srcOrd="2" destOrd="0" presId="urn:microsoft.com/office/officeart/2016/7/layout/LinearArrowProcessNumbered"/>
    <dgm:cxn modelId="{20037649-9E2D-41F0-B4C3-07995D82BEB2}" type="presParOf" srcId="{9425288A-BF0E-4A28-AFF7-0634D6E1EDE0}" destId="{DCF22A63-C212-4089-9F38-2663A6F8FBE1}" srcOrd="3" destOrd="0" presId="urn:microsoft.com/office/officeart/2016/7/layout/LinearArrowProcessNumbered"/>
    <dgm:cxn modelId="{0252FCE6-2599-433E-88E7-79DB3328D0B3}" type="presParOf" srcId="{BACD909B-6FBF-4894-B720-7E6802CBA8A8}" destId="{985AD114-7857-46F0-A48E-972D3AC1501E}"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78EBEE-73C4-42E4-84DB-0C3ED0132EBC}"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92340D34-C8D8-4433-BB1D-A976C1E11A58}">
      <dgm:prSet custT="1"/>
      <dgm:spPr/>
      <dgm:t>
        <a:bodyPr/>
        <a:lstStyle/>
        <a:p>
          <a:r>
            <a:rPr lang="en-GB" sz="1400" dirty="0">
              <a:latin typeface="Calibri" panose="020F0502020204030204" pitchFamily="34" charset="0"/>
              <a:ea typeface="Calibri" panose="020F0502020204030204" pitchFamily="34" charset="0"/>
              <a:cs typeface="Calibri" panose="020F0502020204030204" pitchFamily="34" charset="0"/>
            </a:rPr>
            <a:t>Air pollution: Air pollution is a major problem in the EU, causing an estimated 400,000 premature deaths each year. The main sources of air pollution are transportation, industry, and households. Eastern European countries, such as Poland and Bulgaria, tend to have higher levels of air pollution compared to Western European countries.</a:t>
          </a:r>
          <a:endParaRPr lang="en-US" sz="1400" dirty="0">
            <a:latin typeface="Calibri" panose="020F0502020204030204" pitchFamily="34" charset="0"/>
            <a:ea typeface="Calibri" panose="020F0502020204030204" pitchFamily="34" charset="0"/>
            <a:cs typeface="Calibri" panose="020F0502020204030204" pitchFamily="34" charset="0"/>
          </a:endParaRPr>
        </a:p>
      </dgm:t>
    </dgm:pt>
    <dgm:pt modelId="{3F01B38E-0377-42B3-AA0C-039961AF942E}" type="parTrans" cxnId="{CB1E86A9-28C3-4130-B69F-703E929796F9}">
      <dgm:prSet/>
      <dgm:spPr/>
      <dgm:t>
        <a:bodyPr/>
        <a:lstStyle/>
        <a:p>
          <a:endParaRPr lang="en-US"/>
        </a:p>
      </dgm:t>
    </dgm:pt>
    <dgm:pt modelId="{2A3D6486-17D3-4CE7-B738-85CFD30FF114}" type="sibTrans" cxnId="{CB1E86A9-28C3-4130-B69F-703E929796F9}">
      <dgm:prSet/>
      <dgm:spPr/>
      <dgm:t>
        <a:bodyPr/>
        <a:lstStyle/>
        <a:p>
          <a:endParaRPr lang="en-US"/>
        </a:p>
      </dgm:t>
    </dgm:pt>
    <dgm:pt modelId="{DD39ECFC-4CAB-47E0-8B1D-D79BFBB3E97F}">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Water pollution: Water pollution is also a significant problem in the EU, with agricultural runoff, sewage, and industrial waste being major contributors. This pollution can lead to harmful algal blooms, fish kills, and other ecological impacts.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B14B2E3A-4165-423D-8142-4CCFF3590188}" type="parTrans" cxnId="{2CAD8675-A928-4465-8FDF-5A92547A8122}">
      <dgm:prSet/>
      <dgm:spPr/>
      <dgm:t>
        <a:bodyPr/>
        <a:lstStyle/>
        <a:p>
          <a:endParaRPr lang="en-US"/>
        </a:p>
      </dgm:t>
    </dgm:pt>
    <dgm:pt modelId="{F828D29B-395C-4453-94A2-FF59BE460ED3}" type="sibTrans" cxnId="{2CAD8675-A928-4465-8FDF-5A92547A8122}">
      <dgm:prSet/>
      <dgm:spPr/>
      <dgm:t>
        <a:bodyPr/>
        <a:lstStyle/>
        <a:p>
          <a:endParaRPr lang="en-US"/>
        </a:p>
      </dgm:t>
    </dgm:pt>
    <dgm:pt modelId="{5D1A689E-C3F0-491F-85FE-096D4B2D2374}">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Waste management: The EU generates around 2.5 billion tons of waste each year, with only about 40% of this waste being recycled or composted. The rest ends up in landfills, where it can contribute to air and water pollution.</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3915994-1CEE-4C65-9C19-43C80F61CB25}" type="parTrans" cxnId="{8F2F7E04-91E3-4CC3-9914-A521A234EE0B}">
      <dgm:prSet/>
      <dgm:spPr/>
      <dgm:t>
        <a:bodyPr/>
        <a:lstStyle/>
        <a:p>
          <a:endParaRPr lang="en-US"/>
        </a:p>
      </dgm:t>
    </dgm:pt>
    <dgm:pt modelId="{96F523D5-7183-44E9-BC9E-CFC5F2E87079}" type="sibTrans" cxnId="{8F2F7E04-91E3-4CC3-9914-A521A234EE0B}">
      <dgm:prSet/>
      <dgm:spPr/>
      <dgm:t>
        <a:bodyPr/>
        <a:lstStyle/>
        <a:p>
          <a:endParaRPr lang="en-US"/>
        </a:p>
      </dgm:t>
    </dgm:pt>
    <dgm:pt modelId="{7EE8A6EC-99FC-446C-AFCE-4688A4D9BF6F}">
      <dgm:prSet/>
      <dgm:spPr/>
      <dgm:t>
        <a:bodyPr/>
        <a:lstStyle/>
        <a:p>
          <a:r>
            <a:rPr lang="en-GB" dirty="0">
              <a:latin typeface="Calibri" panose="020F0502020204030204" pitchFamily="34" charset="0"/>
              <a:ea typeface="Calibri" panose="020F0502020204030204" pitchFamily="34" charset="0"/>
              <a:cs typeface="Calibri" panose="020F0502020204030204" pitchFamily="34" charset="0"/>
            </a:rPr>
            <a:t>Energy consumption: The EU is a major consumer of energy, with the majority of its energy needs being met by fossil fuels. This contributes to greenhouse gas emissions, which contribute to climate change and air pollution.</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83AD366C-8979-491B-A4C9-74C2BEB78DF7}" type="parTrans" cxnId="{121D10E6-66CA-4712-B555-0D6C72C819A6}">
      <dgm:prSet/>
      <dgm:spPr/>
      <dgm:t>
        <a:bodyPr/>
        <a:lstStyle/>
        <a:p>
          <a:endParaRPr lang="en-US"/>
        </a:p>
      </dgm:t>
    </dgm:pt>
    <dgm:pt modelId="{6B164E0D-7E1B-4209-8924-E42FAECCF20F}" type="sibTrans" cxnId="{121D10E6-66CA-4712-B555-0D6C72C819A6}">
      <dgm:prSet/>
      <dgm:spPr/>
      <dgm:t>
        <a:bodyPr/>
        <a:lstStyle/>
        <a:p>
          <a:endParaRPr lang="en-US"/>
        </a:p>
      </dgm:t>
    </dgm:pt>
    <dgm:pt modelId="{E826C904-6E35-4F47-B307-811DB7CA634B}" type="pres">
      <dgm:prSet presAssocID="{2778EBEE-73C4-42E4-84DB-0C3ED0132EBC}" presName="Name0" presStyleCnt="0">
        <dgm:presLayoutVars>
          <dgm:dir/>
          <dgm:animLvl val="lvl"/>
          <dgm:resizeHandles val="exact"/>
        </dgm:presLayoutVars>
      </dgm:prSet>
      <dgm:spPr/>
    </dgm:pt>
    <dgm:pt modelId="{CB5A5B5A-D385-4732-9577-26691B975D93}" type="pres">
      <dgm:prSet presAssocID="{7EE8A6EC-99FC-446C-AFCE-4688A4D9BF6F}" presName="boxAndChildren" presStyleCnt="0"/>
      <dgm:spPr/>
    </dgm:pt>
    <dgm:pt modelId="{13F7149E-18B0-40B0-9C94-42CAA9BCD17B}" type="pres">
      <dgm:prSet presAssocID="{7EE8A6EC-99FC-446C-AFCE-4688A4D9BF6F}" presName="parentTextBox" presStyleLbl="node1" presStyleIdx="0" presStyleCnt="4"/>
      <dgm:spPr/>
    </dgm:pt>
    <dgm:pt modelId="{51CF7C56-69FC-4171-9380-AEF48241F0F2}" type="pres">
      <dgm:prSet presAssocID="{96F523D5-7183-44E9-BC9E-CFC5F2E87079}" presName="sp" presStyleCnt="0"/>
      <dgm:spPr/>
    </dgm:pt>
    <dgm:pt modelId="{320C2796-890E-41A0-940D-EA9B66264FC9}" type="pres">
      <dgm:prSet presAssocID="{5D1A689E-C3F0-491F-85FE-096D4B2D2374}" presName="arrowAndChildren" presStyleCnt="0"/>
      <dgm:spPr/>
    </dgm:pt>
    <dgm:pt modelId="{69298269-3A67-434B-AA87-DFC65AC4581F}" type="pres">
      <dgm:prSet presAssocID="{5D1A689E-C3F0-491F-85FE-096D4B2D2374}" presName="parentTextArrow" presStyleLbl="node1" presStyleIdx="1" presStyleCnt="4"/>
      <dgm:spPr/>
    </dgm:pt>
    <dgm:pt modelId="{1114A0DF-A97A-40CD-9A11-52E1FF2D4FE6}" type="pres">
      <dgm:prSet presAssocID="{F828D29B-395C-4453-94A2-FF59BE460ED3}" presName="sp" presStyleCnt="0"/>
      <dgm:spPr/>
    </dgm:pt>
    <dgm:pt modelId="{DC3C81B6-4EC9-482A-B952-6876813EE556}" type="pres">
      <dgm:prSet presAssocID="{DD39ECFC-4CAB-47E0-8B1D-D79BFBB3E97F}" presName="arrowAndChildren" presStyleCnt="0"/>
      <dgm:spPr/>
    </dgm:pt>
    <dgm:pt modelId="{CB728CA4-FBCC-405C-A39C-3911251BA4F3}" type="pres">
      <dgm:prSet presAssocID="{DD39ECFC-4CAB-47E0-8B1D-D79BFBB3E97F}" presName="parentTextArrow" presStyleLbl="node1" presStyleIdx="2" presStyleCnt="4"/>
      <dgm:spPr/>
    </dgm:pt>
    <dgm:pt modelId="{A9A10C34-34DA-4091-994B-8A959D99F18A}" type="pres">
      <dgm:prSet presAssocID="{2A3D6486-17D3-4CE7-B738-85CFD30FF114}" presName="sp" presStyleCnt="0"/>
      <dgm:spPr/>
    </dgm:pt>
    <dgm:pt modelId="{1E4F987D-8166-4E37-9D9D-33E5053CE240}" type="pres">
      <dgm:prSet presAssocID="{92340D34-C8D8-4433-BB1D-A976C1E11A58}" presName="arrowAndChildren" presStyleCnt="0"/>
      <dgm:spPr/>
    </dgm:pt>
    <dgm:pt modelId="{F8FBEBEF-FCA8-4FCD-A155-285C16DE5407}" type="pres">
      <dgm:prSet presAssocID="{92340D34-C8D8-4433-BB1D-A976C1E11A58}" presName="parentTextArrow" presStyleLbl="node1" presStyleIdx="3" presStyleCnt="4"/>
      <dgm:spPr/>
    </dgm:pt>
  </dgm:ptLst>
  <dgm:cxnLst>
    <dgm:cxn modelId="{8F2F7E04-91E3-4CC3-9914-A521A234EE0B}" srcId="{2778EBEE-73C4-42E4-84DB-0C3ED0132EBC}" destId="{5D1A689E-C3F0-491F-85FE-096D4B2D2374}" srcOrd="2" destOrd="0" parTransId="{63915994-1CEE-4C65-9C19-43C80F61CB25}" sibTransId="{96F523D5-7183-44E9-BC9E-CFC5F2E87079}"/>
    <dgm:cxn modelId="{58FAA71B-ECB7-4765-AA23-DE4DF98809BD}" type="presOf" srcId="{2778EBEE-73C4-42E4-84DB-0C3ED0132EBC}" destId="{E826C904-6E35-4F47-B307-811DB7CA634B}" srcOrd="0" destOrd="0" presId="urn:microsoft.com/office/officeart/2005/8/layout/process4"/>
    <dgm:cxn modelId="{2CAD8675-A928-4465-8FDF-5A92547A8122}" srcId="{2778EBEE-73C4-42E4-84DB-0C3ED0132EBC}" destId="{DD39ECFC-4CAB-47E0-8B1D-D79BFBB3E97F}" srcOrd="1" destOrd="0" parTransId="{B14B2E3A-4165-423D-8142-4CCFF3590188}" sibTransId="{F828D29B-395C-4453-94A2-FF59BE460ED3}"/>
    <dgm:cxn modelId="{0DB9A091-C738-4B4D-9B34-F4DBDC39D810}" type="presOf" srcId="{DD39ECFC-4CAB-47E0-8B1D-D79BFBB3E97F}" destId="{CB728CA4-FBCC-405C-A39C-3911251BA4F3}" srcOrd="0" destOrd="0" presId="urn:microsoft.com/office/officeart/2005/8/layout/process4"/>
    <dgm:cxn modelId="{CB1E86A9-28C3-4130-B69F-703E929796F9}" srcId="{2778EBEE-73C4-42E4-84DB-0C3ED0132EBC}" destId="{92340D34-C8D8-4433-BB1D-A976C1E11A58}" srcOrd="0" destOrd="0" parTransId="{3F01B38E-0377-42B3-AA0C-039961AF942E}" sibTransId="{2A3D6486-17D3-4CE7-B738-85CFD30FF114}"/>
    <dgm:cxn modelId="{61E88DAC-2B84-4FA5-8F86-58C305D4E3D4}" type="presOf" srcId="{5D1A689E-C3F0-491F-85FE-096D4B2D2374}" destId="{69298269-3A67-434B-AA87-DFC65AC4581F}" srcOrd="0" destOrd="0" presId="urn:microsoft.com/office/officeart/2005/8/layout/process4"/>
    <dgm:cxn modelId="{121D10E6-66CA-4712-B555-0D6C72C819A6}" srcId="{2778EBEE-73C4-42E4-84DB-0C3ED0132EBC}" destId="{7EE8A6EC-99FC-446C-AFCE-4688A4D9BF6F}" srcOrd="3" destOrd="0" parTransId="{83AD366C-8979-491B-A4C9-74C2BEB78DF7}" sibTransId="{6B164E0D-7E1B-4209-8924-E42FAECCF20F}"/>
    <dgm:cxn modelId="{44BE89F1-D008-42BB-80C3-FDA008ED9D0C}" type="presOf" srcId="{7EE8A6EC-99FC-446C-AFCE-4688A4D9BF6F}" destId="{13F7149E-18B0-40B0-9C94-42CAA9BCD17B}" srcOrd="0" destOrd="0" presId="urn:microsoft.com/office/officeart/2005/8/layout/process4"/>
    <dgm:cxn modelId="{DC993BF7-4A72-4E81-A38C-DED84A039D8C}" type="presOf" srcId="{92340D34-C8D8-4433-BB1D-A976C1E11A58}" destId="{F8FBEBEF-FCA8-4FCD-A155-285C16DE5407}" srcOrd="0" destOrd="0" presId="urn:microsoft.com/office/officeart/2005/8/layout/process4"/>
    <dgm:cxn modelId="{8FD0238A-C47D-4044-8B19-9E7515B28AD0}" type="presParOf" srcId="{E826C904-6E35-4F47-B307-811DB7CA634B}" destId="{CB5A5B5A-D385-4732-9577-26691B975D93}" srcOrd="0" destOrd="0" presId="urn:microsoft.com/office/officeart/2005/8/layout/process4"/>
    <dgm:cxn modelId="{DB203E63-2483-4218-8040-02C6F6E3B745}" type="presParOf" srcId="{CB5A5B5A-D385-4732-9577-26691B975D93}" destId="{13F7149E-18B0-40B0-9C94-42CAA9BCD17B}" srcOrd="0" destOrd="0" presId="urn:microsoft.com/office/officeart/2005/8/layout/process4"/>
    <dgm:cxn modelId="{5972A540-3367-477D-8884-EF768DF2B942}" type="presParOf" srcId="{E826C904-6E35-4F47-B307-811DB7CA634B}" destId="{51CF7C56-69FC-4171-9380-AEF48241F0F2}" srcOrd="1" destOrd="0" presId="urn:microsoft.com/office/officeart/2005/8/layout/process4"/>
    <dgm:cxn modelId="{CE234C26-39C9-487E-AD41-4C57CF635A2A}" type="presParOf" srcId="{E826C904-6E35-4F47-B307-811DB7CA634B}" destId="{320C2796-890E-41A0-940D-EA9B66264FC9}" srcOrd="2" destOrd="0" presId="urn:microsoft.com/office/officeart/2005/8/layout/process4"/>
    <dgm:cxn modelId="{F9499407-2C23-4788-A07D-DD066465D038}" type="presParOf" srcId="{320C2796-890E-41A0-940D-EA9B66264FC9}" destId="{69298269-3A67-434B-AA87-DFC65AC4581F}" srcOrd="0" destOrd="0" presId="urn:microsoft.com/office/officeart/2005/8/layout/process4"/>
    <dgm:cxn modelId="{87A3CE95-2CAE-465F-B6E4-67949966C41B}" type="presParOf" srcId="{E826C904-6E35-4F47-B307-811DB7CA634B}" destId="{1114A0DF-A97A-40CD-9A11-52E1FF2D4FE6}" srcOrd="3" destOrd="0" presId="urn:microsoft.com/office/officeart/2005/8/layout/process4"/>
    <dgm:cxn modelId="{D0DA403F-0B02-4AEC-B166-C952B021CB29}" type="presParOf" srcId="{E826C904-6E35-4F47-B307-811DB7CA634B}" destId="{DC3C81B6-4EC9-482A-B952-6876813EE556}" srcOrd="4" destOrd="0" presId="urn:microsoft.com/office/officeart/2005/8/layout/process4"/>
    <dgm:cxn modelId="{10637A04-E100-4E10-96F9-39F6B95DA66B}" type="presParOf" srcId="{DC3C81B6-4EC9-482A-B952-6876813EE556}" destId="{CB728CA4-FBCC-405C-A39C-3911251BA4F3}" srcOrd="0" destOrd="0" presId="urn:microsoft.com/office/officeart/2005/8/layout/process4"/>
    <dgm:cxn modelId="{EE648B2D-1FA0-41E1-B775-E2B942DD6DBB}" type="presParOf" srcId="{E826C904-6E35-4F47-B307-811DB7CA634B}" destId="{A9A10C34-34DA-4091-994B-8A959D99F18A}" srcOrd="5" destOrd="0" presId="urn:microsoft.com/office/officeart/2005/8/layout/process4"/>
    <dgm:cxn modelId="{B24CDB8C-448A-4453-810F-0F8521E00089}" type="presParOf" srcId="{E826C904-6E35-4F47-B307-811DB7CA634B}" destId="{1E4F987D-8166-4E37-9D9D-33E5053CE240}" srcOrd="6" destOrd="0" presId="urn:microsoft.com/office/officeart/2005/8/layout/process4"/>
    <dgm:cxn modelId="{0111284D-0145-4F4B-9660-7A6A7F1CE224}" type="presParOf" srcId="{1E4F987D-8166-4E37-9D9D-33E5053CE240}" destId="{F8FBEBEF-FCA8-4FCD-A155-285C16DE540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B4D1B0-44CA-4DBE-B86F-CE1D5BA5893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55578DC-B1E9-447D-AFCC-5384FE997232}">
      <dgm:prSet/>
      <dgm:spPr/>
      <dgm:t>
        <a:bodyPr/>
        <a:lstStyle/>
        <a:p>
          <a:r>
            <a:rPr lang="en-GB"/>
            <a:t>Advocate for stronger laws and policies: Individuals, organizations, and advocacy groups can put pressure on lawmakers to adopt and enforce stronger laws and policies that promote sustainable development. This can be done through lobbying, public campaigns, and other forms of activism.</a:t>
          </a:r>
          <a:endParaRPr lang="en-US"/>
        </a:p>
      </dgm:t>
    </dgm:pt>
    <dgm:pt modelId="{1D9171C8-EE3D-4AAD-B1E4-F5F1D9B1623A}" type="parTrans" cxnId="{24F97E86-3E27-4826-8297-FB5FAC87F083}">
      <dgm:prSet/>
      <dgm:spPr/>
      <dgm:t>
        <a:bodyPr/>
        <a:lstStyle/>
        <a:p>
          <a:endParaRPr lang="en-US"/>
        </a:p>
      </dgm:t>
    </dgm:pt>
    <dgm:pt modelId="{E85AAD4A-AB86-4C4F-91F8-C7B903212D4F}" type="sibTrans" cxnId="{24F97E86-3E27-4826-8297-FB5FAC87F083}">
      <dgm:prSet/>
      <dgm:spPr/>
      <dgm:t>
        <a:bodyPr/>
        <a:lstStyle/>
        <a:p>
          <a:endParaRPr lang="en-US"/>
        </a:p>
      </dgm:t>
    </dgm:pt>
    <dgm:pt modelId="{B9EC2745-BA0D-4F76-AD2F-F5DF3AE54B0D}">
      <dgm:prSet/>
      <dgm:spPr/>
      <dgm:t>
        <a:bodyPr/>
        <a:lstStyle/>
        <a:p>
          <a:r>
            <a:rPr lang="en-GB"/>
            <a:t>Use the legal system: Individuals and groups can use the legal system to challenge government decisions that violate environmental laws and regulations. This can include filing lawsuits, engaging in administrative proceedings, and other legal actions.</a:t>
          </a:r>
          <a:endParaRPr lang="en-US"/>
        </a:p>
      </dgm:t>
    </dgm:pt>
    <dgm:pt modelId="{5BB78C6F-BED6-4D5C-826D-0D2F7F6D93AB}" type="parTrans" cxnId="{F52C9118-0679-44A8-9621-FF60B59A8DD2}">
      <dgm:prSet/>
      <dgm:spPr/>
      <dgm:t>
        <a:bodyPr/>
        <a:lstStyle/>
        <a:p>
          <a:endParaRPr lang="en-US"/>
        </a:p>
      </dgm:t>
    </dgm:pt>
    <dgm:pt modelId="{13B20737-D893-4DF3-8A74-896BB7542A36}" type="sibTrans" cxnId="{F52C9118-0679-44A8-9621-FF60B59A8DD2}">
      <dgm:prSet/>
      <dgm:spPr/>
      <dgm:t>
        <a:bodyPr/>
        <a:lstStyle/>
        <a:p>
          <a:endParaRPr lang="en-US"/>
        </a:p>
      </dgm:t>
    </dgm:pt>
    <dgm:pt modelId="{EB17021C-A65C-4A77-8DDD-6120C60B6BFA}">
      <dgm:prSet/>
      <dgm:spPr/>
      <dgm:t>
        <a:bodyPr/>
        <a:lstStyle/>
        <a:p>
          <a:r>
            <a:rPr lang="en-GB"/>
            <a:t>Increase public awareness: Raising public awareness about sustainable development and the need for stronger laws and regulations can help create a groundswell of support for change. This can be done through education campaigns, social media, and other forms of public engagement.</a:t>
          </a:r>
          <a:endParaRPr lang="en-US"/>
        </a:p>
      </dgm:t>
    </dgm:pt>
    <dgm:pt modelId="{1A1AEA80-ABCC-4E13-AB56-5C02258D3962}" type="parTrans" cxnId="{ADA6E3FE-AA0A-46AD-8704-094E94794F54}">
      <dgm:prSet/>
      <dgm:spPr/>
      <dgm:t>
        <a:bodyPr/>
        <a:lstStyle/>
        <a:p>
          <a:endParaRPr lang="en-US"/>
        </a:p>
      </dgm:t>
    </dgm:pt>
    <dgm:pt modelId="{ED94B7CF-E1E1-42D6-AA58-6C21B42F941C}" type="sibTrans" cxnId="{ADA6E3FE-AA0A-46AD-8704-094E94794F54}">
      <dgm:prSet/>
      <dgm:spPr/>
      <dgm:t>
        <a:bodyPr/>
        <a:lstStyle/>
        <a:p>
          <a:endParaRPr lang="en-US"/>
        </a:p>
      </dgm:t>
    </dgm:pt>
    <dgm:pt modelId="{706B5A6F-44A4-4305-B7F7-9E2EA22FBA6E}" type="pres">
      <dgm:prSet presAssocID="{B9B4D1B0-44CA-4DBE-B86F-CE1D5BA5893C}" presName="root" presStyleCnt="0">
        <dgm:presLayoutVars>
          <dgm:dir/>
          <dgm:resizeHandles val="exact"/>
        </dgm:presLayoutVars>
      </dgm:prSet>
      <dgm:spPr/>
    </dgm:pt>
    <dgm:pt modelId="{44CA5418-3EE0-440E-A3B8-382BB60E8063}" type="pres">
      <dgm:prSet presAssocID="{C55578DC-B1E9-447D-AFCC-5384FE997232}" presName="compNode" presStyleCnt="0"/>
      <dgm:spPr/>
    </dgm:pt>
    <dgm:pt modelId="{27445316-541E-4BF3-AF92-87AA853742E2}" type="pres">
      <dgm:prSet presAssocID="{C55578DC-B1E9-447D-AFCC-5384FE997232}" presName="bgRect" presStyleLbl="bgShp" presStyleIdx="0" presStyleCnt="3"/>
      <dgm:spPr/>
    </dgm:pt>
    <dgm:pt modelId="{B9FC7902-75C8-4F73-A856-EFE4BA9280C4}" type="pres">
      <dgm:prSet presAssocID="{C55578DC-B1E9-447D-AFCC-5384FE99723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FAF93DE-1283-4498-8A8F-26554CAB516C}" type="pres">
      <dgm:prSet presAssocID="{C55578DC-B1E9-447D-AFCC-5384FE997232}" presName="spaceRect" presStyleCnt="0"/>
      <dgm:spPr/>
    </dgm:pt>
    <dgm:pt modelId="{5085C1C1-C4D0-469C-B83A-2A4E3C927D40}" type="pres">
      <dgm:prSet presAssocID="{C55578DC-B1E9-447D-AFCC-5384FE997232}" presName="parTx" presStyleLbl="revTx" presStyleIdx="0" presStyleCnt="3">
        <dgm:presLayoutVars>
          <dgm:chMax val="0"/>
          <dgm:chPref val="0"/>
        </dgm:presLayoutVars>
      </dgm:prSet>
      <dgm:spPr/>
    </dgm:pt>
    <dgm:pt modelId="{B03D79EC-618B-4B19-9336-FC386850B7CF}" type="pres">
      <dgm:prSet presAssocID="{E85AAD4A-AB86-4C4F-91F8-C7B903212D4F}" presName="sibTrans" presStyleCnt="0"/>
      <dgm:spPr/>
    </dgm:pt>
    <dgm:pt modelId="{ECBC071C-9EF8-40A8-933D-70A59D73842F}" type="pres">
      <dgm:prSet presAssocID="{B9EC2745-BA0D-4F76-AD2F-F5DF3AE54B0D}" presName="compNode" presStyleCnt="0"/>
      <dgm:spPr/>
    </dgm:pt>
    <dgm:pt modelId="{0E393F3A-29B3-4A97-84F1-10BDA2E4EE3C}" type="pres">
      <dgm:prSet presAssocID="{B9EC2745-BA0D-4F76-AD2F-F5DF3AE54B0D}" presName="bgRect" presStyleLbl="bgShp" presStyleIdx="1" presStyleCnt="3"/>
      <dgm:spPr/>
    </dgm:pt>
    <dgm:pt modelId="{68B42C11-D9E1-4E32-83EC-8D965CA01834}" type="pres">
      <dgm:prSet presAssocID="{B9EC2745-BA0D-4F76-AD2F-F5DF3AE54B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11169A79-AB4D-497E-80A5-24A81736054F}" type="pres">
      <dgm:prSet presAssocID="{B9EC2745-BA0D-4F76-AD2F-F5DF3AE54B0D}" presName="spaceRect" presStyleCnt="0"/>
      <dgm:spPr/>
    </dgm:pt>
    <dgm:pt modelId="{5317FD09-A021-4988-9E84-A8F03CF349C5}" type="pres">
      <dgm:prSet presAssocID="{B9EC2745-BA0D-4F76-AD2F-F5DF3AE54B0D}" presName="parTx" presStyleLbl="revTx" presStyleIdx="1" presStyleCnt="3">
        <dgm:presLayoutVars>
          <dgm:chMax val="0"/>
          <dgm:chPref val="0"/>
        </dgm:presLayoutVars>
      </dgm:prSet>
      <dgm:spPr/>
    </dgm:pt>
    <dgm:pt modelId="{E7FCF029-75E1-4F9B-9D3A-184755B1D6A3}" type="pres">
      <dgm:prSet presAssocID="{13B20737-D893-4DF3-8A74-896BB7542A36}" presName="sibTrans" presStyleCnt="0"/>
      <dgm:spPr/>
    </dgm:pt>
    <dgm:pt modelId="{CC96E066-597F-4E0D-9ECD-2D202207242B}" type="pres">
      <dgm:prSet presAssocID="{EB17021C-A65C-4A77-8DDD-6120C60B6BFA}" presName="compNode" presStyleCnt="0"/>
      <dgm:spPr/>
    </dgm:pt>
    <dgm:pt modelId="{00B15C49-C221-4130-A131-714C7EDB8E59}" type="pres">
      <dgm:prSet presAssocID="{EB17021C-A65C-4A77-8DDD-6120C60B6BFA}" presName="bgRect" presStyleLbl="bgShp" presStyleIdx="2" presStyleCnt="3"/>
      <dgm:spPr/>
    </dgm:pt>
    <dgm:pt modelId="{583356AA-695D-4EAE-AAA4-4924D58CB720}" type="pres">
      <dgm:prSet presAssocID="{EB17021C-A65C-4A77-8DDD-6120C60B6BF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30625143-8811-40BA-81D7-19B99BC70EE8}" type="pres">
      <dgm:prSet presAssocID="{EB17021C-A65C-4A77-8DDD-6120C60B6BFA}" presName="spaceRect" presStyleCnt="0"/>
      <dgm:spPr/>
    </dgm:pt>
    <dgm:pt modelId="{00B020CD-3076-4694-835F-E7CCE2F044EB}" type="pres">
      <dgm:prSet presAssocID="{EB17021C-A65C-4A77-8DDD-6120C60B6BFA}" presName="parTx" presStyleLbl="revTx" presStyleIdx="2" presStyleCnt="3">
        <dgm:presLayoutVars>
          <dgm:chMax val="0"/>
          <dgm:chPref val="0"/>
        </dgm:presLayoutVars>
      </dgm:prSet>
      <dgm:spPr/>
    </dgm:pt>
  </dgm:ptLst>
  <dgm:cxnLst>
    <dgm:cxn modelId="{23C4D70A-EA32-41CF-8C9F-0D74F03E53AF}" type="presOf" srcId="{EB17021C-A65C-4A77-8DDD-6120C60B6BFA}" destId="{00B020CD-3076-4694-835F-E7CCE2F044EB}" srcOrd="0" destOrd="0" presId="urn:microsoft.com/office/officeart/2018/2/layout/IconVerticalSolidList"/>
    <dgm:cxn modelId="{F52C9118-0679-44A8-9621-FF60B59A8DD2}" srcId="{B9B4D1B0-44CA-4DBE-B86F-CE1D5BA5893C}" destId="{B9EC2745-BA0D-4F76-AD2F-F5DF3AE54B0D}" srcOrd="1" destOrd="0" parTransId="{5BB78C6F-BED6-4D5C-826D-0D2F7F6D93AB}" sibTransId="{13B20737-D893-4DF3-8A74-896BB7542A36}"/>
    <dgm:cxn modelId="{24F97E86-3E27-4826-8297-FB5FAC87F083}" srcId="{B9B4D1B0-44CA-4DBE-B86F-CE1D5BA5893C}" destId="{C55578DC-B1E9-447D-AFCC-5384FE997232}" srcOrd="0" destOrd="0" parTransId="{1D9171C8-EE3D-4AAD-B1E4-F5F1D9B1623A}" sibTransId="{E85AAD4A-AB86-4C4F-91F8-C7B903212D4F}"/>
    <dgm:cxn modelId="{CD278DAD-1A8A-4AD5-958A-0367B08DEFCB}" type="presOf" srcId="{B9B4D1B0-44CA-4DBE-B86F-CE1D5BA5893C}" destId="{706B5A6F-44A4-4305-B7F7-9E2EA22FBA6E}" srcOrd="0" destOrd="0" presId="urn:microsoft.com/office/officeart/2018/2/layout/IconVerticalSolidList"/>
    <dgm:cxn modelId="{F9A5F4BB-9AEC-42D7-A76B-56A6BE4E8295}" type="presOf" srcId="{B9EC2745-BA0D-4F76-AD2F-F5DF3AE54B0D}" destId="{5317FD09-A021-4988-9E84-A8F03CF349C5}" srcOrd="0" destOrd="0" presId="urn:microsoft.com/office/officeart/2018/2/layout/IconVerticalSolidList"/>
    <dgm:cxn modelId="{8120F6EC-340B-4EB4-965C-FA3054893E4F}" type="presOf" srcId="{C55578DC-B1E9-447D-AFCC-5384FE997232}" destId="{5085C1C1-C4D0-469C-B83A-2A4E3C927D40}" srcOrd="0" destOrd="0" presId="urn:microsoft.com/office/officeart/2018/2/layout/IconVerticalSolidList"/>
    <dgm:cxn modelId="{ADA6E3FE-AA0A-46AD-8704-094E94794F54}" srcId="{B9B4D1B0-44CA-4DBE-B86F-CE1D5BA5893C}" destId="{EB17021C-A65C-4A77-8DDD-6120C60B6BFA}" srcOrd="2" destOrd="0" parTransId="{1A1AEA80-ABCC-4E13-AB56-5C02258D3962}" sibTransId="{ED94B7CF-E1E1-42D6-AA58-6C21B42F941C}"/>
    <dgm:cxn modelId="{22E5A893-E627-4472-A8D4-49F6BA869CA6}" type="presParOf" srcId="{706B5A6F-44A4-4305-B7F7-9E2EA22FBA6E}" destId="{44CA5418-3EE0-440E-A3B8-382BB60E8063}" srcOrd="0" destOrd="0" presId="urn:microsoft.com/office/officeart/2018/2/layout/IconVerticalSolidList"/>
    <dgm:cxn modelId="{28F5C260-5BB0-4C30-B960-600343806004}" type="presParOf" srcId="{44CA5418-3EE0-440E-A3B8-382BB60E8063}" destId="{27445316-541E-4BF3-AF92-87AA853742E2}" srcOrd="0" destOrd="0" presId="urn:microsoft.com/office/officeart/2018/2/layout/IconVerticalSolidList"/>
    <dgm:cxn modelId="{3A96829F-96E4-4982-B7CB-B5EC79579B82}" type="presParOf" srcId="{44CA5418-3EE0-440E-A3B8-382BB60E8063}" destId="{B9FC7902-75C8-4F73-A856-EFE4BA9280C4}" srcOrd="1" destOrd="0" presId="urn:microsoft.com/office/officeart/2018/2/layout/IconVerticalSolidList"/>
    <dgm:cxn modelId="{FBEFC8ED-B8CD-456E-8CB6-8C4886483BA4}" type="presParOf" srcId="{44CA5418-3EE0-440E-A3B8-382BB60E8063}" destId="{3FAF93DE-1283-4498-8A8F-26554CAB516C}" srcOrd="2" destOrd="0" presId="urn:microsoft.com/office/officeart/2018/2/layout/IconVerticalSolidList"/>
    <dgm:cxn modelId="{9FD34055-7AE9-4962-BF88-53E317C42F7D}" type="presParOf" srcId="{44CA5418-3EE0-440E-A3B8-382BB60E8063}" destId="{5085C1C1-C4D0-469C-B83A-2A4E3C927D40}" srcOrd="3" destOrd="0" presId="urn:microsoft.com/office/officeart/2018/2/layout/IconVerticalSolidList"/>
    <dgm:cxn modelId="{43E9CDA1-E23C-4C96-A475-55A8AE29C383}" type="presParOf" srcId="{706B5A6F-44A4-4305-B7F7-9E2EA22FBA6E}" destId="{B03D79EC-618B-4B19-9336-FC386850B7CF}" srcOrd="1" destOrd="0" presId="urn:microsoft.com/office/officeart/2018/2/layout/IconVerticalSolidList"/>
    <dgm:cxn modelId="{D3910975-E38F-43F6-BCD9-641397467BB0}" type="presParOf" srcId="{706B5A6F-44A4-4305-B7F7-9E2EA22FBA6E}" destId="{ECBC071C-9EF8-40A8-933D-70A59D73842F}" srcOrd="2" destOrd="0" presId="urn:microsoft.com/office/officeart/2018/2/layout/IconVerticalSolidList"/>
    <dgm:cxn modelId="{49055FC9-149A-4CBB-9B9C-6E9C1B41119D}" type="presParOf" srcId="{ECBC071C-9EF8-40A8-933D-70A59D73842F}" destId="{0E393F3A-29B3-4A97-84F1-10BDA2E4EE3C}" srcOrd="0" destOrd="0" presId="urn:microsoft.com/office/officeart/2018/2/layout/IconVerticalSolidList"/>
    <dgm:cxn modelId="{47CE080B-CCC7-46D8-81E5-D0CDBF26A4BD}" type="presParOf" srcId="{ECBC071C-9EF8-40A8-933D-70A59D73842F}" destId="{68B42C11-D9E1-4E32-83EC-8D965CA01834}" srcOrd="1" destOrd="0" presId="urn:microsoft.com/office/officeart/2018/2/layout/IconVerticalSolidList"/>
    <dgm:cxn modelId="{6387C57C-3BFE-429B-9DF9-291BD5D09B0D}" type="presParOf" srcId="{ECBC071C-9EF8-40A8-933D-70A59D73842F}" destId="{11169A79-AB4D-497E-80A5-24A81736054F}" srcOrd="2" destOrd="0" presId="urn:microsoft.com/office/officeart/2018/2/layout/IconVerticalSolidList"/>
    <dgm:cxn modelId="{D549ED11-8941-4361-B671-6035A2401EC5}" type="presParOf" srcId="{ECBC071C-9EF8-40A8-933D-70A59D73842F}" destId="{5317FD09-A021-4988-9E84-A8F03CF349C5}" srcOrd="3" destOrd="0" presId="urn:microsoft.com/office/officeart/2018/2/layout/IconVerticalSolidList"/>
    <dgm:cxn modelId="{37066CD6-286D-463D-9886-81906DC904C8}" type="presParOf" srcId="{706B5A6F-44A4-4305-B7F7-9E2EA22FBA6E}" destId="{E7FCF029-75E1-4F9B-9D3A-184755B1D6A3}" srcOrd="3" destOrd="0" presId="urn:microsoft.com/office/officeart/2018/2/layout/IconVerticalSolidList"/>
    <dgm:cxn modelId="{E00137E4-4C59-48D8-AAFB-0CB8D760FF72}" type="presParOf" srcId="{706B5A6F-44A4-4305-B7F7-9E2EA22FBA6E}" destId="{CC96E066-597F-4E0D-9ECD-2D202207242B}" srcOrd="4" destOrd="0" presId="urn:microsoft.com/office/officeart/2018/2/layout/IconVerticalSolidList"/>
    <dgm:cxn modelId="{88482E87-856F-45C0-9881-8CA423176D51}" type="presParOf" srcId="{CC96E066-597F-4E0D-9ECD-2D202207242B}" destId="{00B15C49-C221-4130-A131-714C7EDB8E59}" srcOrd="0" destOrd="0" presId="urn:microsoft.com/office/officeart/2018/2/layout/IconVerticalSolidList"/>
    <dgm:cxn modelId="{28976A7A-FA10-4DD2-832A-E999361DC87D}" type="presParOf" srcId="{CC96E066-597F-4E0D-9ECD-2D202207242B}" destId="{583356AA-695D-4EAE-AAA4-4924D58CB720}" srcOrd="1" destOrd="0" presId="urn:microsoft.com/office/officeart/2018/2/layout/IconVerticalSolidList"/>
    <dgm:cxn modelId="{6C4CB726-B0CA-42EB-96F4-DE7CC3BD91A8}" type="presParOf" srcId="{CC96E066-597F-4E0D-9ECD-2D202207242B}" destId="{30625143-8811-40BA-81D7-19B99BC70EE8}" srcOrd="2" destOrd="0" presId="urn:microsoft.com/office/officeart/2018/2/layout/IconVerticalSolidList"/>
    <dgm:cxn modelId="{62AC1687-B0F0-487D-9A0A-F2B8A7C7CF2E}" type="presParOf" srcId="{CC96E066-597F-4E0D-9ECD-2D202207242B}" destId="{00B020CD-3076-4694-835F-E7CCE2F044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E8F4F4-5D86-489E-B4EB-4836E52587BC}">
      <dsp:nvSpPr>
        <dsp:cNvPr id="0" name=""/>
        <dsp:cNvSpPr/>
      </dsp:nvSpPr>
      <dsp:spPr>
        <a:xfrm>
          <a:off x="0" y="0"/>
          <a:ext cx="7772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16A7437-D6AC-40CB-83F3-95265D7D6762}">
      <dsp:nvSpPr>
        <dsp:cNvPr id="0" name=""/>
        <dsp:cNvSpPr/>
      </dsp:nvSpPr>
      <dsp:spPr>
        <a:xfrm>
          <a:off x="0" y="0"/>
          <a:ext cx="7772400" cy="2304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Eurostat reported that in 2021, the tourism, natural, and cultural heritage sectors contributed around €756 billion to the European Union, which accounts for approximately 4.9 of the EU’s GDP</a:t>
          </a:r>
        </a:p>
      </dsp:txBody>
      <dsp:txXfrm>
        <a:off x="0" y="0"/>
        <a:ext cx="7772400" cy="2304256"/>
      </dsp:txXfrm>
    </dsp:sp>
    <dsp:sp modelId="{1A422CF2-2AF3-4AC7-83A9-8523A5DB6989}">
      <dsp:nvSpPr>
        <dsp:cNvPr id="0" name=""/>
        <dsp:cNvSpPr/>
      </dsp:nvSpPr>
      <dsp:spPr>
        <a:xfrm>
          <a:off x="0" y="2304256"/>
          <a:ext cx="7772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80C0ABE-C861-4905-9311-DF660C833D45}">
      <dsp:nvSpPr>
        <dsp:cNvPr id="0" name=""/>
        <dsp:cNvSpPr/>
      </dsp:nvSpPr>
      <dsp:spPr>
        <a:xfrm>
          <a:off x="0" y="2304256"/>
          <a:ext cx="7772400" cy="23042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just" defTabSz="1289050">
            <a:lnSpc>
              <a:spcPct val="90000"/>
            </a:lnSpc>
            <a:spcBef>
              <a:spcPct val="0"/>
            </a:spcBef>
            <a:spcAft>
              <a:spcPct val="35000"/>
            </a:spcAft>
            <a:buNone/>
          </a:pPr>
          <a:r>
            <a:rPr lang="en-US" sz="2900" kern="1200" dirty="0">
              <a:latin typeface="Calibri" panose="020F0502020204030204" pitchFamily="34" charset="0"/>
              <a:ea typeface="Calibri" panose="020F0502020204030204" pitchFamily="34" charset="0"/>
              <a:cs typeface="Calibri" panose="020F0502020204030204" pitchFamily="34" charset="0"/>
            </a:rPr>
            <a:t>This reinforces the EU’s economy and employment rate</a:t>
          </a:r>
        </a:p>
      </dsp:txBody>
      <dsp:txXfrm>
        <a:off x="0" y="2304256"/>
        <a:ext cx="7772400" cy="2304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4C1EF-55E8-49AA-A0B6-16592B978B4F}">
      <dsp:nvSpPr>
        <dsp:cNvPr id="0" name=""/>
        <dsp:cNvSpPr/>
      </dsp:nvSpPr>
      <dsp:spPr>
        <a:xfrm>
          <a:off x="0" y="725487"/>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Finland</a:t>
          </a:r>
        </a:p>
      </dsp:txBody>
      <dsp:txXfrm>
        <a:off x="0" y="725487"/>
        <a:ext cx="2428875" cy="1457324"/>
      </dsp:txXfrm>
    </dsp:sp>
    <dsp:sp modelId="{6B9D5E20-5B78-45B6-BA83-E469F8F31D18}">
      <dsp:nvSpPr>
        <dsp:cNvPr id="0" name=""/>
        <dsp:cNvSpPr/>
      </dsp:nvSpPr>
      <dsp:spPr>
        <a:xfrm>
          <a:off x="2671762" y="725487"/>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Montenegro</a:t>
          </a:r>
        </a:p>
      </dsp:txBody>
      <dsp:txXfrm>
        <a:off x="2671762" y="725487"/>
        <a:ext cx="2428875" cy="1457324"/>
      </dsp:txXfrm>
    </dsp:sp>
    <dsp:sp modelId="{04427A37-1420-474B-80EE-6A155E3220A7}">
      <dsp:nvSpPr>
        <dsp:cNvPr id="0" name=""/>
        <dsp:cNvSpPr/>
      </dsp:nvSpPr>
      <dsp:spPr>
        <a:xfrm>
          <a:off x="5343525" y="725487"/>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North Macedonia</a:t>
          </a:r>
        </a:p>
      </dsp:txBody>
      <dsp:txXfrm>
        <a:off x="5343525" y="725487"/>
        <a:ext cx="2428875" cy="1457324"/>
      </dsp:txXfrm>
    </dsp:sp>
    <dsp:sp modelId="{351A501C-29C0-4F6C-9668-440DEF6E19BA}">
      <dsp:nvSpPr>
        <dsp:cNvPr id="0" name=""/>
        <dsp:cNvSpPr/>
      </dsp:nvSpPr>
      <dsp:spPr>
        <a:xfrm>
          <a:off x="0" y="2425699"/>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Slovenia</a:t>
          </a:r>
        </a:p>
      </dsp:txBody>
      <dsp:txXfrm>
        <a:off x="0" y="2425699"/>
        <a:ext cx="2428875" cy="1457324"/>
      </dsp:txXfrm>
    </dsp:sp>
    <dsp:sp modelId="{C17D0203-BBC1-44BE-841F-D2478DCA390F}">
      <dsp:nvSpPr>
        <dsp:cNvPr id="0" name=""/>
        <dsp:cNvSpPr/>
      </dsp:nvSpPr>
      <dsp:spPr>
        <a:xfrm>
          <a:off x="2671762" y="2425699"/>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Spain</a:t>
          </a:r>
        </a:p>
      </dsp:txBody>
      <dsp:txXfrm>
        <a:off x="2671762" y="2425699"/>
        <a:ext cx="2428875" cy="1457324"/>
      </dsp:txXfrm>
    </dsp:sp>
    <dsp:sp modelId="{20DF456D-AA40-4F7F-B6DB-4889AC96FC38}">
      <dsp:nvSpPr>
        <dsp:cNvPr id="0" name=""/>
        <dsp:cNvSpPr/>
      </dsp:nvSpPr>
      <dsp:spPr>
        <a:xfrm>
          <a:off x="5343525" y="2425699"/>
          <a:ext cx="2428875" cy="145732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Ukraine </a:t>
          </a:r>
        </a:p>
      </dsp:txBody>
      <dsp:txXfrm>
        <a:off x="5343525" y="2425699"/>
        <a:ext cx="2428875" cy="1457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89E75-4009-443B-AB40-3D429576B171}">
      <dsp:nvSpPr>
        <dsp:cNvPr id="0" name=""/>
        <dsp:cNvSpPr/>
      </dsp:nvSpPr>
      <dsp:spPr>
        <a:xfrm>
          <a:off x="0" y="2250"/>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628D0CF-C71F-45C0-8521-6A71F5F154D5}">
      <dsp:nvSpPr>
        <dsp:cNvPr id="0" name=""/>
        <dsp:cNvSpPr/>
      </dsp:nvSpPr>
      <dsp:spPr>
        <a:xfrm>
          <a:off x="0" y="2250"/>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pitchFamily="34" charset="0"/>
              <a:ea typeface="Calibri" panose="020F0502020204030204" pitchFamily="34" charset="0"/>
              <a:cs typeface="Calibri" panose="020F0502020204030204" pitchFamily="34" charset="0"/>
            </a:rPr>
            <a:t>Code of Hammurabi (1754 BC):</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0" y="2250"/>
        <a:ext cx="7772400" cy="767335"/>
      </dsp:txXfrm>
    </dsp:sp>
    <dsp:sp modelId="{19DF33C3-E695-490B-A4B1-89DF8D1FE20D}">
      <dsp:nvSpPr>
        <dsp:cNvPr id="0" name=""/>
        <dsp:cNvSpPr/>
      </dsp:nvSpPr>
      <dsp:spPr>
        <a:xfrm>
          <a:off x="0" y="769585"/>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AEA39B9-98B9-4070-AD18-66EB08C873BC}">
      <dsp:nvSpPr>
        <dsp:cNvPr id="0" name=""/>
        <dsp:cNvSpPr/>
      </dsp:nvSpPr>
      <dsp:spPr>
        <a:xfrm>
          <a:off x="0" y="864098"/>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dirty="0">
              <a:latin typeface="Calibri" panose="020F0502020204030204" pitchFamily="34" charset="0"/>
              <a:ea typeface="Calibri" panose="020F0502020204030204" pitchFamily="34" charset="0"/>
              <a:cs typeface="Calibri" panose="020F0502020204030204" pitchFamily="34" charset="0"/>
            </a:rPr>
            <a:t>The Code of Hammurabi is a set of 282 laws </a:t>
          </a:r>
          <a:r>
            <a:rPr lang="en-GB" sz="1500" kern="1200" dirty="0">
              <a:latin typeface="Calibri" panose="020F0502020204030204" pitchFamily="34" charset="0"/>
              <a:ea typeface="Calibri" panose="020F0502020204030204" pitchFamily="34" charset="0"/>
              <a:cs typeface="Calibri" panose="020F0502020204030204" pitchFamily="34" charset="0"/>
            </a:rPr>
            <a:t>that were inscribed on a black stone pillar in ancient Babylon in 1754 BC. It is one of the oldest surviving legal codes in the world and provides a fascinating glimpse into the legal system of ancient Mesopotamia.</a:t>
          </a:r>
          <a:endParaRPr lang="en-US" sz="1500" kern="1200" dirty="0">
            <a:latin typeface="Calibri" panose="020F0502020204030204" pitchFamily="34" charset="0"/>
            <a:ea typeface="Calibri" panose="020F0502020204030204" pitchFamily="34" charset="0"/>
            <a:cs typeface="Calibri" panose="020F0502020204030204" pitchFamily="34" charset="0"/>
          </a:endParaRPr>
        </a:p>
      </dsp:txBody>
      <dsp:txXfrm>
        <a:off x="0" y="864098"/>
        <a:ext cx="7772400" cy="767335"/>
      </dsp:txXfrm>
    </dsp:sp>
    <dsp:sp modelId="{0E6936B0-3B1D-42F7-ADF4-988A35F3B22E}">
      <dsp:nvSpPr>
        <dsp:cNvPr id="0" name=""/>
        <dsp:cNvSpPr/>
      </dsp:nvSpPr>
      <dsp:spPr>
        <a:xfrm>
          <a:off x="0" y="1536920"/>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285C293-C9A0-4771-B1F6-A54480FFF672}">
      <dsp:nvSpPr>
        <dsp:cNvPr id="0" name=""/>
        <dsp:cNvSpPr/>
      </dsp:nvSpPr>
      <dsp:spPr>
        <a:xfrm>
          <a:off x="0" y="1536920"/>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dirty="0">
              <a:latin typeface="Calibri" panose="020F0502020204030204" pitchFamily="34" charset="0"/>
              <a:ea typeface="Calibri" panose="020F0502020204030204" pitchFamily="34" charset="0"/>
              <a:cs typeface="Calibri" panose="020F0502020204030204" pitchFamily="34" charset="0"/>
            </a:rPr>
            <a:t>Key principles of the Code of Hammurabi:</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0" y="1536920"/>
        <a:ext cx="7772400" cy="767335"/>
      </dsp:txXfrm>
    </dsp:sp>
    <dsp:sp modelId="{8522B506-D2E4-41FC-BA84-BDC7460318ED}">
      <dsp:nvSpPr>
        <dsp:cNvPr id="0" name=""/>
        <dsp:cNvSpPr/>
      </dsp:nvSpPr>
      <dsp:spPr>
        <a:xfrm>
          <a:off x="0" y="2304256"/>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61D1802-7A44-4D26-9109-F8D452496EBB}">
      <dsp:nvSpPr>
        <dsp:cNvPr id="0" name=""/>
        <dsp:cNvSpPr/>
      </dsp:nvSpPr>
      <dsp:spPr>
        <a:xfrm>
          <a:off x="0" y="2304255"/>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dirty="0"/>
            <a:t>Legal equality</a:t>
          </a:r>
          <a:r>
            <a:rPr lang="en-GB" sz="1500" kern="1200" dirty="0"/>
            <a:t>: </a:t>
          </a:r>
          <a:r>
            <a:rPr lang="en-GB" sz="1600" kern="1200" dirty="0">
              <a:latin typeface="Calibri" panose="020F0502020204030204" pitchFamily="34" charset="0"/>
              <a:ea typeface="Calibri" panose="020F0502020204030204" pitchFamily="34" charset="0"/>
              <a:cs typeface="Calibri" panose="020F0502020204030204" pitchFamily="34" charset="0"/>
            </a:rPr>
            <a:t>The Code of Hammurabi proclaimed that all citizens, regardless of their social status, were subject to the law. This principle was a major step towards establishing a more just and equitable society.</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0" y="2304255"/>
        <a:ext cx="7772400" cy="767335"/>
      </dsp:txXfrm>
    </dsp:sp>
    <dsp:sp modelId="{5129A7A7-AE4F-4DFE-B175-B3DBA3B571FB}">
      <dsp:nvSpPr>
        <dsp:cNvPr id="0" name=""/>
        <dsp:cNvSpPr/>
      </dsp:nvSpPr>
      <dsp:spPr>
        <a:xfrm>
          <a:off x="0" y="3071591"/>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F84B29FA-8CB2-4545-A7D5-6F3610FAAF3E}">
      <dsp:nvSpPr>
        <dsp:cNvPr id="0" name=""/>
        <dsp:cNvSpPr/>
      </dsp:nvSpPr>
      <dsp:spPr>
        <a:xfrm>
          <a:off x="0" y="3071591"/>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b="1" kern="1200" dirty="0"/>
            <a:t>Fairness and impartiality</a:t>
          </a:r>
          <a:r>
            <a:rPr lang="en-GB" sz="1500" kern="1200" dirty="0"/>
            <a:t>: </a:t>
          </a:r>
          <a:r>
            <a:rPr lang="en-GB" sz="1600" kern="1200" dirty="0">
              <a:latin typeface="Calibri" panose="020F0502020204030204" pitchFamily="34" charset="0"/>
              <a:ea typeface="Calibri" panose="020F0502020204030204" pitchFamily="34" charset="0"/>
              <a:cs typeface="Calibri" panose="020F0502020204030204" pitchFamily="34" charset="0"/>
            </a:rPr>
            <a:t>The Code of Hammurabi required judges to apply the law fairly and impartially, and it prohibited them from taking bribes or showing </a:t>
          </a:r>
          <a:r>
            <a:rPr lang="en-GB" sz="1600" kern="1200" dirty="0" err="1">
              <a:latin typeface="Calibri" panose="020F0502020204030204" pitchFamily="34" charset="0"/>
              <a:ea typeface="Calibri" panose="020F0502020204030204" pitchFamily="34" charset="0"/>
              <a:cs typeface="Calibri" panose="020F0502020204030204" pitchFamily="34" charset="0"/>
            </a:rPr>
            <a:t>favoritism</a:t>
          </a:r>
          <a:r>
            <a:rPr lang="en-GB" sz="1600" kern="1200" dirty="0">
              <a:latin typeface="Calibri" panose="020F0502020204030204" pitchFamily="34" charset="0"/>
              <a:ea typeface="Calibri" panose="020F0502020204030204" pitchFamily="34" charset="0"/>
              <a:cs typeface="Calibri" panose="020F0502020204030204" pitchFamily="34" charset="0"/>
            </a:rPr>
            <a:t>.</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0" y="3071591"/>
        <a:ext cx="7772400" cy="767335"/>
      </dsp:txXfrm>
    </dsp:sp>
    <dsp:sp modelId="{2BEE3154-89A0-42FF-BD7F-F9EC7CEBFC9E}">
      <dsp:nvSpPr>
        <dsp:cNvPr id="0" name=""/>
        <dsp:cNvSpPr/>
      </dsp:nvSpPr>
      <dsp:spPr>
        <a:xfrm>
          <a:off x="0" y="3838926"/>
          <a:ext cx="77724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A4F3433-5B95-4016-BFE4-9C433386550F}">
      <dsp:nvSpPr>
        <dsp:cNvPr id="0" name=""/>
        <dsp:cNvSpPr/>
      </dsp:nvSpPr>
      <dsp:spPr>
        <a:xfrm>
          <a:off x="0" y="3838926"/>
          <a:ext cx="7772400" cy="767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latin typeface="Calibri" panose="020F0502020204030204" pitchFamily="34" charset="0"/>
              <a:ea typeface="Calibri" panose="020F0502020204030204" pitchFamily="34" charset="0"/>
              <a:cs typeface="Calibri" panose="020F0502020204030204" pitchFamily="34" charset="0"/>
            </a:rPr>
            <a:t>Retributive justice</a:t>
          </a:r>
          <a:r>
            <a:rPr lang="en-GB" sz="1600" kern="1200" dirty="0">
              <a:latin typeface="Calibri" panose="020F0502020204030204" pitchFamily="34" charset="0"/>
              <a:ea typeface="Calibri" panose="020F0502020204030204" pitchFamily="34" charset="0"/>
              <a:cs typeface="Calibri" panose="020F0502020204030204" pitchFamily="34" charset="0"/>
            </a:rPr>
            <a:t>: The Code of Hammurabi prescribed harsh punishments for certain crimes, such as death or mutilation. However, it also recognized the principle of proportionality, and punishments were generally tailored to the severity of the crime.</a:t>
          </a:r>
          <a:endParaRPr lang="en-US" sz="1600" kern="1200" dirty="0">
            <a:latin typeface="Calibri" panose="020F0502020204030204" pitchFamily="34" charset="0"/>
            <a:ea typeface="Calibri" panose="020F0502020204030204" pitchFamily="34" charset="0"/>
            <a:cs typeface="Calibri" panose="020F0502020204030204" pitchFamily="34" charset="0"/>
          </a:endParaRPr>
        </a:p>
      </dsp:txBody>
      <dsp:txXfrm>
        <a:off x="0" y="3838926"/>
        <a:ext cx="7772400" cy="767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B63C2-AEAB-40A1-A04C-61B0A24B71F6}">
      <dsp:nvSpPr>
        <dsp:cNvPr id="0" name=""/>
        <dsp:cNvSpPr/>
      </dsp:nvSpPr>
      <dsp:spPr>
        <a:xfrm>
          <a:off x="0" y="2781481"/>
          <a:ext cx="7772400" cy="1824952"/>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Rome Statute of the International Criminal Court (1998): This international treaty established the International Criminal Court (ICC), which is responsible for investigating and prosecuting individuals accused of the most serious crimes of international concern, including genocide, crimes against humanity, and war crimes. The Rome Statute explicitly recognizes the importance of the rule of law in the context of international criminal justice.</a:t>
          </a:r>
          <a:endParaRPr lang="en-US" sz="1700" kern="1200"/>
        </a:p>
      </dsp:txBody>
      <dsp:txXfrm>
        <a:off x="0" y="2781481"/>
        <a:ext cx="7772400" cy="1824952"/>
      </dsp:txXfrm>
    </dsp:sp>
    <dsp:sp modelId="{B8810F0D-640B-40EA-87DA-9DAB0ACD3B70}">
      <dsp:nvSpPr>
        <dsp:cNvPr id="0" name=""/>
        <dsp:cNvSpPr/>
      </dsp:nvSpPr>
      <dsp:spPr>
        <a:xfrm rot="10800000">
          <a:off x="0" y="2078"/>
          <a:ext cx="7772400" cy="2806777"/>
        </a:xfrm>
        <a:prstGeom prst="upArrowCallou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a:t>International Covenant on Civil and Political Rights (1966): This international treaty, adopted by the United Nations General Assembly, outlines a number of civil and political rights that are essential for the rule of law. These rights include the right to life, the right to freedom from torture, and the right to a fair trial.</a:t>
          </a:r>
          <a:endParaRPr lang="en-US" sz="1700" kern="1200"/>
        </a:p>
      </dsp:txBody>
      <dsp:txXfrm rot="10800000">
        <a:off x="0" y="2078"/>
        <a:ext cx="7772400" cy="18237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DB626-E197-4A62-8FFF-7764E49E299A}">
      <dsp:nvSpPr>
        <dsp:cNvPr id="0" name=""/>
        <dsp:cNvSpPr/>
      </dsp:nvSpPr>
      <dsp:spPr>
        <a:xfrm>
          <a:off x="954691" y="823"/>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United Nations Charter (1945): The UN Charter, the founding document of the United Nations, explicitly recognises the rule of law as a fundamental principle of international law. Article 2(1) of the Charter states that the UN is based on the principle of the "rule of law.“</a:t>
          </a:r>
          <a:endParaRPr lang="en-US" sz="1500" kern="1200"/>
        </a:p>
      </dsp:txBody>
      <dsp:txXfrm>
        <a:off x="954691" y="823"/>
        <a:ext cx="3153836" cy="1892301"/>
      </dsp:txXfrm>
    </dsp:sp>
    <dsp:sp modelId="{E82B4AFC-C765-4EF0-B964-6D7B0B46D1D3}">
      <dsp:nvSpPr>
        <dsp:cNvPr id="0" name=""/>
        <dsp:cNvSpPr/>
      </dsp:nvSpPr>
      <dsp:spPr>
        <a:xfrm>
          <a:off x="4423911" y="823"/>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UN General Assembly Resolutions</a:t>
          </a:r>
          <a:r>
            <a:rPr lang="en-GB" sz="1500" kern="1200"/>
            <a:t>:</a:t>
          </a:r>
          <a:endParaRPr lang="en-US" sz="1500" kern="1200"/>
        </a:p>
      </dsp:txBody>
      <dsp:txXfrm>
        <a:off x="4423911" y="823"/>
        <a:ext cx="3153836" cy="1892301"/>
      </dsp:txXfrm>
    </dsp:sp>
    <dsp:sp modelId="{CF231A8C-F655-4CD6-BB85-87059FC8863C}">
      <dsp:nvSpPr>
        <dsp:cNvPr id="0" name=""/>
        <dsp:cNvSpPr/>
      </dsp:nvSpPr>
      <dsp:spPr>
        <a:xfrm>
          <a:off x="954691" y="2208509"/>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UN General Assembly Resolution 217 (III) A (1948): This resolution, adopted by the UN General Assembly, affirmed the Universal Declaration of Human Rights, which includes a number of provisions that are essential for the rule of law.</a:t>
          </a:r>
          <a:endParaRPr lang="en-US" sz="1500" kern="1200" dirty="0"/>
        </a:p>
      </dsp:txBody>
      <dsp:txXfrm>
        <a:off x="954691" y="2208509"/>
        <a:ext cx="3153836" cy="1892301"/>
      </dsp:txXfrm>
    </dsp:sp>
    <dsp:sp modelId="{A01774EA-EAC2-4CE5-BF08-E40B4B8B416C}">
      <dsp:nvSpPr>
        <dsp:cNvPr id="0" name=""/>
        <dsp:cNvSpPr/>
      </dsp:nvSpPr>
      <dsp:spPr>
        <a:xfrm>
          <a:off x="4423911" y="2208509"/>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UN Commission on Human Rights Resolution 2000/65 (2000): This resolution called for the strengthening of the rule of law at the national, regional, and international levels.</a:t>
          </a:r>
          <a:endParaRPr lang="en-US" sz="1500" kern="1200"/>
        </a:p>
      </dsp:txBody>
      <dsp:txXfrm>
        <a:off x="4423911" y="2208509"/>
        <a:ext cx="3153836" cy="1892301"/>
      </dsp:txXfrm>
    </dsp:sp>
    <dsp:sp modelId="{E18F81F0-848A-4E77-BFF8-1140270B56E3}">
      <dsp:nvSpPr>
        <dsp:cNvPr id="0" name=""/>
        <dsp:cNvSpPr/>
      </dsp:nvSpPr>
      <dsp:spPr>
        <a:xfrm>
          <a:off x="954691" y="4416194"/>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UN General Assembly Resolution 64/142 (2009): This resolution adopted the Basic Principles on the Rule of Law, which provide a comprehensive framework for understanding and promoting the rule of law.</a:t>
          </a:r>
          <a:endParaRPr lang="en-US" sz="1500" kern="1200"/>
        </a:p>
      </dsp:txBody>
      <dsp:txXfrm>
        <a:off x="954691" y="4416194"/>
        <a:ext cx="3153836" cy="1892301"/>
      </dsp:txXfrm>
    </dsp:sp>
    <dsp:sp modelId="{511C9469-1B0B-4A10-B799-8A2AFD9FC0CA}">
      <dsp:nvSpPr>
        <dsp:cNvPr id="0" name=""/>
        <dsp:cNvSpPr/>
      </dsp:nvSpPr>
      <dsp:spPr>
        <a:xfrm>
          <a:off x="4423911" y="4416194"/>
          <a:ext cx="3153836" cy="189230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UN General Assembly Resolution 72/127 (2017): This resolution reaffirmed the importance of the rule of law for achieving sustainable development and peace.</a:t>
          </a:r>
          <a:endParaRPr lang="en-US" sz="1500" kern="1200"/>
        </a:p>
      </dsp:txBody>
      <dsp:txXfrm>
        <a:off x="4423911" y="4416194"/>
        <a:ext cx="3153836" cy="18923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14D8C-0680-47C0-8592-10BEC712B39B}">
      <dsp:nvSpPr>
        <dsp:cNvPr id="0" name=""/>
        <dsp:cNvSpPr/>
      </dsp:nvSpPr>
      <dsp:spPr>
        <a:xfrm>
          <a:off x="342427" y="88"/>
          <a:ext cx="1067976" cy="106797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4B5502-E1B2-46AD-A89D-B8498A6468EB}">
      <dsp:nvSpPr>
        <dsp:cNvPr id="0" name=""/>
        <dsp:cNvSpPr/>
      </dsp:nvSpPr>
      <dsp:spPr>
        <a:xfrm>
          <a:off x="570029" y="227689"/>
          <a:ext cx="612773" cy="612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B606CA-365D-41C7-BADC-6D3723514D73}">
      <dsp:nvSpPr>
        <dsp:cNvPr id="0" name=""/>
        <dsp:cNvSpPr/>
      </dsp:nvSpPr>
      <dsp:spPr>
        <a:xfrm>
          <a:off x="1025" y="1400713"/>
          <a:ext cx="1750781" cy="320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90000"/>
            </a:lnSpc>
            <a:spcBef>
              <a:spcPct val="0"/>
            </a:spcBef>
            <a:spcAft>
              <a:spcPct val="35000"/>
            </a:spcAft>
            <a:buNone/>
            <a:defRPr cap="all"/>
          </a:pPr>
          <a:r>
            <a:rPr lang="en-GB" sz="1400" kern="1200" dirty="0">
              <a:latin typeface="Calibri" panose="020F0502020204030204" pitchFamily="34" charset="0"/>
              <a:ea typeface="Calibri" panose="020F0502020204030204" pitchFamily="34" charset="0"/>
              <a:cs typeface="Calibri" panose="020F0502020204030204" pitchFamily="34" charset="0"/>
            </a:rPr>
            <a:t>The Intergovernmental Panel on Climate Change (IPCC) has warned that global temperatures could reach or even exceed 1.5 degrees Celsius above pre-industrial levels as early as the next decade unless urgent action is taken to reduce emissions</a:t>
          </a:r>
          <a:r>
            <a:rPr lang="en-GB" sz="1100" kern="1200" dirty="0"/>
            <a:t>. </a:t>
          </a:r>
          <a:endParaRPr lang="en-US" sz="1100" kern="1200" dirty="0"/>
        </a:p>
      </dsp:txBody>
      <dsp:txXfrm>
        <a:off x="1025" y="1400713"/>
        <a:ext cx="1750781" cy="3207710"/>
      </dsp:txXfrm>
    </dsp:sp>
    <dsp:sp modelId="{F9B427A8-8836-4412-8711-B8DDD3F7FD8B}">
      <dsp:nvSpPr>
        <dsp:cNvPr id="0" name=""/>
        <dsp:cNvSpPr/>
      </dsp:nvSpPr>
      <dsp:spPr>
        <a:xfrm>
          <a:off x="2399595" y="88"/>
          <a:ext cx="1067976" cy="1067976"/>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365EA0-1AE2-443E-BCFF-F776DC0F1C85}">
      <dsp:nvSpPr>
        <dsp:cNvPr id="0" name=""/>
        <dsp:cNvSpPr/>
      </dsp:nvSpPr>
      <dsp:spPr>
        <a:xfrm>
          <a:off x="2627197" y="227689"/>
          <a:ext cx="612773" cy="612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325CAC-A4EC-47A1-95A4-E30244F9C78D}">
      <dsp:nvSpPr>
        <dsp:cNvPr id="0" name=""/>
        <dsp:cNvSpPr/>
      </dsp:nvSpPr>
      <dsp:spPr>
        <a:xfrm>
          <a:off x="2058193" y="1400713"/>
          <a:ext cx="1750781" cy="3207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533400">
            <a:lnSpc>
              <a:spcPct val="90000"/>
            </a:lnSpc>
            <a:spcBef>
              <a:spcPct val="0"/>
            </a:spcBef>
            <a:spcAft>
              <a:spcPct val="35000"/>
            </a:spcAft>
            <a:buNone/>
            <a:defRPr cap="all"/>
          </a:pPr>
          <a:r>
            <a:rPr lang="en-GB" sz="1200" kern="1200" dirty="0">
              <a:latin typeface="Calibri" panose="020F0502020204030204" pitchFamily="34" charset="0"/>
              <a:ea typeface="Calibri" panose="020F0502020204030204" pitchFamily="34" charset="0"/>
              <a:cs typeface="Calibri" panose="020F0502020204030204" pitchFamily="34" charset="0"/>
            </a:rPr>
            <a:t>To limit global warming to 1.5 degrees Celsius, the world needs to achieve net-zero emissions by around mid-century.</a:t>
          </a:r>
        </a:p>
        <a:p>
          <a:pPr marL="0" lvl="0" indent="0" algn="just" defTabSz="533400">
            <a:lnSpc>
              <a:spcPct val="90000"/>
            </a:lnSpc>
            <a:spcBef>
              <a:spcPct val="0"/>
            </a:spcBef>
            <a:spcAft>
              <a:spcPct val="35000"/>
            </a:spcAft>
            <a:buNone/>
            <a:defRPr cap="all"/>
          </a:pPr>
          <a:r>
            <a:rPr lang="en-GB" sz="1200" kern="1200" dirty="0">
              <a:latin typeface="Calibri" panose="020F0502020204030204" pitchFamily="34" charset="0"/>
              <a:ea typeface="Calibri" panose="020F0502020204030204" pitchFamily="34" charset="0"/>
              <a:cs typeface="Calibri" panose="020F0502020204030204" pitchFamily="34" charset="0"/>
            </a:rPr>
            <a:t> This requires a rapid and deep transformation of the global economy, including phasing out fossil fuels, increasing renewable energy, and implementing energy-efficient technologies. It also requires significant changes in land use, agriculture, and other sectors.</a:t>
          </a:r>
          <a:endParaRPr lang="en-US" sz="1200" kern="1200" dirty="0">
            <a:latin typeface="Calibri" panose="020F0502020204030204" pitchFamily="34" charset="0"/>
            <a:ea typeface="Calibri" panose="020F0502020204030204" pitchFamily="34" charset="0"/>
            <a:cs typeface="Calibri" panose="020F0502020204030204" pitchFamily="34" charset="0"/>
          </a:endParaRPr>
        </a:p>
      </dsp:txBody>
      <dsp:txXfrm>
        <a:off x="2058193" y="1400713"/>
        <a:ext cx="1750781" cy="32077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74D9F-833B-4AE9-8557-1D617092D0B0}">
      <dsp:nvSpPr>
        <dsp:cNvPr id="0" name=""/>
        <dsp:cNvSpPr/>
      </dsp:nvSpPr>
      <dsp:spPr>
        <a:xfrm>
          <a:off x="777999" y="777934"/>
          <a:ext cx="621640" cy="71"/>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8FDEB30-9891-46F9-9C0B-370A335DA28E}">
      <dsp:nvSpPr>
        <dsp:cNvPr id="0" name=""/>
        <dsp:cNvSpPr/>
      </dsp:nvSpPr>
      <dsp:spPr>
        <a:xfrm>
          <a:off x="1436937" y="725752"/>
          <a:ext cx="71488" cy="134271"/>
        </a:xfrm>
        <a:prstGeom prst="chevron">
          <a:avLst>
            <a:gd name="adj" fmla="val 9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8BA62FD-E417-4A09-8688-E1AD72DD518E}">
      <dsp:nvSpPr>
        <dsp:cNvPr id="0" name=""/>
        <dsp:cNvSpPr/>
      </dsp:nvSpPr>
      <dsp:spPr>
        <a:xfrm>
          <a:off x="410109" y="487785"/>
          <a:ext cx="580368" cy="58036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522" tIns="22522" rIns="22522" bIns="22522" numCol="1" spcCol="1270" anchor="ctr" anchorCtr="0">
          <a:noAutofit/>
        </a:bodyPr>
        <a:lstStyle/>
        <a:p>
          <a:pPr marL="0" lvl="0" indent="0" algn="ctr" defTabSz="1155700">
            <a:lnSpc>
              <a:spcPct val="90000"/>
            </a:lnSpc>
            <a:spcBef>
              <a:spcPct val="0"/>
            </a:spcBef>
            <a:spcAft>
              <a:spcPct val="35000"/>
            </a:spcAft>
            <a:buNone/>
          </a:pPr>
          <a:r>
            <a:rPr lang="en-US" sz="2600" kern="1200"/>
            <a:t>1</a:t>
          </a:r>
        </a:p>
      </dsp:txBody>
      <dsp:txXfrm>
        <a:off x="495102" y="572778"/>
        <a:ext cx="410382" cy="410382"/>
      </dsp:txXfrm>
    </dsp:sp>
    <dsp:sp modelId="{D786DE15-1A2F-4C3A-BF7F-465C60D080EC}">
      <dsp:nvSpPr>
        <dsp:cNvPr id="0" name=""/>
        <dsp:cNvSpPr/>
      </dsp:nvSpPr>
      <dsp:spPr>
        <a:xfrm>
          <a:off x="948" y="1233752"/>
          <a:ext cx="1398690" cy="2886974"/>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0330" tIns="165100" rIns="110330" bIns="165100" numCol="1" spcCol="1270" anchor="t" anchorCtr="0">
          <a:noAutofit/>
        </a:bodyPr>
        <a:lstStyle/>
        <a:p>
          <a:pPr marL="0" lvl="0" indent="0" algn="l" defTabSz="488950">
            <a:lnSpc>
              <a:spcPct val="90000"/>
            </a:lnSpc>
            <a:spcBef>
              <a:spcPct val="0"/>
            </a:spcBef>
            <a:spcAft>
              <a:spcPct val="35000"/>
            </a:spcAft>
            <a:buNone/>
          </a:pPr>
          <a:r>
            <a:rPr lang="en-GB" sz="1100" kern="1200" dirty="0"/>
            <a:t>Maldives: The Maldives, an island nation in the Indian Ocean, is one of the most vulnerable countries to sea-level rise. Some projections suggest that the country could be entirely submerged by the end of the century.</a:t>
          </a:r>
          <a:endParaRPr lang="en-US" sz="1100" kern="1200" dirty="0"/>
        </a:p>
      </dsp:txBody>
      <dsp:txXfrm>
        <a:off x="948" y="1513490"/>
        <a:ext cx="1398690" cy="2607236"/>
      </dsp:txXfrm>
    </dsp:sp>
    <dsp:sp modelId="{8D5961BC-A354-487A-ACC1-95CC5714DE7A}">
      <dsp:nvSpPr>
        <dsp:cNvPr id="0" name=""/>
        <dsp:cNvSpPr/>
      </dsp:nvSpPr>
      <dsp:spPr>
        <a:xfrm>
          <a:off x="1555049" y="777932"/>
          <a:ext cx="1398690" cy="71"/>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54EA4AF-9803-4552-BC55-5F87701C7030}">
      <dsp:nvSpPr>
        <dsp:cNvPr id="0" name=""/>
        <dsp:cNvSpPr/>
      </dsp:nvSpPr>
      <dsp:spPr>
        <a:xfrm>
          <a:off x="2991038" y="725751"/>
          <a:ext cx="71488" cy="134273"/>
        </a:xfrm>
        <a:prstGeom prst="chevron">
          <a:avLst>
            <a:gd name="adj" fmla="val 9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2A8DDB3-69FD-4272-892B-AF39FEC117E8}">
      <dsp:nvSpPr>
        <dsp:cNvPr id="0" name=""/>
        <dsp:cNvSpPr/>
      </dsp:nvSpPr>
      <dsp:spPr>
        <a:xfrm>
          <a:off x="1964210" y="487784"/>
          <a:ext cx="580368" cy="58036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522" tIns="22522" rIns="22522" bIns="22522"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2049203" y="572777"/>
        <a:ext cx="410382" cy="410382"/>
      </dsp:txXfrm>
    </dsp:sp>
    <dsp:sp modelId="{660F6398-8970-4CB9-9CBC-7D50FE70C672}">
      <dsp:nvSpPr>
        <dsp:cNvPr id="0" name=""/>
        <dsp:cNvSpPr/>
      </dsp:nvSpPr>
      <dsp:spPr>
        <a:xfrm>
          <a:off x="1555049" y="1233752"/>
          <a:ext cx="1398690" cy="2886974"/>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0330" tIns="165100" rIns="110330" bIns="165100" numCol="1" spcCol="1270" anchor="t" anchorCtr="0">
          <a:noAutofit/>
        </a:bodyPr>
        <a:lstStyle/>
        <a:p>
          <a:pPr marL="0" lvl="0" indent="0" algn="l" defTabSz="488950">
            <a:lnSpc>
              <a:spcPct val="90000"/>
            </a:lnSpc>
            <a:spcBef>
              <a:spcPct val="0"/>
            </a:spcBef>
            <a:spcAft>
              <a:spcPct val="35000"/>
            </a:spcAft>
            <a:buNone/>
          </a:pPr>
          <a:r>
            <a:rPr lang="en-GB" sz="1100" kern="1200"/>
            <a:t>Marshall Islands: The Marshall Islands, a Pacific island nation, is also highly vulnerable to sea-level rise. The government has already begun planning for the possibility of relocating its entire population to other countries.</a:t>
          </a:r>
          <a:endParaRPr lang="en-US" sz="1100" kern="1200"/>
        </a:p>
      </dsp:txBody>
      <dsp:txXfrm>
        <a:off x="1555049" y="1513490"/>
        <a:ext cx="1398690" cy="2607236"/>
      </dsp:txXfrm>
    </dsp:sp>
    <dsp:sp modelId="{91EA4A11-5EBC-437A-8439-8760E6B43A91}">
      <dsp:nvSpPr>
        <dsp:cNvPr id="0" name=""/>
        <dsp:cNvSpPr/>
      </dsp:nvSpPr>
      <dsp:spPr>
        <a:xfrm>
          <a:off x="3109149" y="777932"/>
          <a:ext cx="1398690" cy="71"/>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F2C9686F-2FD8-460F-9816-0BB036BE1109}">
      <dsp:nvSpPr>
        <dsp:cNvPr id="0" name=""/>
        <dsp:cNvSpPr/>
      </dsp:nvSpPr>
      <dsp:spPr>
        <a:xfrm>
          <a:off x="4545138" y="725750"/>
          <a:ext cx="71488" cy="134274"/>
        </a:xfrm>
        <a:prstGeom prst="chevron">
          <a:avLst>
            <a:gd name="adj" fmla="val 9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61063E4-95DC-4E84-B50E-CB2B763A7B8A}">
      <dsp:nvSpPr>
        <dsp:cNvPr id="0" name=""/>
        <dsp:cNvSpPr/>
      </dsp:nvSpPr>
      <dsp:spPr>
        <a:xfrm>
          <a:off x="3518310" y="487784"/>
          <a:ext cx="580368" cy="58036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522" tIns="22522" rIns="22522" bIns="22522"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603303" y="572777"/>
        <a:ext cx="410382" cy="410382"/>
      </dsp:txXfrm>
    </dsp:sp>
    <dsp:sp modelId="{F1C0E4C8-3A9D-4CF6-8BE9-1B5B1EB714A5}">
      <dsp:nvSpPr>
        <dsp:cNvPr id="0" name=""/>
        <dsp:cNvSpPr/>
      </dsp:nvSpPr>
      <dsp:spPr>
        <a:xfrm>
          <a:off x="3109149" y="1233752"/>
          <a:ext cx="1398690" cy="2886974"/>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0330" tIns="165100" rIns="110330" bIns="165100" numCol="1" spcCol="1270" anchor="t" anchorCtr="0">
          <a:noAutofit/>
        </a:bodyPr>
        <a:lstStyle/>
        <a:p>
          <a:pPr marL="0" lvl="0" indent="0" algn="l" defTabSz="488950">
            <a:lnSpc>
              <a:spcPct val="90000"/>
            </a:lnSpc>
            <a:spcBef>
              <a:spcPct val="0"/>
            </a:spcBef>
            <a:spcAft>
              <a:spcPct val="35000"/>
            </a:spcAft>
            <a:buNone/>
          </a:pPr>
          <a:r>
            <a:rPr lang="en-GB" sz="1100" kern="1200"/>
            <a:t>Tuvalu: Tuvalu, a small island nation in the Pacific, is facing the threat of inundation from rising sea levels. The government has already begun exploring options for relocation.</a:t>
          </a:r>
          <a:endParaRPr lang="en-US" sz="1100" kern="1200"/>
        </a:p>
      </dsp:txBody>
      <dsp:txXfrm>
        <a:off x="3109149" y="1513490"/>
        <a:ext cx="1398690" cy="2607236"/>
      </dsp:txXfrm>
    </dsp:sp>
    <dsp:sp modelId="{BA70AA1A-280D-4410-91AF-A2ADA86E7DBF}">
      <dsp:nvSpPr>
        <dsp:cNvPr id="0" name=""/>
        <dsp:cNvSpPr/>
      </dsp:nvSpPr>
      <dsp:spPr>
        <a:xfrm>
          <a:off x="4663250" y="777932"/>
          <a:ext cx="1398690" cy="72"/>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C7D9A5D-7545-45DC-B287-AC3C4487ED37}">
      <dsp:nvSpPr>
        <dsp:cNvPr id="0" name=""/>
        <dsp:cNvSpPr/>
      </dsp:nvSpPr>
      <dsp:spPr>
        <a:xfrm>
          <a:off x="6099239" y="725750"/>
          <a:ext cx="71488" cy="134274"/>
        </a:xfrm>
        <a:prstGeom prst="chevron">
          <a:avLst>
            <a:gd name="adj" fmla="val 9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0FC6868-FBA4-4304-8D25-CD68C34216F9}">
      <dsp:nvSpPr>
        <dsp:cNvPr id="0" name=""/>
        <dsp:cNvSpPr/>
      </dsp:nvSpPr>
      <dsp:spPr>
        <a:xfrm>
          <a:off x="5072411" y="487784"/>
          <a:ext cx="580368" cy="58036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522" tIns="22522" rIns="22522" bIns="22522"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5157404" y="572777"/>
        <a:ext cx="410382" cy="410382"/>
      </dsp:txXfrm>
    </dsp:sp>
    <dsp:sp modelId="{86BFAFE1-B668-4EF1-9303-13E89A0D3A37}">
      <dsp:nvSpPr>
        <dsp:cNvPr id="0" name=""/>
        <dsp:cNvSpPr/>
      </dsp:nvSpPr>
      <dsp:spPr>
        <a:xfrm>
          <a:off x="4663250" y="1233752"/>
          <a:ext cx="1398690" cy="2886974"/>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0330" tIns="165100" rIns="110330" bIns="165100" numCol="1" spcCol="1270" anchor="t" anchorCtr="0">
          <a:noAutofit/>
        </a:bodyPr>
        <a:lstStyle/>
        <a:p>
          <a:pPr marL="0" lvl="0" indent="0" algn="l" defTabSz="488950">
            <a:lnSpc>
              <a:spcPct val="90000"/>
            </a:lnSpc>
            <a:spcBef>
              <a:spcPct val="0"/>
            </a:spcBef>
            <a:spcAft>
              <a:spcPct val="35000"/>
            </a:spcAft>
            <a:buNone/>
          </a:pPr>
          <a:r>
            <a:rPr lang="en-GB" sz="1100" kern="1200"/>
            <a:t>Kiribati: Kiribati, another Pacific island nation, is also highly vulnerable to sea-level rise. The government has purchased land in Fiji as a possible relocation site for its population.</a:t>
          </a:r>
          <a:endParaRPr lang="en-US" sz="1100" kern="1200"/>
        </a:p>
      </dsp:txBody>
      <dsp:txXfrm>
        <a:off x="4663250" y="1513490"/>
        <a:ext cx="1398690" cy="2607236"/>
      </dsp:txXfrm>
    </dsp:sp>
    <dsp:sp modelId="{52B1A1E1-9B85-405D-A6F8-47D14C24ABF0}">
      <dsp:nvSpPr>
        <dsp:cNvPr id="0" name=""/>
        <dsp:cNvSpPr/>
      </dsp:nvSpPr>
      <dsp:spPr>
        <a:xfrm>
          <a:off x="6217350" y="777932"/>
          <a:ext cx="699345" cy="72"/>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40CA710-3E81-405E-ACD7-F963EFDB6AE1}">
      <dsp:nvSpPr>
        <dsp:cNvPr id="0" name=""/>
        <dsp:cNvSpPr/>
      </dsp:nvSpPr>
      <dsp:spPr>
        <a:xfrm>
          <a:off x="6626511" y="487784"/>
          <a:ext cx="580368" cy="58036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22522" tIns="22522" rIns="22522" bIns="22522" numCol="1" spcCol="1270" anchor="ctr" anchorCtr="0">
          <a:noAutofit/>
        </a:bodyPr>
        <a:lstStyle/>
        <a:p>
          <a:pPr marL="0" lvl="0" indent="0" algn="ctr" defTabSz="1155700">
            <a:lnSpc>
              <a:spcPct val="90000"/>
            </a:lnSpc>
            <a:spcBef>
              <a:spcPct val="0"/>
            </a:spcBef>
            <a:spcAft>
              <a:spcPct val="35000"/>
            </a:spcAft>
            <a:buNone/>
          </a:pPr>
          <a:r>
            <a:rPr lang="en-US" sz="2600" kern="1200"/>
            <a:t>5</a:t>
          </a:r>
        </a:p>
      </dsp:txBody>
      <dsp:txXfrm>
        <a:off x="6711504" y="572777"/>
        <a:ext cx="410382" cy="410382"/>
      </dsp:txXfrm>
    </dsp:sp>
    <dsp:sp modelId="{985AD114-7857-46F0-A48E-972D3AC1501E}">
      <dsp:nvSpPr>
        <dsp:cNvPr id="0" name=""/>
        <dsp:cNvSpPr/>
      </dsp:nvSpPr>
      <dsp:spPr>
        <a:xfrm>
          <a:off x="6217350" y="1233752"/>
          <a:ext cx="1398690" cy="2886974"/>
        </a:xfrm>
        <a:prstGeom prst="upArrowCallout">
          <a:avLst>
            <a:gd name="adj1" fmla="val 50000"/>
            <a:gd name="adj2" fmla="val 20000"/>
            <a:gd name="adj3" fmla="val 20000"/>
            <a:gd name="adj4" fmla="val 100000"/>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10330" tIns="165100" rIns="110330" bIns="165100" numCol="1" spcCol="1270" anchor="t" anchorCtr="0">
          <a:noAutofit/>
        </a:bodyPr>
        <a:lstStyle/>
        <a:p>
          <a:pPr marL="0" lvl="0" indent="0" algn="l" defTabSz="488950">
            <a:lnSpc>
              <a:spcPct val="90000"/>
            </a:lnSpc>
            <a:spcBef>
              <a:spcPct val="0"/>
            </a:spcBef>
            <a:spcAft>
              <a:spcPct val="35000"/>
            </a:spcAft>
            <a:buNone/>
          </a:pPr>
          <a:r>
            <a:rPr lang="en-GB" sz="1100" kern="1200"/>
            <a:t>Bangladesh: Bangladesh is a low-lying country that is at high risk of flooding and sea-level rise. The country's large population and limited resources make it particularly vulnerable to the impacts of climate change.</a:t>
          </a:r>
          <a:endParaRPr lang="en-US" sz="1100" kern="1200"/>
        </a:p>
      </dsp:txBody>
      <dsp:txXfrm>
        <a:off x="6217350" y="1513490"/>
        <a:ext cx="1398690" cy="26072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7149E-18B0-40B0-9C94-42CAA9BCD17B}">
      <dsp:nvSpPr>
        <dsp:cNvPr id="0" name=""/>
        <dsp:cNvSpPr/>
      </dsp:nvSpPr>
      <dsp:spPr>
        <a:xfrm>
          <a:off x="0" y="3779978"/>
          <a:ext cx="7772400" cy="826966"/>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Energy consumption: The EU is a major consumer of energy, with the majority of its energy needs being met by fossil fuels. This contributes to greenhouse gas emissions, which contribute to climate change and air pollution.</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a:off x="0" y="3779978"/>
        <a:ext cx="7772400" cy="826966"/>
      </dsp:txXfrm>
    </dsp:sp>
    <dsp:sp modelId="{69298269-3A67-434B-AA87-DFC65AC4581F}">
      <dsp:nvSpPr>
        <dsp:cNvPr id="0" name=""/>
        <dsp:cNvSpPr/>
      </dsp:nvSpPr>
      <dsp:spPr>
        <a:xfrm rot="10800000">
          <a:off x="0" y="2520507"/>
          <a:ext cx="7772400" cy="1271875"/>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Waste management: The EU generates around 2.5 billion tons of waste each year, with only about 40% of this waste being recycled or composted. The rest ends up in landfills, where it can contribute to air and water pollution.</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2520507"/>
        <a:ext cx="7772400" cy="826426"/>
      </dsp:txXfrm>
    </dsp:sp>
    <dsp:sp modelId="{CB728CA4-FBCC-405C-A39C-3911251BA4F3}">
      <dsp:nvSpPr>
        <dsp:cNvPr id="0" name=""/>
        <dsp:cNvSpPr/>
      </dsp:nvSpPr>
      <dsp:spPr>
        <a:xfrm rot="10800000">
          <a:off x="0" y="1261037"/>
          <a:ext cx="7772400" cy="1271875"/>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Water pollution: Water pollution is also a significant problem in the EU, with agricultural runoff, sewage, and industrial waste being major contributors. This pollution can lead to harmful algal blooms, fish kills, and other ecological impacts.</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1261037"/>
        <a:ext cx="7772400" cy="826426"/>
      </dsp:txXfrm>
    </dsp:sp>
    <dsp:sp modelId="{F8FBEBEF-FCA8-4FCD-A155-285C16DE5407}">
      <dsp:nvSpPr>
        <dsp:cNvPr id="0" name=""/>
        <dsp:cNvSpPr/>
      </dsp:nvSpPr>
      <dsp:spPr>
        <a:xfrm rot="10800000">
          <a:off x="0" y="1566"/>
          <a:ext cx="7772400" cy="1271875"/>
        </a:xfrm>
        <a:prstGeom prst="upArrowCallou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Calibri" panose="020F0502020204030204" pitchFamily="34" charset="0"/>
              <a:ea typeface="Calibri" panose="020F0502020204030204" pitchFamily="34" charset="0"/>
              <a:cs typeface="Calibri" panose="020F0502020204030204" pitchFamily="34" charset="0"/>
            </a:rPr>
            <a:t>Air pollution: Air pollution is a major problem in the EU, causing an estimated 400,000 premature deaths each year. The main sources of air pollution are transportation, industry, and households. Eastern European countries, such as Poland and Bulgaria, tend to have higher levels of air pollution compared to Western European countries.</a:t>
          </a:r>
          <a:endParaRPr lang="en-US" sz="1400" kern="1200" dirty="0">
            <a:latin typeface="Calibri" panose="020F0502020204030204" pitchFamily="34" charset="0"/>
            <a:ea typeface="Calibri" panose="020F0502020204030204" pitchFamily="34" charset="0"/>
            <a:cs typeface="Calibri" panose="020F0502020204030204" pitchFamily="34" charset="0"/>
          </a:endParaRPr>
        </a:p>
      </dsp:txBody>
      <dsp:txXfrm rot="10800000">
        <a:off x="0" y="1566"/>
        <a:ext cx="7772400" cy="8264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45316-541E-4BF3-AF92-87AA853742E2}">
      <dsp:nvSpPr>
        <dsp:cNvPr id="0" name=""/>
        <dsp:cNvSpPr/>
      </dsp:nvSpPr>
      <dsp:spPr>
        <a:xfrm>
          <a:off x="0" y="562"/>
          <a:ext cx="7772400" cy="1316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FC7902-75C8-4F73-A856-EFE4BA9280C4}">
      <dsp:nvSpPr>
        <dsp:cNvPr id="0" name=""/>
        <dsp:cNvSpPr/>
      </dsp:nvSpPr>
      <dsp:spPr>
        <a:xfrm>
          <a:off x="398209" y="296751"/>
          <a:ext cx="724017" cy="7240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85C1C1-C4D0-469C-B83A-2A4E3C927D40}">
      <dsp:nvSpPr>
        <dsp:cNvPr id="0" name=""/>
        <dsp:cNvSpPr/>
      </dsp:nvSpPr>
      <dsp:spPr>
        <a:xfrm>
          <a:off x="1520437" y="562"/>
          <a:ext cx="6251962" cy="131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319" tIns="139319" rIns="139319" bIns="139319" numCol="1" spcCol="1270" anchor="ctr" anchorCtr="0">
          <a:noAutofit/>
        </a:bodyPr>
        <a:lstStyle/>
        <a:p>
          <a:pPr marL="0" lvl="0" indent="0" algn="l" defTabSz="666750">
            <a:lnSpc>
              <a:spcPct val="90000"/>
            </a:lnSpc>
            <a:spcBef>
              <a:spcPct val="0"/>
            </a:spcBef>
            <a:spcAft>
              <a:spcPct val="35000"/>
            </a:spcAft>
            <a:buNone/>
          </a:pPr>
          <a:r>
            <a:rPr lang="en-GB" sz="1500" kern="1200"/>
            <a:t>Advocate for stronger laws and policies: Individuals, organizations, and advocacy groups can put pressure on lawmakers to adopt and enforce stronger laws and policies that promote sustainable development. This can be done through lobbying, public campaigns, and other forms of activism.</a:t>
          </a:r>
          <a:endParaRPr lang="en-US" sz="1500" kern="1200"/>
        </a:p>
      </dsp:txBody>
      <dsp:txXfrm>
        <a:off x="1520437" y="562"/>
        <a:ext cx="6251962" cy="1316396"/>
      </dsp:txXfrm>
    </dsp:sp>
    <dsp:sp modelId="{0E393F3A-29B3-4A97-84F1-10BDA2E4EE3C}">
      <dsp:nvSpPr>
        <dsp:cNvPr id="0" name=""/>
        <dsp:cNvSpPr/>
      </dsp:nvSpPr>
      <dsp:spPr>
        <a:xfrm>
          <a:off x="0" y="1646057"/>
          <a:ext cx="7772400" cy="1316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B42C11-D9E1-4E32-83EC-8D965CA01834}">
      <dsp:nvSpPr>
        <dsp:cNvPr id="0" name=""/>
        <dsp:cNvSpPr/>
      </dsp:nvSpPr>
      <dsp:spPr>
        <a:xfrm>
          <a:off x="398209" y="1942247"/>
          <a:ext cx="724017" cy="72401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17FD09-A021-4988-9E84-A8F03CF349C5}">
      <dsp:nvSpPr>
        <dsp:cNvPr id="0" name=""/>
        <dsp:cNvSpPr/>
      </dsp:nvSpPr>
      <dsp:spPr>
        <a:xfrm>
          <a:off x="1520437" y="1646057"/>
          <a:ext cx="6251962" cy="131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319" tIns="139319" rIns="139319" bIns="139319" numCol="1" spcCol="1270" anchor="ctr" anchorCtr="0">
          <a:noAutofit/>
        </a:bodyPr>
        <a:lstStyle/>
        <a:p>
          <a:pPr marL="0" lvl="0" indent="0" algn="l" defTabSz="666750">
            <a:lnSpc>
              <a:spcPct val="90000"/>
            </a:lnSpc>
            <a:spcBef>
              <a:spcPct val="0"/>
            </a:spcBef>
            <a:spcAft>
              <a:spcPct val="35000"/>
            </a:spcAft>
            <a:buNone/>
          </a:pPr>
          <a:r>
            <a:rPr lang="en-GB" sz="1500" kern="1200"/>
            <a:t>Use the legal system: Individuals and groups can use the legal system to challenge government decisions that violate environmental laws and regulations. This can include filing lawsuits, engaging in administrative proceedings, and other legal actions.</a:t>
          </a:r>
          <a:endParaRPr lang="en-US" sz="1500" kern="1200"/>
        </a:p>
      </dsp:txBody>
      <dsp:txXfrm>
        <a:off x="1520437" y="1646057"/>
        <a:ext cx="6251962" cy="1316396"/>
      </dsp:txXfrm>
    </dsp:sp>
    <dsp:sp modelId="{00B15C49-C221-4130-A131-714C7EDB8E59}">
      <dsp:nvSpPr>
        <dsp:cNvPr id="0" name=""/>
        <dsp:cNvSpPr/>
      </dsp:nvSpPr>
      <dsp:spPr>
        <a:xfrm>
          <a:off x="0" y="3291553"/>
          <a:ext cx="7772400" cy="1316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356AA-695D-4EAE-AAA4-4924D58CB720}">
      <dsp:nvSpPr>
        <dsp:cNvPr id="0" name=""/>
        <dsp:cNvSpPr/>
      </dsp:nvSpPr>
      <dsp:spPr>
        <a:xfrm>
          <a:off x="398209" y="3587742"/>
          <a:ext cx="724017" cy="7240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B020CD-3076-4694-835F-E7CCE2F044EB}">
      <dsp:nvSpPr>
        <dsp:cNvPr id="0" name=""/>
        <dsp:cNvSpPr/>
      </dsp:nvSpPr>
      <dsp:spPr>
        <a:xfrm>
          <a:off x="1520437" y="3291553"/>
          <a:ext cx="6251962" cy="1316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319" tIns="139319" rIns="139319" bIns="139319" numCol="1" spcCol="1270" anchor="ctr" anchorCtr="0">
          <a:noAutofit/>
        </a:bodyPr>
        <a:lstStyle/>
        <a:p>
          <a:pPr marL="0" lvl="0" indent="0" algn="l" defTabSz="666750">
            <a:lnSpc>
              <a:spcPct val="90000"/>
            </a:lnSpc>
            <a:spcBef>
              <a:spcPct val="0"/>
            </a:spcBef>
            <a:spcAft>
              <a:spcPct val="35000"/>
            </a:spcAft>
            <a:buNone/>
          </a:pPr>
          <a:r>
            <a:rPr lang="en-GB" sz="1500" kern="1200"/>
            <a:t>Increase public awareness: Raising public awareness about sustainable development and the need for stronger laws and regulations can help create a groundswell of support for change. This can be done through education campaigns, social media, and other forms of public engagement.</a:t>
          </a:r>
          <a:endParaRPr lang="en-US" sz="1500" kern="1200"/>
        </a:p>
      </dsp:txBody>
      <dsp:txXfrm>
        <a:off x="1520437" y="3291553"/>
        <a:ext cx="6251962" cy="131639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507825-8529-4B4B-97B0-58DFFD3405C8}" type="datetimeFigureOut">
              <a:rPr lang="sl-SI"/>
              <a:t>13. 06. 2025</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6B28D-31DF-4F79-8439-A95A0F237830}" type="slidenum">
              <a:rPr lang="sl-SI"/>
              <a:t>‹#›</a:t>
            </a:fld>
            <a:endParaRPr lang="sl-SI"/>
          </a:p>
        </p:txBody>
      </p:sp>
    </p:spTree>
    <p:extLst>
      <p:ext uri="{BB962C8B-B14F-4D97-AF65-F5344CB8AC3E}">
        <p14:creationId xmlns:p14="http://schemas.microsoft.com/office/powerpoint/2010/main" val="990627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719EA-6195-4091-963B-595724FFC946}" type="datetimeFigureOut">
              <a:rPr lang="sl-SI"/>
              <a:t>13. 06. 2025</a:t>
            </a:fld>
            <a:endParaRPr lang="sl-S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B775F-F8D6-4738-A0EF-069010D5B146}" type="slidenum">
              <a:rPr lang="sl-SI"/>
              <a:t>‹#›</a:t>
            </a:fld>
            <a:endParaRPr lang="sl-SI"/>
          </a:p>
        </p:txBody>
      </p:sp>
    </p:spTree>
    <p:extLst>
      <p:ext uri="{BB962C8B-B14F-4D97-AF65-F5344CB8AC3E}">
        <p14:creationId xmlns:p14="http://schemas.microsoft.com/office/powerpoint/2010/main" val="4272381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32</a:t>
            </a:fld>
            <a:endParaRPr lang="sl-SI"/>
          </a:p>
        </p:txBody>
      </p:sp>
    </p:spTree>
    <p:extLst>
      <p:ext uri="{BB962C8B-B14F-4D97-AF65-F5344CB8AC3E}">
        <p14:creationId xmlns:p14="http://schemas.microsoft.com/office/powerpoint/2010/main" val="2655311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126</a:t>
            </a:fld>
            <a:endParaRPr lang="sl-SI"/>
          </a:p>
        </p:txBody>
      </p:sp>
    </p:spTree>
    <p:extLst>
      <p:ext uri="{BB962C8B-B14F-4D97-AF65-F5344CB8AC3E}">
        <p14:creationId xmlns:p14="http://schemas.microsoft.com/office/powerpoint/2010/main" val="1159762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127</a:t>
            </a:fld>
            <a:endParaRPr lang="sl-SI"/>
          </a:p>
        </p:txBody>
      </p:sp>
    </p:spTree>
    <p:extLst>
      <p:ext uri="{BB962C8B-B14F-4D97-AF65-F5344CB8AC3E}">
        <p14:creationId xmlns:p14="http://schemas.microsoft.com/office/powerpoint/2010/main" val="189984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128</a:t>
            </a:fld>
            <a:endParaRPr lang="sl-SI"/>
          </a:p>
        </p:txBody>
      </p:sp>
    </p:spTree>
    <p:extLst>
      <p:ext uri="{BB962C8B-B14F-4D97-AF65-F5344CB8AC3E}">
        <p14:creationId xmlns:p14="http://schemas.microsoft.com/office/powerpoint/2010/main" val="4196360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tx1"/>
                </a:solidFill>
                <a:effectLst/>
                <a:latin typeface="+mn-lt"/>
                <a:ea typeface="+mn-ea"/>
                <a:cs typeface="+mn-cs"/>
              </a:rPr>
              <a:t>At </a:t>
            </a:r>
            <a:r>
              <a:rPr lang="sl-SI" sz="1800" kern="1200" dirty="0" err="1">
                <a:solidFill>
                  <a:schemeClr val="tx1"/>
                </a:solidFill>
                <a:effectLst/>
                <a:latin typeface="+mn-lt"/>
                <a:ea typeface="+mn-ea"/>
                <a:cs typeface="+mn-cs"/>
              </a:rPr>
              <a:t>its</a:t>
            </a:r>
            <a:r>
              <a:rPr lang="sl-SI" sz="1800" kern="1200" dirty="0">
                <a:solidFill>
                  <a:schemeClr val="tx1"/>
                </a:solidFill>
                <a:effectLst/>
                <a:latin typeface="+mn-lt"/>
                <a:ea typeface="+mn-ea"/>
                <a:cs typeface="+mn-cs"/>
              </a:rPr>
              <a:t> 151st </a:t>
            </a:r>
            <a:r>
              <a:rPr lang="sl-SI" sz="1800" kern="1200" dirty="0" err="1">
                <a:solidFill>
                  <a:schemeClr val="tx1"/>
                </a:solidFill>
                <a:effectLst/>
                <a:latin typeface="+mn-lt"/>
                <a:ea typeface="+mn-ea"/>
                <a:cs typeface="+mn-cs"/>
              </a:rPr>
              <a:t>regular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session</a:t>
            </a:r>
            <a:r>
              <a:rPr lang="sl-SI" sz="1800" kern="1200" dirty="0">
                <a:solidFill>
                  <a:schemeClr val="tx1"/>
                </a:solidFill>
                <a:effectLst/>
                <a:latin typeface="+mn-lt"/>
                <a:ea typeface="+mn-ea"/>
                <a:cs typeface="+mn-cs"/>
              </a:rPr>
              <a:t> on 5 </a:t>
            </a:r>
            <a:r>
              <a:rPr lang="sl-SI" sz="1800" kern="1200" dirty="0" err="1">
                <a:solidFill>
                  <a:schemeClr val="tx1"/>
                </a:solidFill>
                <a:effectLst/>
                <a:latin typeface="+mn-lt"/>
                <a:ea typeface="+mn-ea"/>
                <a:cs typeface="+mn-cs"/>
              </a:rPr>
              <a:t>October</a:t>
            </a:r>
            <a:r>
              <a:rPr lang="sl-SI" sz="1800" kern="1200" dirty="0">
                <a:solidFill>
                  <a:schemeClr val="tx1"/>
                </a:solidFill>
                <a:effectLst/>
                <a:latin typeface="+mn-lt"/>
                <a:ea typeface="+mn-ea"/>
                <a:cs typeface="+mn-cs"/>
              </a:rPr>
              <a:t> 2017,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Government</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Republic</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adopted</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Strategy</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for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Sustainable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Growth</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Slovenian</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Tourism</a:t>
            </a:r>
            <a:r>
              <a:rPr lang="sl-SI" sz="1800" kern="1200" dirty="0">
                <a:solidFill>
                  <a:schemeClr val="tx1"/>
                </a:solidFill>
                <a:effectLst/>
                <a:latin typeface="+mn-lt"/>
                <a:ea typeface="+mn-ea"/>
                <a:cs typeface="+mn-cs"/>
              </a:rPr>
              <a:t> 2017 - 2021.</a:t>
            </a:r>
          </a:p>
          <a:p>
            <a:endParaRPr lang="sl-SI" sz="1800" dirty="0"/>
          </a:p>
        </p:txBody>
      </p:sp>
      <p:sp>
        <p:nvSpPr>
          <p:cNvPr id="4" name="Slide Number Placeholder 3"/>
          <p:cNvSpPr>
            <a:spLocks noGrp="1"/>
          </p:cNvSpPr>
          <p:nvPr>
            <p:ph type="sldNum" sz="quarter" idx="10"/>
          </p:nvPr>
        </p:nvSpPr>
        <p:spPr/>
        <p:txBody>
          <a:bodyPr/>
          <a:lstStyle/>
          <a:p>
            <a:fld id="{6AF4857F-708F-4EBB-8533-6906663B352F}" type="slidenum">
              <a:rPr lang="sl-SI"/>
              <a:t>129</a:t>
            </a:fld>
            <a:endParaRPr lang="sl-SI"/>
          </a:p>
        </p:txBody>
      </p:sp>
    </p:spTree>
    <p:extLst>
      <p:ext uri="{BB962C8B-B14F-4D97-AF65-F5344CB8AC3E}">
        <p14:creationId xmlns:p14="http://schemas.microsoft.com/office/powerpoint/2010/main" val="241881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endParaRPr lang="sl-SI" sz="1200" i="1" kern="1200" dirty="0">
              <a:solidFill>
                <a:schemeClr val="tx1"/>
              </a:solidFill>
              <a:effectLst/>
              <a:latin typeface="+mn-lt"/>
              <a:ea typeface="+mn-ea"/>
              <a:cs typeface="+mn-cs"/>
            </a:endParaRPr>
          </a:p>
          <a:p>
            <a:pPr lvl="0"/>
            <a:endParaRPr lang="sl-SI" sz="1200" i="1" kern="1200" dirty="0">
              <a:solidFill>
                <a:schemeClr val="tx1"/>
              </a:solidFill>
              <a:effectLst/>
              <a:latin typeface="+mn-lt"/>
              <a:ea typeface="+mn-ea"/>
              <a:cs typeface="+mn-cs"/>
            </a:endParaRPr>
          </a:p>
          <a:p>
            <a:pPr lvl="0"/>
            <a:r>
              <a:rPr lang="sl-SI" sz="1200" i="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130</a:t>
            </a:fld>
            <a:endParaRPr lang="sl-SI"/>
          </a:p>
        </p:txBody>
      </p:sp>
    </p:spTree>
    <p:extLst>
      <p:ext uri="{BB962C8B-B14F-4D97-AF65-F5344CB8AC3E}">
        <p14:creationId xmlns:p14="http://schemas.microsoft.com/office/powerpoint/2010/main" val="387402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131</a:t>
            </a:fld>
            <a:endParaRPr lang="sl-SI"/>
          </a:p>
        </p:txBody>
      </p:sp>
    </p:spTree>
    <p:extLst>
      <p:ext uri="{BB962C8B-B14F-4D97-AF65-F5344CB8AC3E}">
        <p14:creationId xmlns:p14="http://schemas.microsoft.com/office/powerpoint/2010/main" val="1530305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endParaRPr lang="sl-SI" sz="1200" i="1" kern="1200" dirty="0">
              <a:solidFill>
                <a:schemeClr val="tx1"/>
              </a:solidFill>
              <a:effectLst/>
              <a:latin typeface="+mn-lt"/>
              <a:ea typeface="+mn-ea"/>
              <a:cs typeface="+mn-cs"/>
            </a:endParaRPr>
          </a:p>
          <a:p>
            <a:pPr lvl="0"/>
            <a:endParaRPr lang="sl-SI" sz="1200" i="1"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132</a:t>
            </a:fld>
            <a:endParaRPr lang="sl-SI"/>
          </a:p>
        </p:txBody>
      </p:sp>
    </p:spTree>
    <p:extLst>
      <p:ext uri="{BB962C8B-B14F-4D97-AF65-F5344CB8AC3E}">
        <p14:creationId xmlns:p14="http://schemas.microsoft.com/office/powerpoint/2010/main" val="893120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133</a:t>
            </a:fld>
            <a:endParaRPr lang="sl-SI"/>
          </a:p>
        </p:txBody>
      </p:sp>
    </p:spTree>
    <p:extLst>
      <p:ext uri="{BB962C8B-B14F-4D97-AF65-F5344CB8AC3E}">
        <p14:creationId xmlns:p14="http://schemas.microsoft.com/office/powerpoint/2010/main" val="2404049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134</a:t>
            </a:fld>
            <a:endParaRPr lang="sl-SI"/>
          </a:p>
        </p:txBody>
      </p:sp>
    </p:spTree>
    <p:extLst>
      <p:ext uri="{BB962C8B-B14F-4D97-AF65-F5344CB8AC3E}">
        <p14:creationId xmlns:p14="http://schemas.microsoft.com/office/powerpoint/2010/main" val="828153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135</a:t>
            </a:fld>
            <a:endParaRPr lang="sl-SI"/>
          </a:p>
        </p:txBody>
      </p:sp>
    </p:spTree>
    <p:extLst>
      <p:ext uri="{BB962C8B-B14F-4D97-AF65-F5344CB8AC3E}">
        <p14:creationId xmlns:p14="http://schemas.microsoft.com/office/powerpoint/2010/main" val="163988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33</a:t>
            </a:fld>
            <a:endParaRPr lang="sl-SI"/>
          </a:p>
        </p:txBody>
      </p:sp>
    </p:spTree>
    <p:extLst>
      <p:ext uri="{BB962C8B-B14F-4D97-AF65-F5344CB8AC3E}">
        <p14:creationId xmlns:p14="http://schemas.microsoft.com/office/powerpoint/2010/main" val="56510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136</a:t>
            </a:fld>
            <a:endParaRPr lang="sl-SI"/>
          </a:p>
        </p:txBody>
      </p:sp>
    </p:spTree>
    <p:extLst>
      <p:ext uri="{BB962C8B-B14F-4D97-AF65-F5344CB8AC3E}">
        <p14:creationId xmlns:p14="http://schemas.microsoft.com/office/powerpoint/2010/main" val="256846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137</a:t>
            </a:fld>
            <a:endParaRPr lang="sl-SI"/>
          </a:p>
        </p:txBody>
      </p:sp>
    </p:spTree>
    <p:extLst>
      <p:ext uri="{BB962C8B-B14F-4D97-AF65-F5344CB8AC3E}">
        <p14:creationId xmlns:p14="http://schemas.microsoft.com/office/powerpoint/2010/main" val="1363852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139</a:t>
            </a:fld>
            <a:endParaRPr lang="sl-SI"/>
          </a:p>
        </p:txBody>
      </p:sp>
    </p:spTree>
    <p:extLst>
      <p:ext uri="{BB962C8B-B14F-4D97-AF65-F5344CB8AC3E}">
        <p14:creationId xmlns:p14="http://schemas.microsoft.com/office/powerpoint/2010/main" val="1159762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140</a:t>
            </a:fld>
            <a:endParaRPr lang="sl-SI"/>
          </a:p>
        </p:txBody>
      </p:sp>
    </p:spTree>
    <p:extLst>
      <p:ext uri="{BB962C8B-B14F-4D97-AF65-F5344CB8AC3E}">
        <p14:creationId xmlns:p14="http://schemas.microsoft.com/office/powerpoint/2010/main" val="1899842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141</a:t>
            </a:fld>
            <a:endParaRPr lang="sl-SI"/>
          </a:p>
        </p:txBody>
      </p:sp>
    </p:spTree>
    <p:extLst>
      <p:ext uri="{BB962C8B-B14F-4D97-AF65-F5344CB8AC3E}">
        <p14:creationId xmlns:p14="http://schemas.microsoft.com/office/powerpoint/2010/main" val="419636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tx1"/>
                </a:solidFill>
                <a:effectLst/>
                <a:latin typeface="+mn-lt"/>
                <a:ea typeface="+mn-ea"/>
                <a:cs typeface="+mn-cs"/>
              </a:rPr>
              <a:t>At </a:t>
            </a:r>
            <a:r>
              <a:rPr lang="sl-SI" sz="1800" kern="1200" dirty="0" err="1">
                <a:solidFill>
                  <a:schemeClr val="tx1"/>
                </a:solidFill>
                <a:effectLst/>
                <a:latin typeface="+mn-lt"/>
                <a:ea typeface="+mn-ea"/>
                <a:cs typeface="+mn-cs"/>
              </a:rPr>
              <a:t>its</a:t>
            </a:r>
            <a:r>
              <a:rPr lang="sl-SI" sz="1800" kern="1200" dirty="0">
                <a:solidFill>
                  <a:schemeClr val="tx1"/>
                </a:solidFill>
                <a:effectLst/>
                <a:latin typeface="+mn-lt"/>
                <a:ea typeface="+mn-ea"/>
                <a:cs typeface="+mn-cs"/>
              </a:rPr>
              <a:t> 151st </a:t>
            </a:r>
            <a:r>
              <a:rPr lang="sl-SI" sz="1800" kern="1200" dirty="0" err="1">
                <a:solidFill>
                  <a:schemeClr val="tx1"/>
                </a:solidFill>
                <a:effectLst/>
                <a:latin typeface="+mn-lt"/>
                <a:ea typeface="+mn-ea"/>
                <a:cs typeface="+mn-cs"/>
              </a:rPr>
              <a:t>regular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session</a:t>
            </a:r>
            <a:r>
              <a:rPr lang="sl-SI" sz="1800" kern="1200" dirty="0">
                <a:solidFill>
                  <a:schemeClr val="tx1"/>
                </a:solidFill>
                <a:effectLst/>
                <a:latin typeface="+mn-lt"/>
                <a:ea typeface="+mn-ea"/>
                <a:cs typeface="+mn-cs"/>
              </a:rPr>
              <a:t> on 5 </a:t>
            </a:r>
            <a:r>
              <a:rPr lang="sl-SI" sz="1800" kern="1200" dirty="0" err="1">
                <a:solidFill>
                  <a:schemeClr val="tx1"/>
                </a:solidFill>
                <a:effectLst/>
                <a:latin typeface="+mn-lt"/>
                <a:ea typeface="+mn-ea"/>
                <a:cs typeface="+mn-cs"/>
              </a:rPr>
              <a:t>October</a:t>
            </a:r>
            <a:r>
              <a:rPr lang="sl-SI" sz="1800" kern="1200" dirty="0">
                <a:solidFill>
                  <a:schemeClr val="tx1"/>
                </a:solidFill>
                <a:effectLst/>
                <a:latin typeface="+mn-lt"/>
                <a:ea typeface="+mn-ea"/>
                <a:cs typeface="+mn-cs"/>
              </a:rPr>
              <a:t> 2017,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Government</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Republic</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adopted</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Strategy</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for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Sustainable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Growth</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Slovenian</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Tourism</a:t>
            </a:r>
            <a:r>
              <a:rPr lang="sl-SI" sz="1800" kern="1200" dirty="0">
                <a:solidFill>
                  <a:schemeClr val="tx1"/>
                </a:solidFill>
                <a:effectLst/>
                <a:latin typeface="+mn-lt"/>
                <a:ea typeface="+mn-ea"/>
                <a:cs typeface="+mn-cs"/>
              </a:rPr>
              <a:t> 2017 - 2021.</a:t>
            </a:r>
          </a:p>
          <a:p>
            <a:endParaRPr lang="sl-SI" sz="1800" dirty="0"/>
          </a:p>
        </p:txBody>
      </p:sp>
      <p:sp>
        <p:nvSpPr>
          <p:cNvPr id="4" name="Slide Number Placeholder 3"/>
          <p:cNvSpPr>
            <a:spLocks noGrp="1"/>
          </p:cNvSpPr>
          <p:nvPr>
            <p:ph type="sldNum" sz="quarter" idx="10"/>
          </p:nvPr>
        </p:nvSpPr>
        <p:spPr/>
        <p:txBody>
          <a:bodyPr/>
          <a:lstStyle/>
          <a:p>
            <a:fld id="{6AF4857F-708F-4EBB-8533-6906663B352F}" type="slidenum">
              <a:rPr lang="sl-SI"/>
              <a:t>142</a:t>
            </a:fld>
            <a:endParaRPr lang="sl-SI"/>
          </a:p>
        </p:txBody>
      </p:sp>
    </p:spTree>
    <p:extLst>
      <p:ext uri="{BB962C8B-B14F-4D97-AF65-F5344CB8AC3E}">
        <p14:creationId xmlns:p14="http://schemas.microsoft.com/office/powerpoint/2010/main" val="2418818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endParaRPr lang="sl-SI" sz="1200" i="1" kern="1200" dirty="0">
              <a:solidFill>
                <a:schemeClr val="tx1"/>
              </a:solidFill>
              <a:effectLst/>
              <a:latin typeface="+mn-lt"/>
              <a:ea typeface="+mn-ea"/>
              <a:cs typeface="+mn-cs"/>
            </a:endParaRPr>
          </a:p>
          <a:p>
            <a:pPr lvl="0"/>
            <a:endParaRPr lang="sl-SI" sz="1200" i="1" kern="1200" dirty="0">
              <a:solidFill>
                <a:schemeClr val="tx1"/>
              </a:solidFill>
              <a:effectLst/>
              <a:latin typeface="+mn-lt"/>
              <a:ea typeface="+mn-ea"/>
              <a:cs typeface="+mn-cs"/>
            </a:endParaRPr>
          </a:p>
          <a:p>
            <a:pPr lvl="0"/>
            <a:r>
              <a:rPr lang="sl-SI" sz="1200" i="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143</a:t>
            </a:fld>
            <a:endParaRPr lang="sl-SI"/>
          </a:p>
        </p:txBody>
      </p:sp>
    </p:spTree>
    <p:extLst>
      <p:ext uri="{BB962C8B-B14F-4D97-AF65-F5344CB8AC3E}">
        <p14:creationId xmlns:p14="http://schemas.microsoft.com/office/powerpoint/2010/main" val="3874028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144</a:t>
            </a:fld>
            <a:endParaRPr lang="sl-SI"/>
          </a:p>
        </p:txBody>
      </p:sp>
    </p:spTree>
    <p:extLst>
      <p:ext uri="{BB962C8B-B14F-4D97-AF65-F5344CB8AC3E}">
        <p14:creationId xmlns:p14="http://schemas.microsoft.com/office/powerpoint/2010/main" val="1530305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endParaRPr lang="sl-SI" sz="1200" i="1" kern="1200" dirty="0">
              <a:solidFill>
                <a:schemeClr val="tx1"/>
              </a:solidFill>
              <a:effectLst/>
              <a:latin typeface="+mn-lt"/>
              <a:ea typeface="+mn-ea"/>
              <a:cs typeface="+mn-cs"/>
            </a:endParaRPr>
          </a:p>
          <a:p>
            <a:pPr lvl="0"/>
            <a:endParaRPr lang="sl-SI" sz="1200" i="1"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145</a:t>
            </a:fld>
            <a:endParaRPr lang="sl-SI"/>
          </a:p>
        </p:txBody>
      </p:sp>
    </p:spTree>
    <p:extLst>
      <p:ext uri="{BB962C8B-B14F-4D97-AF65-F5344CB8AC3E}">
        <p14:creationId xmlns:p14="http://schemas.microsoft.com/office/powerpoint/2010/main" val="893120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146</a:t>
            </a:fld>
            <a:endParaRPr lang="sl-SI"/>
          </a:p>
        </p:txBody>
      </p:sp>
    </p:spTree>
    <p:extLst>
      <p:ext uri="{BB962C8B-B14F-4D97-AF65-F5344CB8AC3E}">
        <p14:creationId xmlns:p14="http://schemas.microsoft.com/office/powerpoint/2010/main" val="2404049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34</a:t>
            </a:fld>
            <a:endParaRPr lang="sl-SI"/>
          </a:p>
        </p:txBody>
      </p:sp>
    </p:spTree>
    <p:extLst>
      <p:ext uri="{BB962C8B-B14F-4D97-AF65-F5344CB8AC3E}">
        <p14:creationId xmlns:p14="http://schemas.microsoft.com/office/powerpoint/2010/main" val="497877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147</a:t>
            </a:fld>
            <a:endParaRPr lang="sl-SI"/>
          </a:p>
        </p:txBody>
      </p:sp>
    </p:spTree>
    <p:extLst>
      <p:ext uri="{BB962C8B-B14F-4D97-AF65-F5344CB8AC3E}">
        <p14:creationId xmlns:p14="http://schemas.microsoft.com/office/powerpoint/2010/main" val="828153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148</a:t>
            </a:fld>
            <a:endParaRPr lang="sl-SI"/>
          </a:p>
        </p:txBody>
      </p:sp>
    </p:spTree>
    <p:extLst>
      <p:ext uri="{BB962C8B-B14F-4D97-AF65-F5344CB8AC3E}">
        <p14:creationId xmlns:p14="http://schemas.microsoft.com/office/powerpoint/2010/main" val="163988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149</a:t>
            </a:fld>
            <a:endParaRPr lang="sl-SI"/>
          </a:p>
        </p:txBody>
      </p:sp>
    </p:spTree>
    <p:extLst>
      <p:ext uri="{BB962C8B-B14F-4D97-AF65-F5344CB8AC3E}">
        <p14:creationId xmlns:p14="http://schemas.microsoft.com/office/powerpoint/2010/main" val="2568465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150</a:t>
            </a:fld>
            <a:endParaRPr lang="sl-SI"/>
          </a:p>
        </p:txBody>
      </p:sp>
    </p:spTree>
    <p:extLst>
      <p:ext uri="{BB962C8B-B14F-4D97-AF65-F5344CB8AC3E}">
        <p14:creationId xmlns:p14="http://schemas.microsoft.com/office/powerpoint/2010/main" val="13638523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152</a:t>
            </a:fld>
            <a:endParaRPr lang="sl-SI"/>
          </a:p>
        </p:txBody>
      </p:sp>
    </p:spTree>
    <p:extLst>
      <p:ext uri="{BB962C8B-B14F-4D97-AF65-F5344CB8AC3E}">
        <p14:creationId xmlns:p14="http://schemas.microsoft.com/office/powerpoint/2010/main" val="1159762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6AF4857F-708F-4EBB-8533-6906663B352F}" type="slidenum">
              <a:rPr lang="sl-SI"/>
              <a:t>154</a:t>
            </a:fld>
            <a:endParaRPr lang="sl-SI"/>
          </a:p>
        </p:txBody>
      </p:sp>
    </p:spTree>
    <p:extLst>
      <p:ext uri="{BB962C8B-B14F-4D97-AF65-F5344CB8AC3E}">
        <p14:creationId xmlns:p14="http://schemas.microsoft.com/office/powerpoint/2010/main" val="2083667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157</a:t>
            </a:fld>
            <a:endParaRPr lang="sl-SI"/>
          </a:p>
        </p:txBody>
      </p:sp>
    </p:spTree>
    <p:extLst>
      <p:ext uri="{BB962C8B-B14F-4D97-AF65-F5344CB8AC3E}">
        <p14:creationId xmlns:p14="http://schemas.microsoft.com/office/powerpoint/2010/main" val="4196360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Except Poland.</a:t>
            </a:r>
            <a:endParaRPr lang="sl-SI" dirty="0"/>
          </a:p>
        </p:txBody>
      </p:sp>
      <p:sp>
        <p:nvSpPr>
          <p:cNvPr id="4" name="Slide Number Placeholder 3"/>
          <p:cNvSpPr>
            <a:spLocks noGrp="1"/>
          </p:cNvSpPr>
          <p:nvPr>
            <p:ph type="sldNum" sz="quarter" idx="10"/>
          </p:nvPr>
        </p:nvSpPr>
        <p:spPr/>
        <p:txBody>
          <a:bodyPr/>
          <a:lstStyle/>
          <a:p>
            <a:fld id="{6AF4857F-708F-4EBB-8533-6906663B352F}" type="slidenum">
              <a:rPr lang="sl-SI"/>
              <a:t>160</a:t>
            </a:fld>
            <a:endParaRPr lang="sl-SI"/>
          </a:p>
        </p:txBody>
      </p:sp>
    </p:spTree>
    <p:extLst>
      <p:ext uri="{BB962C8B-B14F-4D97-AF65-F5344CB8AC3E}">
        <p14:creationId xmlns:p14="http://schemas.microsoft.com/office/powerpoint/2010/main" val="33133265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164</a:t>
            </a:fld>
            <a:endParaRPr lang="sl-SI"/>
          </a:p>
        </p:txBody>
      </p:sp>
    </p:spTree>
    <p:extLst>
      <p:ext uri="{BB962C8B-B14F-4D97-AF65-F5344CB8AC3E}">
        <p14:creationId xmlns:p14="http://schemas.microsoft.com/office/powerpoint/2010/main" val="2568465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165</a:t>
            </a:fld>
            <a:endParaRPr lang="sl-SI"/>
          </a:p>
        </p:txBody>
      </p:sp>
    </p:spTree>
    <p:extLst>
      <p:ext uri="{BB962C8B-B14F-4D97-AF65-F5344CB8AC3E}">
        <p14:creationId xmlns:p14="http://schemas.microsoft.com/office/powerpoint/2010/main" val="136385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tx1"/>
                </a:solidFill>
                <a:effectLst/>
                <a:latin typeface="+mn-lt"/>
                <a:ea typeface="+mn-ea"/>
                <a:cs typeface="+mn-cs"/>
              </a:rPr>
              <a:t>At </a:t>
            </a:r>
            <a:r>
              <a:rPr lang="sl-SI" sz="1800" kern="1200" dirty="0" err="1">
                <a:solidFill>
                  <a:schemeClr val="tx1"/>
                </a:solidFill>
                <a:effectLst/>
                <a:latin typeface="+mn-lt"/>
                <a:ea typeface="+mn-ea"/>
                <a:cs typeface="+mn-cs"/>
              </a:rPr>
              <a:t>its</a:t>
            </a:r>
            <a:r>
              <a:rPr lang="sl-SI" sz="1800" kern="1200" dirty="0">
                <a:solidFill>
                  <a:schemeClr val="tx1"/>
                </a:solidFill>
                <a:effectLst/>
                <a:latin typeface="+mn-lt"/>
                <a:ea typeface="+mn-ea"/>
                <a:cs typeface="+mn-cs"/>
              </a:rPr>
              <a:t> 151st </a:t>
            </a:r>
            <a:r>
              <a:rPr lang="sl-SI" sz="1800" kern="1200" dirty="0" err="1">
                <a:solidFill>
                  <a:schemeClr val="tx1"/>
                </a:solidFill>
                <a:effectLst/>
                <a:latin typeface="+mn-lt"/>
                <a:ea typeface="+mn-ea"/>
                <a:cs typeface="+mn-cs"/>
              </a:rPr>
              <a:t>regular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session</a:t>
            </a:r>
            <a:r>
              <a:rPr lang="sl-SI" sz="1800" kern="1200" dirty="0">
                <a:solidFill>
                  <a:schemeClr val="tx1"/>
                </a:solidFill>
                <a:effectLst/>
                <a:latin typeface="+mn-lt"/>
                <a:ea typeface="+mn-ea"/>
                <a:cs typeface="+mn-cs"/>
              </a:rPr>
              <a:t> on 5 </a:t>
            </a:r>
            <a:r>
              <a:rPr lang="sl-SI" sz="1800" kern="1200" dirty="0" err="1">
                <a:solidFill>
                  <a:schemeClr val="tx1"/>
                </a:solidFill>
                <a:effectLst/>
                <a:latin typeface="+mn-lt"/>
                <a:ea typeface="+mn-ea"/>
                <a:cs typeface="+mn-cs"/>
              </a:rPr>
              <a:t>October</a:t>
            </a:r>
            <a:r>
              <a:rPr lang="sl-SI" sz="1800" kern="1200" dirty="0">
                <a:solidFill>
                  <a:schemeClr val="tx1"/>
                </a:solidFill>
                <a:effectLst/>
                <a:latin typeface="+mn-lt"/>
                <a:ea typeface="+mn-ea"/>
                <a:cs typeface="+mn-cs"/>
              </a:rPr>
              <a:t> 2017,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Government</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Republic</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adopted</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Strategy</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for</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the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Sustainable</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Growth</a:t>
            </a:r>
            <a:r>
              <a:rPr lang="sl-SI" sz="1800" kern="1200" dirty="0">
                <a:solidFill>
                  <a:schemeClr val="tx1"/>
                </a:solidFill>
                <a:effectLst/>
                <a:latin typeface="+mn-lt"/>
                <a:ea typeface="+mn-ea"/>
                <a:cs typeface="+mn-cs"/>
              </a:rPr>
              <a:t> of </a:t>
            </a:r>
            <a:r>
              <a:rPr lang="sl-SI" sz="1800" kern="1200" dirty="0" err="1">
                <a:solidFill>
                  <a:schemeClr val="tx1"/>
                </a:solidFill>
                <a:effectLst/>
                <a:latin typeface="+mn-lt"/>
                <a:ea typeface="+mn-ea"/>
                <a:cs typeface="+mn-cs"/>
              </a:rPr>
              <a:t>Slovenian</a:t>
            </a:r>
            <a:r>
              <a:rPr lang="sl-SI" sz="1800" kern="1200" dirty="0">
                <a:solidFill>
                  <a:schemeClr val="tx1"/>
                </a:solidFill>
                <a:effectLst/>
                <a:latin typeface="+mn-lt"/>
                <a:ea typeface="+mn-ea"/>
                <a:cs typeface="+mn-cs"/>
              </a:rPr>
              <a:t> </a:t>
            </a:r>
            <a:r>
              <a:rPr lang="sl-SI" sz="1800" kern="1200" dirty="0" err="1">
                <a:solidFill>
                  <a:schemeClr val="tx1"/>
                </a:solidFill>
                <a:effectLst/>
                <a:latin typeface="+mn-lt"/>
                <a:ea typeface="+mn-ea"/>
                <a:cs typeface="+mn-cs"/>
              </a:rPr>
              <a:t>Tourism</a:t>
            </a:r>
            <a:r>
              <a:rPr lang="sl-SI" sz="1800" kern="1200" dirty="0">
                <a:solidFill>
                  <a:schemeClr val="tx1"/>
                </a:solidFill>
                <a:effectLst/>
                <a:latin typeface="+mn-lt"/>
                <a:ea typeface="+mn-ea"/>
                <a:cs typeface="+mn-cs"/>
              </a:rPr>
              <a:t> 2017 - 2021.</a:t>
            </a:r>
          </a:p>
          <a:p>
            <a:endParaRPr lang="sl-SI" sz="1800" dirty="0"/>
          </a:p>
        </p:txBody>
      </p:sp>
      <p:sp>
        <p:nvSpPr>
          <p:cNvPr id="4" name="Slide Number Placeholder 3"/>
          <p:cNvSpPr>
            <a:spLocks noGrp="1"/>
          </p:cNvSpPr>
          <p:nvPr>
            <p:ph type="sldNum" sz="quarter" idx="10"/>
          </p:nvPr>
        </p:nvSpPr>
        <p:spPr/>
        <p:txBody>
          <a:bodyPr/>
          <a:lstStyle/>
          <a:p>
            <a:fld id="{6AF4857F-708F-4EBB-8533-6906663B352F}" type="slidenum">
              <a:rPr lang="sl-SI"/>
              <a:t>35</a:t>
            </a:fld>
            <a:endParaRPr lang="sl-SI"/>
          </a:p>
        </p:txBody>
      </p:sp>
    </p:spTree>
    <p:extLst>
      <p:ext uri="{BB962C8B-B14F-4D97-AF65-F5344CB8AC3E}">
        <p14:creationId xmlns:p14="http://schemas.microsoft.com/office/powerpoint/2010/main" val="36631755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205</a:t>
            </a:fld>
            <a:endParaRPr lang="sl-SI"/>
          </a:p>
        </p:txBody>
      </p:sp>
    </p:spTree>
    <p:extLst>
      <p:ext uri="{BB962C8B-B14F-4D97-AF65-F5344CB8AC3E}">
        <p14:creationId xmlns:p14="http://schemas.microsoft.com/office/powerpoint/2010/main" val="11597628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6AF4857F-708F-4EBB-8533-6906663B352F}" type="slidenum">
              <a:rPr lang="sl-SI"/>
              <a:t>207</a:t>
            </a:fld>
            <a:endParaRPr lang="sl-SI"/>
          </a:p>
        </p:txBody>
      </p:sp>
    </p:spTree>
    <p:extLst>
      <p:ext uri="{BB962C8B-B14F-4D97-AF65-F5344CB8AC3E}">
        <p14:creationId xmlns:p14="http://schemas.microsoft.com/office/powerpoint/2010/main" val="2083667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210</a:t>
            </a:fld>
            <a:endParaRPr lang="sl-SI"/>
          </a:p>
        </p:txBody>
      </p:sp>
    </p:spTree>
    <p:extLst>
      <p:ext uri="{BB962C8B-B14F-4D97-AF65-F5344CB8AC3E}">
        <p14:creationId xmlns:p14="http://schemas.microsoft.com/office/powerpoint/2010/main" val="4196360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Except Poland.</a:t>
            </a:r>
            <a:endParaRPr lang="sl-SI" dirty="0"/>
          </a:p>
        </p:txBody>
      </p:sp>
      <p:sp>
        <p:nvSpPr>
          <p:cNvPr id="4" name="Slide Number Placeholder 3"/>
          <p:cNvSpPr>
            <a:spLocks noGrp="1"/>
          </p:cNvSpPr>
          <p:nvPr>
            <p:ph type="sldNum" sz="quarter" idx="10"/>
          </p:nvPr>
        </p:nvSpPr>
        <p:spPr/>
        <p:txBody>
          <a:bodyPr/>
          <a:lstStyle/>
          <a:p>
            <a:fld id="{6AF4857F-708F-4EBB-8533-6906663B352F}" type="slidenum">
              <a:rPr lang="sl-SI"/>
              <a:t>213</a:t>
            </a:fld>
            <a:endParaRPr lang="sl-SI"/>
          </a:p>
        </p:txBody>
      </p:sp>
    </p:spTree>
    <p:extLst>
      <p:ext uri="{BB962C8B-B14F-4D97-AF65-F5344CB8AC3E}">
        <p14:creationId xmlns:p14="http://schemas.microsoft.com/office/powerpoint/2010/main" val="33133265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217</a:t>
            </a:fld>
            <a:endParaRPr lang="sl-SI"/>
          </a:p>
        </p:txBody>
      </p:sp>
    </p:spTree>
    <p:extLst>
      <p:ext uri="{BB962C8B-B14F-4D97-AF65-F5344CB8AC3E}">
        <p14:creationId xmlns:p14="http://schemas.microsoft.com/office/powerpoint/2010/main" val="25684657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218</a:t>
            </a:fld>
            <a:endParaRPr lang="sl-SI"/>
          </a:p>
        </p:txBody>
      </p:sp>
    </p:spTree>
    <p:extLst>
      <p:ext uri="{BB962C8B-B14F-4D97-AF65-F5344CB8AC3E}">
        <p14:creationId xmlns:p14="http://schemas.microsoft.com/office/powerpoint/2010/main" val="1363852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lvl="0"/>
            <a:endParaRPr lang="sl-SI" sz="1200" i="1" kern="1200" dirty="0">
              <a:solidFill>
                <a:schemeClr val="tx1"/>
              </a:solidFill>
              <a:effectLst/>
              <a:latin typeface="+mn-lt"/>
              <a:ea typeface="+mn-ea"/>
              <a:cs typeface="+mn-cs"/>
            </a:endParaRPr>
          </a:p>
          <a:p>
            <a:pPr lvl="0"/>
            <a:endParaRPr lang="sl-SI" sz="1200" i="1" kern="1200" dirty="0">
              <a:solidFill>
                <a:schemeClr val="tx1"/>
              </a:solidFill>
              <a:effectLst/>
              <a:latin typeface="+mn-lt"/>
              <a:ea typeface="+mn-ea"/>
              <a:cs typeface="+mn-cs"/>
            </a:endParaRPr>
          </a:p>
          <a:p>
            <a:pPr lvl="0"/>
            <a:r>
              <a:rPr lang="sl-SI" sz="1200" i="1" kern="1200" dirty="0">
                <a:solidFill>
                  <a:schemeClr val="tx1"/>
                </a:solidFill>
                <a:effectLst/>
                <a:latin typeface="+mn-lt"/>
                <a:ea typeface="+mn-ea"/>
                <a:cs typeface="+mn-cs"/>
              </a:rPr>
              <a:t> </a:t>
            </a:r>
            <a:endParaRPr lang="sl-SI" sz="1200" kern="1200" dirty="0">
              <a:solidFill>
                <a:schemeClr val="tx1"/>
              </a:solidFill>
              <a:effectLst/>
              <a:latin typeface="+mn-lt"/>
              <a:ea typeface="+mn-ea"/>
              <a:cs typeface="+mn-cs"/>
            </a:endParaRPr>
          </a:p>
        </p:txBody>
      </p:sp>
      <p:sp>
        <p:nvSpPr>
          <p:cNvPr id="4" name="Označba mesta številke diapozitiva 3"/>
          <p:cNvSpPr>
            <a:spLocks noGrp="1"/>
          </p:cNvSpPr>
          <p:nvPr>
            <p:ph type="sldNum" sz="quarter" idx="10"/>
          </p:nvPr>
        </p:nvSpPr>
        <p:spPr/>
        <p:txBody>
          <a:bodyPr/>
          <a:lstStyle/>
          <a:p>
            <a:fld id="{6AF4857F-708F-4EBB-8533-6906663B352F}" type="slidenum">
              <a:rPr lang="sl-SI"/>
              <a:t>36</a:t>
            </a:fld>
            <a:endParaRPr lang="sl-SI"/>
          </a:p>
        </p:txBody>
      </p:sp>
    </p:spTree>
    <p:extLst>
      <p:ext uri="{BB962C8B-B14F-4D97-AF65-F5344CB8AC3E}">
        <p14:creationId xmlns:p14="http://schemas.microsoft.com/office/powerpoint/2010/main" val="3798443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37</a:t>
            </a:fld>
            <a:endParaRPr lang="sl-SI"/>
          </a:p>
        </p:txBody>
      </p:sp>
    </p:spTree>
    <p:extLst>
      <p:ext uri="{BB962C8B-B14F-4D97-AF65-F5344CB8AC3E}">
        <p14:creationId xmlns:p14="http://schemas.microsoft.com/office/powerpoint/2010/main" val="245192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10"/>
          </p:nvPr>
        </p:nvSpPr>
        <p:spPr/>
        <p:txBody>
          <a:bodyPr/>
          <a:lstStyle/>
          <a:p>
            <a:fld id="{6AF4857F-708F-4EBB-8533-6906663B352F}" type="slidenum">
              <a:rPr lang="sl-SI"/>
              <a:t>38</a:t>
            </a:fld>
            <a:endParaRPr lang="sl-SI"/>
          </a:p>
        </p:txBody>
      </p:sp>
    </p:spTree>
    <p:extLst>
      <p:ext uri="{BB962C8B-B14F-4D97-AF65-F5344CB8AC3E}">
        <p14:creationId xmlns:p14="http://schemas.microsoft.com/office/powerpoint/2010/main" val="402297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Except Poland.</a:t>
            </a:r>
            <a:endParaRPr lang="sl-SI" dirty="0"/>
          </a:p>
        </p:txBody>
      </p:sp>
      <p:sp>
        <p:nvSpPr>
          <p:cNvPr id="4" name="Slide Number Placeholder 3"/>
          <p:cNvSpPr>
            <a:spLocks noGrp="1"/>
          </p:cNvSpPr>
          <p:nvPr>
            <p:ph type="sldNum" sz="quarter" idx="10"/>
          </p:nvPr>
        </p:nvSpPr>
        <p:spPr/>
        <p:txBody>
          <a:bodyPr/>
          <a:lstStyle/>
          <a:p>
            <a:fld id="{6AF4857F-708F-4EBB-8533-6906663B352F}" type="slidenum">
              <a:rPr lang="sl-SI"/>
              <a:t>84</a:t>
            </a:fld>
            <a:endParaRPr lang="sl-SI"/>
          </a:p>
        </p:txBody>
      </p:sp>
    </p:spTree>
    <p:extLst>
      <p:ext uri="{BB962C8B-B14F-4D97-AF65-F5344CB8AC3E}">
        <p14:creationId xmlns:p14="http://schemas.microsoft.com/office/powerpoint/2010/main" val="63292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I"/>
          </a:p>
        </p:txBody>
      </p:sp>
      <p:sp>
        <p:nvSpPr>
          <p:cNvPr id="4" name="Slide Number Placeholder 3"/>
          <p:cNvSpPr>
            <a:spLocks noGrp="1"/>
          </p:cNvSpPr>
          <p:nvPr>
            <p:ph type="sldNum" sz="quarter" idx="5"/>
          </p:nvPr>
        </p:nvSpPr>
        <p:spPr/>
        <p:txBody>
          <a:bodyPr/>
          <a:lstStyle/>
          <a:p>
            <a:fld id="{C54F4CE2-3EF7-411F-8A4C-DFF61D91120E}" type="slidenum">
              <a:rPr lang="en-SI"/>
              <a:t>107</a:t>
            </a:fld>
            <a:endParaRPr lang="en-SI"/>
          </a:p>
        </p:txBody>
      </p:sp>
    </p:spTree>
    <p:extLst>
      <p:ext uri="{BB962C8B-B14F-4D97-AF65-F5344CB8AC3E}">
        <p14:creationId xmlns:p14="http://schemas.microsoft.com/office/powerpoint/2010/main" val="1766856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85800" y="1628800"/>
            <a:ext cx="7772400" cy="4608512"/>
          </a:xfrm>
        </p:spPr>
        <p:txBody>
          <a:bodyPr/>
          <a:lstStyle>
            <a:lvl1pPr>
              <a:defRPr sz="3200"/>
            </a:lvl1pPr>
            <a:lvl2pPr>
              <a:defRPr sz="2800"/>
            </a:lvl2pPr>
            <a:lvl3pPr>
              <a:defRPr sz="2400"/>
            </a:lvl3pPr>
            <a:lvl4pPr>
              <a:defRPr sz="2000"/>
            </a:lvl4pPr>
            <a:lvl5pPr>
              <a:defRPr sz="2000"/>
            </a:lvl5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13" name="Title 12"/>
          <p:cNvSpPr>
            <a:spLocks noGrp="1"/>
          </p:cNvSpPr>
          <p:nvPr>
            <p:ph type="title" hasCustomPrompt="1"/>
          </p:nvPr>
        </p:nvSpPr>
        <p:spPr/>
        <p:txBody>
          <a:bodyPr/>
          <a:lstStyle/>
          <a:p>
            <a:r>
              <a:rPr lang="en-US"/>
              <a:t>Naslov strani</a:t>
            </a:r>
            <a:endParaRPr lang="sl-SI"/>
          </a:p>
        </p:txBody>
      </p:sp>
    </p:spTree>
    <p:extLst>
      <p:ext uri="{BB962C8B-B14F-4D97-AF65-F5344CB8AC3E}">
        <p14:creationId xmlns:p14="http://schemas.microsoft.com/office/powerpoint/2010/main" val="342270991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aslov in vsebina">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 y="0"/>
            <a:ext cx="7908455" cy="476672"/>
          </a:xfrm>
          <a:solidFill>
            <a:srgbClr val="006A8E"/>
          </a:solidFill>
        </p:spPr>
        <p:txBody>
          <a:bodyPr/>
          <a:lstStyle>
            <a:lvl1pPr marL="0" indent="0">
              <a:buNone/>
              <a:defRPr sz="2400">
                <a:solidFill>
                  <a:schemeClr val="bg1"/>
                </a:solidFill>
              </a:defRPr>
            </a:lvl1pPr>
          </a:lstStyle>
          <a:p>
            <a:pPr lvl="0"/>
            <a:r>
              <a:rPr lang="en-US" dirty="0" err="1"/>
              <a:t>Naslov</a:t>
            </a:r>
            <a:endParaRPr lang="sl-SI" dirty="0"/>
          </a:p>
        </p:txBody>
      </p:sp>
      <p:sp>
        <p:nvSpPr>
          <p:cNvPr id="7" name="Slide Number Placeholder 5"/>
          <p:cNvSpPr>
            <a:spLocks noGrp="1"/>
          </p:cNvSpPr>
          <p:nvPr>
            <p:ph type="sldNum" sz="quarter" idx="4"/>
          </p:nvPr>
        </p:nvSpPr>
        <p:spPr>
          <a:xfrm>
            <a:off x="8163395" y="6381328"/>
            <a:ext cx="898659"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a:pPr>
                <a:defRPr/>
              </a:pPr>
              <a:t>‹#›</a:t>
            </a:fld>
            <a:endParaRPr lang="en-US"/>
          </a:p>
        </p:txBody>
      </p:sp>
      <p:sp>
        <p:nvSpPr>
          <p:cNvPr id="13" name="Title 12"/>
          <p:cNvSpPr>
            <a:spLocks noGrp="1"/>
          </p:cNvSpPr>
          <p:nvPr>
            <p:ph type="title" hasCustomPrompt="1"/>
          </p:nvPr>
        </p:nvSpPr>
        <p:spPr/>
        <p:txBody>
          <a:bodyPr/>
          <a:lstStyle>
            <a:lvl1pPr>
              <a:defRPr sz="4400"/>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685800" y="1628800"/>
            <a:ext cx="7772400" cy="4608512"/>
          </a:xfrm>
        </p:spPr>
        <p:txBody>
          <a:bodyPr/>
          <a:lstStyle>
            <a:lvl1pPr>
              <a:defRPr sz="3200"/>
            </a:lvl1pPr>
            <a:lvl2pPr>
              <a:defRPr sz="2800"/>
            </a:lvl2pPr>
            <a:lvl3pPr>
              <a:defRPr sz="2400"/>
            </a:lvl3pPr>
            <a:lvl4pPr>
              <a:defRPr sz="2000"/>
            </a:lvl4pPr>
            <a:lvl5pPr>
              <a:defRPr sz="2000"/>
            </a:lvl5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14" name="TextBox 13"/>
          <p:cNvSpPr txBox="1"/>
          <p:nvPr userDrawn="1"/>
        </p:nvSpPr>
        <p:spPr>
          <a:xfrm>
            <a:off x="7750147" y="0"/>
            <a:ext cx="1393853" cy="475200"/>
          </a:xfrm>
          <a:prstGeom prst="rect">
            <a:avLst/>
          </a:prstGeom>
          <a:solidFill>
            <a:srgbClr val="006A8E"/>
          </a:solidFill>
        </p:spPr>
        <p:txBody>
          <a:bodyPr wrap="square" rtlCol="0">
            <a:spAutoFit/>
          </a:bodyPr>
          <a:lstStyle/>
          <a:p>
            <a:endParaRPr lang="sl-SI" sz="2400" dirty="0">
              <a:latin typeface="Calibri" panose="020F0502020204030204" pitchFamily="34" charset="0"/>
            </a:endParaRPr>
          </a:p>
        </p:txBody>
      </p:sp>
      <p:pic>
        <p:nvPicPr>
          <p:cNvPr id="2" name="Picture 2" descr="https://pf.um.si/site/assets/files/1908/logo-um-pf-ang-60-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1765"/>
            <a:ext cx="930657" cy="45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63815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fr-BE"/>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fr-BE"/>
          </a:p>
        </p:txBody>
      </p:sp>
      <p:sp>
        <p:nvSpPr>
          <p:cNvPr id="4" name="Дата 3"/>
          <p:cNvSpPr>
            <a:spLocks noGrp="1"/>
          </p:cNvSpPr>
          <p:nvPr>
            <p:ph type="dt" sz="half" idx="10"/>
          </p:nvPr>
        </p:nvSpPr>
        <p:spPr/>
        <p:txBody>
          <a:bodyPr/>
          <a:lstStyle/>
          <a:p>
            <a:fld id="{03BCC9FF-B43D-4FE4-8FBC-4EE6E5BC4239}" type="datetimeFigureOut">
              <a:rPr lang="fr-BE"/>
              <a:pPr/>
              <a:t>13-06-25</a:t>
            </a:fld>
            <a:endParaRPr lang="fr-BE"/>
          </a:p>
        </p:txBody>
      </p:sp>
      <p:sp>
        <p:nvSpPr>
          <p:cNvPr id="5" name="Нижний колонтитул 4"/>
          <p:cNvSpPr>
            <a:spLocks noGrp="1"/>
          </p:cNvSpPr>
          <p:nvPr>
            <p:ph type="ftr" sz="quarter" idx="11"/>
          </p:nvPr>
        </p:nvSpPr>
        <p:spPr/>
        <p:txBody>
          <a:bodyPr/>
          <a:lstStyle/>
          <a:p>
            <a:endParaRPr lang="fr-BE"/>
          </a:p>
        </p:txBody>
      </p:sp>
      <p:sp>
        <p:nvSpPr>
          <p:cNvPr id="6" name="Номер слайда 5"/>
          <p:cNvSpPr>
            <a:spLocks noGrp="1"/>
          </p:cNvSpPr>
          <p:nvPr>
            <p:ph type="sldNum" sz="quarter" idx="12"/>
          </p:nvPr>
        </p:nvSpPr>
        <p:spPr/>
        <p:txBody>
          <a:bodyPr/>
          <a:lstStyle/>
          <a:p>
            <a:fld id="{8133B2EF-4C57-4655-A186-71010BE1161B}" type="slidenum">
              <a:rPr lang="fr-BE"/>
              <a:pPr/>
              <a:t>‹#›</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fr-BE"/>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fr-BE"/>
          </a:p>
        </p:txBody>
      </p:sp>
      <p:sp>
        <p:nvSpPr>
          <p:cNvPr id="4" name="Дата 3"/>
          <p:cNvSpPr>
            <a:spLocks noGrp="1"/>
          </p:cNvSpPr>
          <p:nvPr>
            <p:ph type="dt" sz="half" idx="10"/>
          </p:nvPr>
        </p:nvSpPr>
        <p:spPr/>
        <p:txBody>
          <a:bodyPr/>
          <a:lstStyle/>
          <a:p>
            <a:fld id="{03BCC9FF-B43D-4FE4-8FBC-4EE6E5BC4239}" type="datetimeFigureOut">
              <a:rPr lang="fr-BE"/>
              <a:pPr/>
              <a:t>13-06-25</a:t>
            </a:fld>
            <a:endParaRPr lang="fr-BE"/>
          </a:p>
        </p:txBody>
      </p:sp>
      <p:sp>
        <p:nvSpPr>
          <p:cNvPr id="5" name="Нижний колонтитул 4"/>
          <p:cNvSpPr>
            <a:spLocks noGrp="1"/>
          </p:cNvSpPr>
          <p:nvPr>
            <p:ph type="ftr" sz="quarter" idx="11"/>
          </p:nvPr>
        </p:nvSpPr>
        <p:spPr/>
        <p:txBody>
          <a:bodyPr/>
          <a:lstStyle/>
          <a:p>
            <a:endParaRPr lang="fr-BE"/>
          </a:p>
        </p:txBody>
      </p:sp>
      <p:sp>
        <p:nvSpPr>
          <p:cNvPr id="6" name="Номер слайда 5"/>
          <p:cNvSpPr>
            <a:spLocks noGrp="1"/>
          </p:cNvSpPr>
          <p:nvPr>
            <p:ph type="sldNum" sz="quarter" idx="12"/>
          </p:nvPr>
        </p:nvSpPr>
        <p:spPr/>
        <p:txBody>
          <a:bodyPr/>
          <a:lstStyle/>
          <a:p>
            <a:fld id="{8133B2EF-4C57-4655-A186-71010BE1161B}" type="slidenum">
              <a:rPr lang="fr-BE"/>
              <a:pPr/>
              <a:t>‹#›</a:t>
            </a:fld>
            <a:endParaRPr lang="fr-B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33C76F2-ED26-424A-A096-823180AFBB9C}"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91B14A6-E137-49BF-B446-9CEA52828396}" type="slidenum">
              <a:rPr lang="sl-SI"/>
              <a:t>‹#›</a:t>
            </a:fld>
            <a:endParaRPr lang="sl-SI"/>
          </a:p>
        </p:txBody>
      </p:sp>
    </p:spTree>
    <p:extLst>
      <p:ext uri="{BB962C8B-B14F-4D97-AF65-F5344CB8AC3E}">
        <p14:creationId xmlns:p14="http://schemas.microsoft.com/office/powerpoint/2010/main" val="953991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2381" y="4800600"/>
            <a:ext cx="9141618"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4750737"/>
            <a:ext cx="9141618"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50" baseline="0">
                <a:solidFill>
                  <a:schemeClr val="tx1">
                    <a:lumMod val="85000"/>
                    <a:lumOff val="15000"/>
                  </a:schemeClr>
                </a:solidFill>
              </a:defRPr>
            </a:lvl1pPr>
          </a:lstStyle>
          <a:p>
            <a:r>
              <a:rPr lang="sl-SI"/>
              <a:t>Uredite slog naslova matrice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200" baseline="0">
                <a:solidFill>
                  <a:schemeClr val="tx2"/>
                </a:solidFill>
                <a:latin typeface="+mj-lt"/>
              </a:defRPr>
            </a:lvl1pPr>
            <a:lvl2pPr marL="457200" indent="0" algn="ctr">
              <a:buNone/>
              <a:defRPr sz="1800"/>
            </a:lvl2pPr>
            <a:lvl3pPr marL="914400" indent="0" algn="ctr">
              <a:buNone/>
              <a:defRPr sz="1800"/>
            </a:lvl3pPr>
            <a:lvl4pPr marL="1371600" indent="0" algn="ctr">
              <a:buNone/>
              <a:defRPr sz="1500"/>
            </a:lvl4pPr>
            <a:lvl5pPr marL="1828800" indent="0" algn="ctr">
              <a:buNone/>
              <a:defRPr sz="1500"/>
            </a:lvl5pPr>
            <a:lvl6pPr marL="2286000" indent="0" algn="ctr">
              <a:buNone/>
              <a:defRPr sz="1500"/>
            </a:lvl6pPr>
            <a:lvl7pPr marL="2743200" indent="0" algn="ctr">
              <a:buNone/>
              <a:defRPr sz="1500"/>
            </a:lvl7pPr>
            <a:lvl8pPr marL="3200400" indent="0" algn="ctr">
              <a:buNone/>
              <a:defRPr sz="1500"/>
            </a:lvl8pPr>
            <a:lvl9pPr marL="3657600" indent="0" algn="ctr">
              <a:buNone/>
              <a:defRPr sz="1500"/>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833C76F2-ED26-424A-A096-823180AFBB9C}"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91B14A6-E137-49BF-B446-9CEA52828396}" type="slidenum">
              <a:rPr lang="sl-SI"/>
              <a:t>‹#›</a:t>
            </a:fld>
            <a:endParaRPr lang="sl-SI"/>
          </a:p>
        </p:txBody>
      </p:sp>
      <p:cxnSp>
        <p:nvCxnSpPr>
          <p:cNvPr id="9" name="Straight Connector 8"/>
          <p:cNvCxnSpPr/>
          <p:nvPr/>
        </p:nvCxnSpPr>
        <p:spPr>
          <a:xfrm>
            <a:off x="905743"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3036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33C76F2-ED26-424A-A096-823180AFBB9C}"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91B14A6-E137-49BF-B446-9CEA52828396}" type="slidenum">
              <a:rPr lang="sl-SI"/>
              <a:t>‹#›</a:t>
            </a:fld>
            <a:endParaRPr lang="sl-SI"/>
          </a:p>
        </p:txBody>
      </p:sp>
    </p:spTree>
    <p:extLst>
      <p:ext uri="{BB962C8B-B14F-4D97-AF65-F5344CB8AC3E}">
        <p14:creationId xmlns:p14="http://schemas.microsoft.com/office/powerpoint/2010/main" val="95399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7" name="Rectangle 6"/>
          <p:cNvSpPr/>
          <p:nvPr/>
        </p:nvSpPr>
        <p:spPr>
          <a:xfrm>
            <a:off x="2381" y="4800600"/>
            <a:ext cx="9141618"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1" y="4750737"/>
            <a:ext cx="9141618"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50" baseline="0">
                <a:solidFill>
                  <a:schemeClr val="tx1">
                    <a:lumMod val="85000"/>
                    <a:lumOff val="15000"/>
                  </a:schemeClr>
                </a:solidFill>
              </a:defRPr>
            </a:lvl1pPr>
          </a:lstStyle>
          <a:p>
            <a:r>
              <a:rPr lang="sl-SI"/>
              <a:t>Uredite slog naslova matrice</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200" baseline="0">
                <a:solidFill>
                  <a:schemeClr val="tx2"/>
                </a:solidFill>
                <a:latin typeface="+mj-lt"/>
              </a:defRPr>
            </a:lvl1pPr>
            <a:lvl2pPr marL="457200" indent="0" algn="ctr">
              <a:buNone/>
              <a:defRPr sz="1800"/>
            </a:lvl2pPr>
            <a:lvl3pPr marL="914400" indent="0" algn="ctr">
              <a:buNone/>
              <a:defRPr sz="1800"/>
            </a:lvl3pPr>
            <a:lvl4pPr marL="1371600" indent="0" algn="ctr">
              <a:buNone/>
              <a:defRPr sz="1500"/>
            </a:lvl4pPr>
            <a:lvl5pPr marL="1828800" indent="0" algn="ctr">
              <a:buNone/>
              <a:defRPr sz="1500"/>
            </a:lvl5pPr>
            <a:lvl6pPr marL="2286000" indent="0" algn="ctr">
              <a:buNone/>
              <a:defRPr sz="1500"/>
            </a:lvl6pPr>
            <a:lvl7pPr marL="2743200" indent="0" algn="ctr">
              <a:buNone/>
              <a:defRPr sz="1500"/>
            </a:lvl7pPr>
            <a:lvl8pPr marL="3200400" indent="0" algn="ctr">
              <a:buNone/>
              <a:defRPr sz="1500"/>
            </a:lvl8pPr>
            <a:lvl9pPr marL="3657600" indent="0" algn="ctr">
              <a:buNone/>
              <a:defRPr sz="1500"/>
            </a:lvl9pPr>
          </a:lstStyle>
          <a:p>
            <a:r>
              <a:rPr lang="sl-SI"/>
              <a:t>Kliknite, da uredite slog podnaslova matrice</a:t>
            </a:r>
            <a:endParaRPr lang="en-US" dirty="0"/>
          </a:p>
        </p:txBody>
      </p:sp>
      <p:sp>
        <p:nvSpPr>
          <p:cNvPr id="4" name="Date Placeholder 3"/>
          <p:cNvSpPr>
            <a:spLocks noGrp="1"/>
          </p:cNvSpPr>
          <p:nvPr>
            <p:ph type="dt" sz="half" idx="10"/>
          </p:nvPr>
        </p:nvSpPr>
        <p:spPr/>
        <p:txBody>
          <a:bodyPr/>
          <a:lstStyle/>
          <a:p>
            <a:fld id="{833C76F2-ED26-424A-A096-823180AFBB9C}"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91B14A6-E137-49BF-B446-9CEA52828396}" type="slidenum">
              <a:rPr lang="sl-SI"/>
              <a:t>‹#›</a:t>
            </a:fld>
            <a:endParaRPr lang="sl-SI"/>
          </a:p>
        </p:txBody>
      </p:sp>
      <p:cxnSp>
        <p:nvCxnSpPr>
          <p:cNvPr id="9" name="Straight Connector 8"/>
          <p:cNvCxnSpPr/>
          <p:nvPr/>
        </p:nvCxnSpPr>
        <p:spPr>
          <a:xfrm>
            <a:off x="905743"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30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n vsebina">
    <p:spTree>
      <p:nvGrpSpPr>
        <p:cNvPr id="1" name=""/>
        <p:cNvGrpSpPr/>
        <p:nvPr/>
      </p:nvGrpSpPr>
      <p:grpSpPr>
        <a:xfrm>
          <a:off x="0" y="0"/>
          <a:ext cx="0" cy="0"/>
          <a:chOff x="0" y="0"/>
          <a:chExt cx="0" cy="0"/>
        </a:xfrm>
      </p:grpSpPr>
      <p:sp>
        <p:nvSpPr>
          <p:cNvPr id="12" name="Text Placeholder 11"/>
          <p:cNvSpPr>
            <a:spLocks noGrp="1"/>
          </p:cNvSpPr>
          <p:nvPr>
            <p:ph type="body" sz="quarter" idx="10" hasCustomPrompt="1"/>
          </p:nvPr>
        </p:nvSpPr>
        <p:spPr>
          <a:xfrm>
            <a:off x="-1" y="0"/>
            <a:ext cx="7908455" cy="476672"/>
          </a:xfrm>
          <a:solidFill>
            <a:srgbClr val="006A8E"/>
          </a:solidFill>
        </p:spPr>
        <p:txBody>
          <a:bodyPr/>
          <a:lstStyle>
            <a:lvl1pPr marL="0" indent="0">
              <a:buNone/>
              <a:defRPr sz="2400">
                <a:solidFill>
                  <a:schemeClr val="bg1"/>
                </a:solidFill>
              </a:defRPr>
            </a:lvl1pPr>
          </a:lstStyle>
          <a:p>
            <a:pPr lvl="0"/>
            <a:r>
              <a:rPr lang="en-US" dirty="0" err="1"/>
              <a:t>Naslov</a:t>
            </a:r>
            <a:endParaRPr lang="sl-SI" dirty="0"/>
          </a:p>
        </p:txBody>
      </p:sp>
      <p:sp>
        <p:nvSpPr>
          <p:cNvPr id="7" name="Slide Number Placeholder 5"/>
          <p:cNvSpPr>
            <a:spLocks noGrp="1"/>
          </p:cNvSpPr>
          <p:nvPr>
            <p:ph type="sldNum" sz="quarter" idx="4"/>
          </p:nvPr>
        </p:nvSpPr>
        <p:spPr>
          <a:xfrm>
            <a:off x="8163395" y="6381328"/>
            <a:ext cx="898659" cy="392904"/>
          </a:xfrm>
          <a:prstGeom prst="rect">
            <a:avLst/>
          </a:prstGeom>
          <a:noFill/>
        </p:spPr>
        <p:txBody>
          <a:bodyPr vert="horz" lIns="91440" tIns="45720" rIns="91440" bIns="45720" rtlCol="0" anchor="ctr"/>
          <a:lstStyle>
            <a:lvl1pPr algn="r">
              <a:defRPr sz="2400">
                <a:solidFill>
                  <a:srgbClr val="006A8E"/>
                </a:solidFill>
                <a:latin typeface="Calibri" pitchFamily="34" charset="0"/>
              </a:defRPr>
            </a:lvl1pPr>
          </a:lstStyle>
          <a:p>
            <a:pPr>
              <a:defRPr/>
            </a:pPr>
            <a:fld id="{869A43B6-4A72-4A6E-B3BC-4E1A4B5DD1B6}" type="slidenum">
              <a:rPr lang="en-US"/>
              <a:pPr>
                <a:defRPr/>
              </a:pPr>
              <a:t>‹#›</a:t>
            </a:fld>
            <a:endParaRPr lang="en-US"/>
          </a:p>
        </p:txBody>
      </p:sp>
      <p:sp>
        <p:nvSpPr>
          <p:cNvPr id="13" name="Title 12"/>
          <p:cNvSpPr>
            <a:spLocks noGrp="1"/>
          </p:cNvSpPr>
          <p:nvPr>
            <p:ph type="title" hasCustomPrompt="1"/>
          </p:nvPr>
        </p:nvSpPr>
        <p:spPr/>
        <p:txBody>
          <a:bodyPr/>
          <a:lstStyle>
            <a:lvl1pPr>
              <a:defRPr sz="4400"/>
            </a:lvl1pPr>
          </a:lstStyle>
          <a:p>
            <a:r>
              <a:rPr lang="en-US" dirty="0" err="1"/>
              <a:t>Naslov</a:t>
            </a:r>
            <a:r>
              <a:rPr lang="en-US" dirty="0"/>
              <a:t> </a:t>
            </a:r>
            <a:r>
              <a:rPr lang="en-US" dirty="0" err="1"/>
              <a:t>strani</a:t>
            </a:r>
            <a:endParaRPr lang="sl-SI" dirty="0"/>
          </a:p>
        </p:txBody>
      </p:sp>
      <p:sp>
        <p:nvSpPr>
          <p:cNvPr id="8" name="Content Placeholder 2"/>
          <p:cNvSpPr>
            <a:spLocks noGrp="1"/>
          </p:cNvSpPr>
          <p:nvPr>
            <p:ph idx="1" hasCustomPrompt="1"/>
          </p:nvPr>
        </p:nvSpPr>
        <p:spPr>
          <a:xfrm>
            <a:off x="685800" y="1628800"/>
            <a:ext cx="7772400" cy="4608512"/>
          </a:xfrm>
        </p:spPr>
        <p:txBody>
          <a:bodyPr/>
          <a:lstStyle>
            <a:lvl1pPr>
              <a:defRPr sz="3200"/>
            </a:lvl1pPr>
            <a:lvl2pPr>
              <a:defRPr sz="2800"/>
            </a:lvl2pPr>
            <a:lvl3pPr>
              <a:defRPr sz="2400"/>
            </a:lvl3pPr>
            <a:lvl4pPr>
              <a:defRPr sz="2000"/>
            </a:lvl4pPr>
            <a:lvl5pPr>
              <a:defRPr sz="2000"/>
            </a:lvl5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14" name="TextBox 13"/>
          <p:cNvSpPr txBox="1"/>
          <p:nvPr userDrawn="1"/>
        </p:nvSpPr>
        <p:spPr>
          <a:xfrm>
            <a:off x="7750147" y="0"/>
            <a:ext cx="1393853" cy="475200"/>
          </a:xfrm>
          <a:prstGeom prst="rect">
            <a:avLst/>
          </a:prstGeom>
          <a:solidFill>
            <a:srgbClr val="006A8E"/>
          </a:solidFill>
        </p:spPr>
        <p:txBody>
          <a:bodyPr wrap="square" rtlCol="0">
            <a:spAutoFit/>
          </a:bodyPr>
          <a:lstStyle/>
          <a:p>
            <a:endParaRPr lang="sl-SI" sz="2400" dirty="0">
              <a:latin typeface="Calibri" panose="020F0502020204030204" pitchFamily="34" charset="0"/>
            </a:endParaRPr>
          </a:p>
        </p:txBody>
      </p:sp>
      <p:pic>
        <p:nvPicPr>
          <p:cNvPr id="2" name="Picture 2" descr="https://pf.um.si/site/assets/files/1908/logo-um-pf-ang-60-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1765"/>
            <a:ext cx="930657" cy="45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4538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itle" preserve="1">
  <p:cSld name="Naslovni diapozitiv">
    <p:spTree>
      <p:nvGrpSpPr>
        <p:cNvPr id="1" name=""/>
        <p:cNvGrpSpPr/>
        <p:nvPr/>
      </p:nvGrpSpPr>
      <p:grpSpPr>
        <a:xfrm>
          <a:off x="0" y="0"/>
          <a:ext cx="0" cy="0"/>
          <a:chOff x="0" y="0"/>
          <a:chExt cx="0" cy="0"/>
        </a:xfrm>
      </p:grpSpPr>
      <p:sp>
        <p:nvSpPr>
          <p:cNvPr id="17410" name="Rectangle 2"/>
          <p:cNvSpPr>
            <a:spLocks noGrp="1" noChangeArrowheads="1"/>
          </p:cNvSpPr>
          <p:nvPr>
            <p:ph type="ctrTitle" hasCustomPrompt="1"/>
          </p:nvPr>
        </p:nvSpPr>
        <p:spPr>
          <a:xfrm>
            <a:off x="1331640" y="1320800"/>
            <a:ext cx="6696744" cy="2684264"/>
          </a:xfrm>
        </p:spPr>
        <p:txBody>
          <a:bodyPr anchor="b"/>
          <a:lstStyle>
            <a:lvl1pPr algn="r">
              <a:defRPr sz="4400">
                <a:latin typeface="Calibri" pitchFamily="34" charset="0"/>
              </a:defRPr>
            </a:lvl1pPr>
          </a:lstStyle>
          <a:p>
            <a:pPr lvl="0"/>
            <a:r>
              <a:rPr lang="sl-SI" noProof="0"/>
              <a:t>Glavni naslov</a:t>
            </a:r>
            <a:endParaRPr lang="en-GB" noProof="0"/>
          </a:p>
        </p:txBody>
      </p:sp>
      <p:sp>
        <p:nvSpPr>
          <p:cNvPr id="17411" name="Rectangle 3"/>
          <p:cNvSpPr>
            <a:spLocks noGrp="1" noChangeArrowheads="1"/>
          </p:cNvSpPr>
          <p:nvPr>
            <p:ph type="subTitle" idx="1" hasCustomPrompt="1"/>
          </p:nvPr>
        </p:nvSpPr>
        <p:spPr>
          <a:xfrm>
            <a:off x="1331640" y="4221088"/>
            <a:ext cx="6688832" cy="1727845"/>
          </a:xfrm>
        </p:spPr>
        <p:txBody>
          <a:bodyPr/>
          <a:lstStyle>
            <a:lvl1pPr marL="0" indent="0" algn="r">
              <a:buFont typeface="Wingdings" pitchFamily="2" charset="2"/>
              <a:buNone/>
              <a:defRPr sz="3200">
                <a:latin typeface="Calibri" pitchFamily="34" charset="0"/>
              </a:defRPr>
            </a:lvl1pPr>
          </a:lstStyle>
          <a:p>
            <a:pPr lvl="0"/>
            <a:r>
              <a:rPr lang="sl-SI" noProof="0"/>
              <a:t>Podnaslov</a:t>
            </a:r>
            <a:endParaRPr lang="en-GB" noProof="0"/>
          </a:p>
        </p:txBody>
      </p:sp>
      <p:pic>
        <p:nvPicPr>
          <p:cNvPr id="2" name="Picture 2" descr="https://pf.um.si/site/assets/files/1908/logo-um-pf-ang-6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00578" y="209109"/>
            <a:ext cx="2119893" cy="1028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76672"/>
            <a:ext cx="8153400" cy="1047328"/>
          </a:xfrm>
        </p:spPr>
        <p:txBody>
          <a:bodyPr/>
          <a:lstStyle>
            <a:lvl1pPr>
              <a:defRPr sz="4400"/>
            </a:lvl1pPr>
          </a:lstStyle>
          <a:p>
            <a:r>
              <a:rPr lang="en-US"/>
              <a:t>Naslov strani</a:t>
            </a:r>
            <a:endParaRPr lang="sl-SI"/>
          </a:p>
        </p:txBody>
      </p:sp>
      <p:sp>
        <p:nvSpPr>
          <p:cNvPr id="3" name="Content Placeholder 2"/>
          <p:cNvSpPr>
            <a:spLocks noGrp="1"/>
          </p:cNvSpPr>
          <p:nvPr>
            <p:ph sz="half" idx="1" hasCustomPrompt="1"/>
          </p:nvPr>
        </p:nvSpPr>
        <p:spPr>
          <a:xfrm>
            <a:off x="6858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4" name="Content Placeholder 3"/>
          <p:cNvSpPr>
            <a:spLocks noGrp="1"/>
          </p:cNvSpPr>
          <p:nvPr>
            <p:ph sz="half" idx="2" hasCustomPrompt="1"/>
          </p:nvPr>
        </p:nvSpPr>
        <p:spPr>
          <a:xfrm>
            <a:off x="46482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Tree>
    <p:extLst>
      <p:ext uri="{BB962C8B-B14F-4D97-AF65-F5344CB8AC3E}">
        <p14:creationId xmlns:p14="http://schemas.microsoft.com/office/powerpoint/2010/main" val="119395870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76672"/>
            <a:ext cx="8153400" cy="1047328"/>
          </a:xfrm>
        </p:spPr>
        <p:txBody>
          <a:bodyPr/>
          <a:lstStyle>
            <a:lvl1pPr>
              <a:defRPr sz="4400"/>
            </a:lvl1pPr>
          </a:lstStyle>
          <a:p>
            <a:r>
              <a:rPr lang="en-US"/>
              <a:t>Naslov strani</a:t>
            </a:r>
            <a:endParaRPr lang="sl-SI"/>
          </a:p>
        </p:txBody>
      </p:sp>
      <p:sp>
        <p:nvSpPr>
          <p:cNvPr id="3" name="Content Placeholder 2"/>
          <p:cNvSpPr>
            <a:spLocks noGrp="1"/>
          </p:cNvSpPr>
          <p:nvPr>
            <p:ph sz="half" idx="1" hasCustomPrompt="1"/>
          </p:nvPr>
        </p:nvSpPr>
        <p:spPr>
          <a:xfrm>
            <a:off x="6858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4" name="Content Placeholder 3"/>
          <p:cNvSpPr>
            <a:spLocks noGrp="1"/>
          </p:cNvSpPr>
          <p:nvPr>
            <p:ph sz="half" idx="2" hasCustomPrompt="1"/>
          </p:nvPr>
        </p:nvSpPr>
        <p:spPr>
          <a:xfrm>
            <a:off x="4648200" y="1628800"/>
            <a:ext cx="3810000" cy="4608512"/>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p>
        </p:txBody>
      </p:sp>
      <p:sp>
        <p:nvSpPr>
          <p:cNvPr id="10" name="Slide Number Placeholder 5"/>
          <p:cNvSpPr>
            <a:spLocks noGrp="1"/>
          </p:cNvSpPr>
          <p:nvPr>
            <p:ph type="sldNum" sz="quarter" idx="4"/>
          </p:nvPr>
        </p:nvSpPr>
        <p:spPr>
          <a:xfrm>
            <a:off x="8163395" y="6381328"/>
            <a:ext cx="898659" cy="392904"/>
          </a:xfrm>
          <a:prstGeom prst="rect">
            <a:avLst/>
          </a:prstGeom>
          <a:noFill/>
        </p:spPr>
        <p:txBody>
          <a:bodyPr vert="horz" lIns="91440" tIns="45720" rIns="91440" bIns="45720" rtlCol="0" anchor="ctr"/>
          <a:lstStyle>
            <a:lvl1pPr algn="r">
              <a:defRPr sz="2000">
                <a:solidFill>
                  <a:srgbClr val="006A8E"/>
                </a:solidFill>
                <a:latin typeface="Calibri" pitchFamily="34" charset="0"/>
              </a:defRPr>
            </a:lvl1pPr>
          </a:lstStyle>
          <a:p>
            <a:pPr>
              <a:defRPr/>
            </a:pPr>
            <a:fld id="{869A43B6-4A72-4A6E-B3BC-4E1A4B5DD1B6}" type="slidenum">
              <a:rPr lang="en-US"/>
              <a:pPr>
                <a:defRPr/>
              </a:pPr>
              <a:t>‹#›</a:t>
            </a:fld>
            <a:endParaRPr lang="en-US"/>
          </a:p>
        </p:txBody>
      </p:sp>
      <p:sp>
        <p:nvSpPr>
          <p:cNvPr id="8" name="Text Placeholder 11"/>
          <p:cNvSpPr>
            <a:spLocks noGrp="1"/>
          </p:cNvSpPr>
          <p:nvPr>
            <p:ph type="body" sz="quarter" idx="10" hasCustomPrompt="1"/>
          </p:nvPr>
        </p:nvSpPr>
        <p:spPr>
          <a:xfrm>
            <a:off x="-1" y="0"/>
            <a:ext cx="7908455" cy="476672"/>
          </a:xfrm>
          <a:solidFill>
            <a:srgbClr val="006A8E"/>
          </a:solidFill>
        </p:spPr>
        <p:txBody>
          <a:bodyPr/>
          <a:lstStyle>
            <a:lvl1pPr marL="0" indent="0">
              <a:buNone/>
              <a:defRPr sz="2400">
                <a:solidFill>
                  <a:schemeClr val="bg1"/>
                </a:solidFill>
              </a:defRPr>
            </a:lvl1pPr>
          </a:lstStyle>
          <a:p>
            <a:pPr lvl="0"/>
            <a:r>
              <a:rPr lang="en-US" dirty="0" err="1"/>
              <a:t>Naslov</a:t>
            </a:r>
            <a:endParaRPr lang="sl-SI" dirty="0"/>
          </a:p>
        </p:txBody>
      </p:sp>
      <p:sp>
        <p:nvSpPr>
          <p:cNvPr id="11" name="TextBox 10"/>
          <p:cNvSpPr txBox="1"/>
          <p:nvPr userDrawn="1"/>
        </p:nvSpPr>
        <p:spPr>
          <a:xfrm>
            <a:off x="7750147" y="0"/>
            <a:ext cx="1393853" cy="475200"/>
          </a:xfrm>
          <a:prstGeom prst="rect">
            <a:avLst/>
          </a:prstGeom>
          <a:solidFill>
            <a:srgbClr val="006A8E"/>
          </a:solidFill>
        </p:spPr>
        <p:txBody>
          <a:bodyPr wrap="square" rtlCol="0">
            <a:spAutoFit/>
          </a:bodyPr>
          <a:lstStyle/>
          <a:p>
            <a:endParaRPr lang="sl-SI" sz="2400" dirty="0">
              <a:latin typeface="Calibri" panose="020F0502020204030204" pitchFamily="34" charset="0"/>
            </a:endParaRPr>
          </a:p>
        </p:txBody>
      </p:sp>
      <p:pic>
        <p:nvPicPr>
          <p:cNvPr id="12" name="Picture 2" descr="https://pf.um.si/site/assets/files/1908/logo-um-pf-ang-60-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00392" y="11765"/>
            <a:ext cx="930657" cy="451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2720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33C76F2-ED26-424A-A096-823180AFBB9C}"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091B14A6-E137-49BF-B446-9CEA52828396}" type="slidenum">
              <a:rPr lang="sl-SI"/>
              <a:t>‹#›</a:t>
            </a:fld>
            <a:endParaRPr lang="sl-SI"/>
          </a:p>
        </p:txBody>
      </p:sp>
    </p:spTree>
    <p:extLst>
      <p:ext uri="{BB962C8B-B14F-4D97-AF65-F5344CB8AC3E}">
        <p14:creationId xmlns:p14="http://schemas.microsoft.com/office/powerpoint/2010/main" val="1932088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E880239D-4CB6-4A81-A09F-AEBB292F766A}" type="datetimeFigureOut">
              <a:rPr lang="sl-SI"/>
              <a:t>13. 06. 2025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EB53054E-1D7F-49E8-BBFD-9EE9893A0378}" type="slidenum">
              <a:rPr lang="sl-SI"/>
              <a:t>‹#›</a:t>
            </a:fld>
            <a:endParaRPr lang="sl-SI"/>
          </a:p>
        </p:txBody>
      </p:sp>
    </p:spTree>
    <p:extLst>
      <p:ext uri="{BB962C8B-B14F-4D97-AF65-F5344CB8AC3E}">
        <p14:creationId xmlns:p14="http://schemas.microsoft.com/office/powerpoint/2010/main" val="130049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fr-BE"/>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fr-BE"/>
          </a:p>
        </p:txBody>
      </p:sp>
      <p:sp>
        <p:nvSpPr>
          <p:cNvPr id="4" name="Дата 3"/>
          <p:cNvSpPr>
            <a:spLocks noGrp="1"/>
          </p:cNvSpPr>
          <p:nvPr>
            <p:ph type="dt" sz="half" idx="10"/>
          </p:nvPr>
        </p:nvSpPr>
        <p:spPr/>
        <p:txBody>
          <a:bodyPr/>
          <a:lstStyle/>
          <a:p>
            <a:fld id="{03BCC9FF-B43D-4FE4-8FBC-4EE6E5BC4239}" type="datetimeFigureOut">
              <a:rPr lang="fr-BE"/>
              <a:pPr/>
              <a:t>13-06-25</a:t>
            </a:fld>
            <a:endParaRPr lang="fr-BE"/>
          </a:p>
        </p:txBody>
      </p:sp>
      <p:sp>
        <p:nvSpPr>
          <p:cNvPr id="5" name="Нижний колонтитул 4"/>
          <p:cNvSpPr>
            <a:spLocks noGrp="1"/>
          </p:cNvSpPr>
          <p:nvPr>
            <p:ph type="ftr" sz="quarter" idx="11"/>
          </p:nvPr>
        </p:nvSpPr>
        <p:spPr/>
        <p:txBody>
          <a:bodyPr/>
          <a:lstStyle/>
          <a:p>
            <a:endParaRPr lang="fr-BE"/>
          </a:p>
        </p:txBody>
      </p:sp>
      <p:sp>
        <p:nvSpPr>
          <p:cNvPr id="6" name="Номер слайда 5"/>
          <p:cNvSpPr>
            <a:spLocks noGrp="1"/>
          </p:cNvSpPr>
          <p:nvPr>
            <p:ph type="sldNum" sz="quarter" idx="12"/>
          </p:nvPr>
        </p:nvSpPr>
        <p:spPr/>
        <p:txBody>
          <a:bodyPr/>
          <a:lstStyle/>
          <a:p>
            <a:fld id="{8133B2EF-4C57-4655-A186-71010BE1161B}" type="slidenum">
              <a:rPr lang="fr-BE"/>
              <a:pPr/>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fr-BE"/>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fr-BE"/>
          </a:p>
        </p:txBody>
      </p:sp>
      <p:sp>
        <p:nvSpPr>
          <p:cNvPr id="4" name="Дата 3"/>
          <p:cNvSpPr>
            <a:spLocks noGrp="1"/>
          </p:cNvSpPr>
          <p:nvPr>
            <p:ph type="dt" sz="half" idx="10"/>
          </p:nvPr>
        </p:nvSpPr>
        <p:spPr/>
        <p:txBody>
          <a:bodyPr/>
          <a:lstStyle/>
          <a:p>
            <a:fld id="{03BCC9FF-B43D-4FE4-8FBC-4EE6E5BC4239}" type="datetimeFigureOut">
              <a:rPr lang="fr-BE"/>
              <a:pPr/>
              <a:t>13-06-25</a:t>
            </a:fld>
            <a:endParaRPr lang="fr-BE"/>
          </a:p>
        </p:txBody>
      </p:sp>
      <p:sp>
        <p:nvSpPr>
          <p:cNvPr id="5" name="Нижний колонтитул 4"/>
          <p:cNvSpPr>
            <a:spLocks noGrp="1"/>
          </p:cNvSpPr>
          <p:nvPr>
            <p:ph type="ftr" sz="quarter" idx="11"/>
          </p:nvPr>
        </p:nvSpPr>
        <p:spPr/>
        <p:txBody>
          <a:bodyPr/>
          <a:lstStyle/>
          <a:p>
            <a:endParaRPr lang="fr-BE"/>
          </a:p>
        </p:txBody>
      </p:sp>
      <p:sp>
        <p:nvSpPr>
          <p:cNvPr id="6" name="Номер слайда 5"/>
          <p:cNvSpPr>
            <a:spLocks noGrp="1"/>
          </p:cNvSpPr>
          <p:nvPr>
            <p:ph type="sldNum" sz="quarter" idx="12"/>
          </p:nvPr>
        </p:nvSpPr>
        <p:spPr/>
        <p:txBody>
          <a:bodyPr/>
          <a:lstStyle/>
          <a:p>
            <a:fld id="{8133B2EF-4C57-4655-A186-71010BE1161B}" type="slidenum">
              <a:rPr lang="fr-BE"/>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476672"/>
            <a:ext cx="8153400" cy="104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ctr" anchorCtr="0" compatLnSpc="1">
            <a:prstTxWarp prst="textNoShape">
              <a:avLst/>
            </a:prstTxWarp>
          </a:bodyPr>
          <a:lstStyle/>
          <a:p>
            <a:pPr lvl="0"/>
            <a:r>
              <a:rPr lang="sl-SI"/>
              <a:t>Naslov strani</a:t>
            </a:r>
            <a:endParaRPr lang="en-GB"/>
          </a:p>
        </p:txBody>
      </p:sp>
      <p:sp>
        <p:nvSpPr>
          <p:cNvPr id="1027" name="Rectangle 3"/>
          <p:cNvSpPr>
            <a:spLocks noGrp="1" noChangeArrowheads="1"/>
          </p:cNvSpPr>
          <p:nvPr>
            <p:ph type="body" idx="1"/>
          </p:nvPr>
        </p:nvSpPr>
        <p:spPr bwMode="auto">
          <a:xfrm>
            <a:off x="685800" y="1628800"/>
            <a:ext cx="7772400"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C4C4C4"/>
                  </a:outerShdw>
                </a:effectLst>
              </a14:hiddenEffects>
            </a:ext>
          </a:extLst>
        </p:spPr>
        <p:txBody>
          <a:bodyPr vert="horz" wrap="square" lIns="91440" tIns="45720" rIns="91440" bIns="45720" numCol="1" anchor="t" anchorCtr="0" compatLnSpc="1">
            <a:prstTxWarp prst="textNoShape">
              <a:avLst/>
            </a:prstTxWarp>
          </a:bodyPr>
          <a:lstStyle/>
          <a:p>
            <a:pPr lvl="0"/>
            <a:r>
              <a:rPr lang="sl-SI"/>
              <a:t>Tekst</a:t>
            </a:r>
            <a:endParaRPr lang="en-US"/>
          </a:p>
          <a:p>
            <a:pPr lvl="1"/>
            <a:r>
              <a:rPr lang="sl-SI"/>
              <a:t>Druga raven</a:t>
            </a:r>
            <a:endParaRPr lang="en-US"/>
          </a:p>
          <a:p>
            <a:pPr lvl="2"/>
            <a:r>
              <a:rPr lang="sl-SI"/>
              <a:t>Tretja raven</a:t>
            </a:r>
            <a:endParaRPr lang="en-US"/>
          </a:p>
          <a:p>
            <a:pPr lvl="3"/>
            <a:r>
              <a:rPr lang="sl-SI"/>
              <a:t>Četrta raven</a:t>
            </a:r>
            <a:endParaRPr lang="en-US"/>
          </a:p>
          <a:p>
            <a:pPr lvl="4"/>
            <a:r>
              <a:rPr lang="sl-SI"/>
              <a:t>Peta raven</a:t>
            </a:r>
            <a:endParaRPr lang="en-GB"/>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 id="2147483657" r:id="rId6"/>
    <p:sldLayoutId id="2147483658" r:id="rId7"/>
  </p:sldLayoutIdLst>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fade">
                                      <p:cBhvr>
                                        <p:cTn id="15" dur="500"/>
                                        <p:tgtEl>
                                          <p:spTgt spid="1027">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3" end="3"/>
                                            </p:txEl>
                                          </p:spTgt>
                                        </p:tgtEl>
                                        <p:attrNameLst>
                                          <p:attrName>style.visibility</p:attrName>
                                        </p:attrNameLst>
                                      </p:cBhvr>
                                      <p:to>
                                        <p:strVal val="visible"/>
                                      </p:to>
                                    </p:set>
                                    <p:animEffect transition="in" filter="fade">
                                      <p:cBhvr>
                                        <p:cTn id="18" dur="500"/>
                                        <p:tgtEl>
                                          <p:spTgt spid="102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4" end="4"/>
                                            </p:txEl>
                                          </p:spTgt>
                                        </p:tgtEl>
                                        <p:attrNameLst>
                                          <p:attrName>style.visibility</p:attrName>
                                        </p:attrNameLst>
                                      </p:cBhvr>
                                      <p:to>
                                        <p:strVal val="visible"/>
                                      </p:to>
                                    </p:set>
                                    <p:animEffect transition="in" filter="fade">
                                      <p:cBhvr>
                                        <p:cTn id="21"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2">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childTnLst>
                </p:cTn>
              </p:par>
            </p:tnLst>
          </p:tmpl>
        </p:tmplLst>
      </p:bldP>
    </p:bldLst>
  </p:timing>
  <p:hf hdr="0" dt="0"/>
  <p:txStyles>
    <p:titleStyle>
      <a:lvl1pPr algn="l" rtl="0" eaLnBrk="1" fontAlgn="base" hangingPunct="1">
        <a:spcBef>
          <a:spcPct val="0"/>
        </a:spcBef>
        <a:spcAft>
          <a:spcPct val="0"/>
        </a:spcAft>
        <a:defRPr sz="4400">
          <a:solidFill>
            <a:schemeClr val="tx2"/>
          </a:solidFill>
          <a:latin typeface="Calibri" pitchFamily="34" charset="0"/>
          <a:ea typeface="+mj-ea"/>
          <a:cs typeface="+mj-cs"/>
        </a:defRPr>
      </a:lvl1pPr>
      <a:lvl2pPr algn="l" rtl="0" eaLnBrk="1" fontAlgn="base" hangingPunct="1">
        <a:spcBef>
          <a:spcPct val="0"/>
        </a:spcBef>
        <a:spcAft>
          <a:spcPct val="0"/>
        </a:spcAft>
        <a:defRPr sz="4400">
          <a:solidFill>
            <a:schemeClr val="tx2"/>
          </a:solidFill>
          <a:latin typeface="Tahoma" pitchFamily="34" charset="0"/>
        </a:defRPr>
      </a:lvl2pPr>
      <a:lvl3pPr algn="l" rtl="0" eaLnBrk="1" fontAlgn="base" hangingPunct="1">
        <a:spcBef>
          <a:spcPct val="0"/>
        </a:spcBef>
        <a:spcAft>
          <a:spcPct val="0"/>
        </a:spcAft>
        <a:defRPr sz="4400">
          <a:solidFill>
            <a:schemeClr val="tx2"/>
          </a:solidFill>
          <a:latin typeface="Tahoma" pitchFamily="34" charset="0"/>
        </a:defRPr>
      </a:lvl3pPr>
      <a:lvl4pPr algn="l" rtl="0" eaLnBrk="1" fontAlgn="base" hangingPunct="1">
        <a:spcBef>
          <a:spcPct val="0"/>
        </a:spcBef>
        <a:spcAft>
          <a:spcPct val="0"/>
        </a:spcAft>
        <a:defRPr sz="4400">
          <a:solidFill>
            <a:schemeClr val="tx2"/>
          </a:solidFill>
          <a:latin typeface="Tahoma" pitchFamily="34" charset="0"/>
        </a:defRPr>
      </a:lvl4pPr>
      <a:lvl5pPr algn="l" rtl="0" eaLnBrk="1" fontAlgn="base" hangingPunct="1">
        <a:spcBef>
          <a:spcPct val="0"/>
        </a:spcBef>
        <a:spcAft>
          <a:spcPct val="0"/>
        </a:spcAft>
        <a:defRPr sz="4400">
          <a:solidFill>
            <a:schemeClr val="tx2"/>
          </a:solidFill>
          <a:latin typeface="Tahoma" pitchFamily="34" charset="0"/>
        </a:defRPr>
      </a:lvl5pPr>
      <a:lvl6pPr marL="457200" algn="l" rtl="0" eaLnBrk="1" fontAlgn="base" hangingPunct="1">
        <a:spcBef>
          <a:spcPct val="0"/>
        </a:spcBef>
        <a:spcAft>
          <a:spcPct val="0"/>
        </a:spcAft>
        <a:defRPr sz="4400">
          <a:solidFill>
            <a:schemeClr val="tx2"/>
          </a:solidFill>
          <a:latin typeface="Tahoma" pitchFamily="34" charset="0"/>
        </a:defRPr>
      </a:lvl6pPr>
      <a:lvl7pPr marL="914400" algn="l" rtl="0" eaLnBrk="1" fontAlgn="base" hangingPunct="1">
        <a:spcBef>
          <a:spcPct val="0"/>
        </a:spcBef>
        <a:spcAft>
          <a:spcPct val="0"/>
        </a:spcAft>
        <a:defRPr sz="4400">
          <a:solidFill>
            <a:schemeClr val="tx2"/>
          </a:solidFill>
          <a:latin typeface="Tahoma" pitchFamily="34" charset="0"/>
        </a:defRPr>
      </a:lvl7pPr>
      <a:lvl8pPr marL="1371600" algn="l" rtl="0" eaLnBrk="1" fontAlgn="base" hangingPunct="1">
        <a:spcBef>
          <a:spcPct val="0"/>
        </a:spcBef>
        <a:spcAft>
          <a:spcPct val="0"/>
        </a:spcAft>
        <a:defRPr sz="4400">
          <a:solidFill>
            <a:schemeClr val="tx2"/>
          </a:solidFill>
          <a:latin typeface="Tahoma" pitchFamily="34" charset="0"/>
        </a:defRPr>
      </a:lvl8pPr>
      <a:lvl9pPr marL="1828800" algn="l" rtl="0" eaLnBrk="1" fontAlgn="base" hangingPunct="1">
        <a:spcBef>
          <a:spcPct val="0"/>
        </a:spcBef>
        <a:spcAft>
          <a:spcPct val="0"/>
        </a:spcAft>
        <a:defRPr sz="4400">
          <a:solidFill>
            <a:schemeClr val="tx2"/>
          </a:solidFill>
          <a:latin typeface="Tahoma" pitchFamily="34" charset="0"/>
        </a:defRPr>
      </a:lvl9pPr>
    </p:titleStyle>
    <p:bodyStyle>
      <a:lvl1pPr marL="342900" indent="-342900" algn="l" rtl="0" eaLnBrk="1" fontAlgn="base" hangingPunct="1">
        <a:spcBef>
          <a:spcPct val="20000"/>
        </a:spcBef>
        <a:spcAft>
          <a:spcPct val="0"/>
        </a:spcAft>
        <a:buClr>
          <a:schemeClr val="tx1"/>
        </a:buClr>
        <a:buFont typeface="Wingdings" pitchFamily="2" charset="2"/>
        <a:buChar char="n"/>
        <a:defRPr sz="320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3000" indent="-228600" algn="l" rtl="0" eaLnBrk="1" fontAlgn="base" hangingPunct="1">
        <a:spcBef>
          <a:spcPct val="20000"/>
        </a:spcBef>
        <a:spcAft>
          <a:spcPct val="0"/>
        </a:spcAft>
        <a:buClr>
          <a:schemeClr val="tx1"/>
        </a:buClr>
        <a:buFont typeface="Wingdings" pitchFamily="2" charset="2"/>
        <a:buChar char="§"/>
        <a:defRPr sz="2400">
          <a:solidFill>
            <a:schemeClr val="tx1"/>
          </a:solidFill>
          <a:latin typeface="Calibri" pitchFamily="34" charset="0"/>
        </a:defRPr>
      </a:lvl3pPr>
      <a:lvl4pPr marL="1600200" indent="-228600" algn="l" rtl="0" eaLnBrk="1" fontAlgn="base" hangingPunct="1">
        <a:spcBef>
          <a:spcPct val="20000"/>
        </a:spcBef>
        <a:spcAft>
          <a:spcPct val="0"/>
        </a:spcAft>
        <a:buFont typeface="Arial" charset="0"/>
        <a:buChar char="–"/>
        <a:defRPr sz="2000">
          <a:solidFill>
            <a:schemeClr val="tx1"/>
          </a:solidFill>
          <a:latin typeface="Calibri" pitchFamily="34" charset="0"/>
        </a:defRPr>
      </a:lvl4pPr>
      <a:lvl5pPr marL="2057400" indent="-228600" algn="l" rtl="0" eaLnBrk="1" fontAlgn="base" hangingPunct="1">
        <a:spcBef>
          <a:spcPct val="20000"/>
        </a:spcBef>
        <a:spcAft>
          <a:spcPct val="0"/>
        </a:spcAft>
        <a:buFont typeface="Arial" charset="0"/>
        <a:buChar char="–"/>
        <a:defRPr sz="2000" baseline="0">
          <a:solidFill>
            <a:schemeClr val="tx1"/>
          </a:solidFill>
          <a:latin typeface="Calibri" pitchFamily="34" charset="0"/>
        </a:defRPr>
      </a:lvl5pPr>
      <a:lvl6pPr marL="2514600" indent="-228600" algn="l" rtl="0" eaLnBrk="1" fontAlgn="base" hangingPunct="1">
        <a:spcBef>
          <a:spcPct val="20000"/>
        </a:spcBef>
        <a:spcAft>
          <a:spcPct val="0"/>
        </a:spcAft>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Font typeface="Arial" charset="0"/>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fr-BE"/>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fr-BE"/>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CC9FF-B43D-4FE4-8FBC-4EE6E5BC4239}" type="datetimeFigureOut">
              <a:rPr lang="fr-BE"/>
              <a:pPr/>
              <a:t>13-06-25</a:t>
            </a:fld>
            <a:endParaRPr lang="fr-BE"/>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B2EF-4C57-4655-A186-71010BE1161B}" type="slidenum">
              <a:rPr lang="fr-BE"/>
              <a:pPr/>
              <a:t>‹#›</a:t>
            </a:fld>
            <a:endParaRPr lang="fr-BE"/>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fr-BE"/>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fr-BE"/>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BCC9FF-B43D-4FE4-8FBC-4EE6E5BC4239}" type="datetimeFigureOut">
              <a:rPr lang="fr-BE"/>
              <a:pPr/>
              <a:t>13-06-25</a:t>
            </a:fld>
            <a:endParaRPr lang="fr-BE"/>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3B2EF-4C57-4655-A186-71010BE1161B}" type="slidenum">
              <a:rPr lang="fr-BE"/>
              <a:pPr/>
              <a:t>‹#›</a:t>
            </a:fld>
            <a:endParaRPr lang="fr-BE"/>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0" cy="49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2"/>
            <a:ext cx="7543800" cy="1088067"/>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822960" y="1384300"/>
            <a:ext cx="7543800" cy="3017520"/>
          </a:xfrm>
          <a:prstGeom prst="rect">
            <a:avLst/>
          </a:prstGeom>
        </p:spPr>
        <p:txBody>
          <a:bodyPr vert="horz" lIns="0" tIns="45720" rIns="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22960" y="4844838"/>
            <a:ext cx="1854203" cy="273843"/>
          </a:xfrm>
          <a:prstGeom prst="rect">
            <a:avLst/>
          </a:prstGeom>
        </p:spPr>
        <p:txBody>
          <a:bodyPr vert="horz" lIns="91440" tIns="45720" rIns="91440" bIns="45720" rtlCol="0" anchor="ctr"/>
          <a:lstStyle>
            <a:lvl1pPr algn="l">
              <a:defRPr sz="675">
                <a:solidFill>
                  <a:srgbClr val="FFFFFF"/>
                </a:solidFill>
              </a:defRPr>
            </a:lvl1pPr>
          </a:lstStyle>
          <a:p>
            <a:fld id="{833C76F2-ED26-424A-A096-823180AFBB9C}" type="datetimeFigureOut">
              <a:rPr lang="sl-SI"/>
              <a:t>13. 06. 2025</a:t>
            </a:fld>
            <a:endParaRPr lang="sl-SI"/>
          </a:p>
        </p:txBody>
      </p:sp>
      <p:sp>
        <p:nvSpPr>
          <p:cNvPr id="5" name="Footer Placeholder 4"/>
          <p:cNvSpPr>
            <a:spLocks noGrp="1"/>
          </p:cNvSpPr>
          <p:nvPr>
            <p:ph type="ftr" sz="quarter" idx="3"/>
          </p:nvPr>
        </p:nvSpPr>
        <p:spPr>
          <a:xfrm>
            <a:off x="2764638" y="4844838"/>
            <a:ext cx="3617103" cy="273843"/>
          </a:xfrm>
          <a:prstGeom prst="rect">
            <a:avLst/>
          </a:prstGeom>
        </p:spPr>
        <p:txBody>
          <a:bodyPr vert="horz" lIns="91440" tIns="45720" rIns="91440" bIns="45720" rtlCol="0" anchor="ctr"/>
          <a:lstStyle>
            <a:lvl1pPr algn="ctr">
              <a:defRPr sz="675" cap="all" baseline="0">
                <a:solidFill>
                  <a:srgbClr val="FFFFFF"/>
                </a:solidFill>
              </a:defRPr>
            </a:lvl1pPr>
          </a:lstStyle>
          <a:p>
            <a:endParaRPr lang="sl-SI"/>
          </a:p>
        </p:txBody>
      </p:sp>
      <p:sp>
        <p:nvSpPr>
          <p:cNvPr id="6" name="Slide Number Placeholder 5"/>
          <p:cNvSpPr>
            <a:spLocks noGrp="1"/>
          </p:cNvSpPr>
          <p:nvPr>
            <p:ph type="sldNum" sz="quarter" idx="4"/>
          </p:nvPr>
        </p:nvSpPr>
        <p:spPr>
          <a:xfrm>
            <a:off x="7425343" y="4844838"/>
            <a:ext cx="984018" cy="273843"/>
          </a:xfrm>
          <a:prstGeom prst="rect">
            <a:avLst/>
          </a:prstGeom>
        </p:spPr>
        <p:txBody>
          <a:bodyPr vert="horz" lIns="91440" tIns="45720" rIns="91440" bIns="45720" rtlCol="0" anchor="ctr"/>
          <a:lstStyle>
            <a:lvl1pPr algn="r">
              <a:defRPr sz="787">
                <a:solidFill>
                  <a:srgbClr val="FFFFFF"/>
                </a:solidFill>
              </a:defRPr>
            </a:lvl1pPr>
          </a:lstStyle>
          <a:p>
            <a:fld id="{091B14A6-E137-49BF-B446-9CEA52828396}" type="slidenum">
              <a:rPr lang="sl-SI"/>
              <a:t>‹#›</a:t>
            </a:fld>
            <a:endParaRPr lang="sl-SI"/>
          </a:p>
        </p:txBody>
      </p:sp>
      <p:cxnSp>
        <p:nvCxnSpPr>
          <p:cNvPr id="10" name="Straight Connector 9"/>
          <p:cNvCxnSpPr/>
          <p:nvPr/>
        </p:nvCxnSpPr>
        <p:spPr>
          <a:xfrm>
            <a:off x="895149" y="1303383"/>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072515"/>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l" defTabSz="914400" rtl="0" eaLnBrk="1" latinLnBrk="0" hangingPunct="1">
        <a:lnSpc>
          <a:spcPct val="85000"/>
        </a:lnSpc>
        <a:spcBef>
          <a:spcPct val="0"/>
        </a:spcBef>
        <a:buNone/>
        <a:defRPr sz="3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350" kern="1200">
          <a:solidFill>
            <a:schemeClr val="tx1"/>
          </a:solidFill>
          <a:latin typeface="+mn-lt"/>
          <a:ea typeface="+mn-ea"/>
          <a:cs typeface="+mn-cs"/>
        </a:defRPr>
      </a:lvl1pPr>
      <a:lvl2pPr marL="457200" algn="l" defTabSz="914400" rtl="0" eaLnBrk="1" latinLnBrk="0" hangingPunct="1">
        <a:defRPr sz="1350" kern="1200">
          <a:solidFill>
            <a:schemeClr val="tx1"/>
          </a:solidFill>
          <a:latin typeface="+mn-lt"/>
          <a:ea typeface="+mn-ea"/>
          <a:cs typeface="+mn-cs"/>
        </a:defRPr>
      </a:lvl2pPr>
      <a:lvl3pPr marL="914400" algn="l" defTabSz="914400" rtl="0" eaLnBrk="1" latinLnBrk="0" hangingPunct="1">
        <a:defRPr sz="1350" kern="1200">
          <a:solidFill>
            <a:schemeClr val="tx1"/>
          </a:solidFill>
          <a:latin typeface="+mn-lt"/>
          <a:ea typeface="+mn-ea"/>
          <a:cs typeface="+mn-cs"/>
        </a:defRPr>
      </a:lvl3pPr>
      <a:lvl4pPr marL="1371600" algn="l" defTabSz="914400" rtl="0" eaLnBrk="1" latinLnBrk="0" hangingPunct="1">
        <a:defRPr sz="1350" kern="1200">
          <a:solidFill>
            <a:schemeClr val="tx1"/>
          </a:solidFill>
          <a:latin typeface="+mn-lt"/>
          <a:ea typeface="+mn-ea"/>
          <a:cs typeface="+mn-cs"/>
        </a:defRPr>
      </a:lvl4pPr>
      <a:lvl5pPr marL="1828800" algn="l" defTabSz="914400" rtl="0" eaLnBrk="1" latinLnBrk="0" hangingPunct="1">
        <a:defRPr sz="1350" kern="1200">
          <a:solidFill>
            <a:schemeClr val="tx1"/>
          </a:solidFill>
          <a:latin typeface="+mn-lt"/>
          <a:ea typeface="+mn-ea"/>
          <a:cs typeface="+mn-cs"/>
        </a:defRPr>
      </a:lvl5pPr>
      <a:lvl6pPr marL="2286000" algn="l" defTabSz="914400" rtl="0" eaLnBrk="1" latinLnBrk="0" hangingPunct="1">
        <a:defRPr sz="1350" kern="1200">
          <a:solidFill>
            <a:schemeClr val="tx1"/>
          </a:solidFill>
          <a:latin typeface="+mn-lt"/>
          <a:ea typeface="+mn-ea"/>
          <a:cs typeface="+mn-cs"/>
        </a:defRPr>
      </a:lvl6pPr>
      <a:lvl7pPr marL="2743200" algn="l" defTabSz="914400" rtl="0" eaLnBrk="1" latinLnBrk="0" hangingPunct="1">
        <a:defRPr sz="1350" kern="1200">
          <a:solidFill>
            <a:schemeClr val="tx1"/>
          </a:solidFill>
          <a:latin typeface="+mn-lt"/>
          <a:ea typeface="+mn-ea"/>
          <a:cs typeface="+mn-cs"/>
        </a:defRPr>
      </a:lvl7pPr>
      <a:lvl8pPr marL="3200400" algn="l" defTabSz="914400" rtl="0" eaLnBrk="1" latinLnBrk="0" hangingPunct="1">
        <a:defRPr sz="1350" kern="1200">
          <a:solidFill>
            <a:schemeClr val="tx1"/>
          </a:solidFill>
          <a:latin typeface="+mn-lt"/>
          <a:ea typeface="+mn-ea"/>
          <a:cs typeface="+mn-cs"/>
        </a:defRPr>
      </a:lvl8pPr>
      <a:lvl9pPr marL="3657600" algn="l" defTabSz="9144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0" cy="49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2"/>
            <a:ext cx="7543800" cy="1088067"/>
          </a:xfrm>
          <a:prstGeom prst="rect">
            <a:avLst/>
          </a:prstGeom>
        </p:spPr>
        <p:txBody>
          <a:bodyPr vert="horz" lIns="91440" tIns="45720"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822960" y="1384300"/>
            <a:ext cx="7543800" cy="3017520"/>
          </a:xfrm>
          <a:prstGeom prst="rect">
            <a:avLst/>
          </a:prstGeom>
        </p:spPr>
        <p:txBody>
          <a:bodyPr vert="horz" lIns="0" tIns="45720" rIns="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822960" y="4844838"/>
            <a:ext cx="1854203" cy="273843"/>
          </a:xfrm>
          <a:prstGeom prst="rect">
            <a:avLst/>
          </a:prstGeom>
        </p:spPr>
        <p:txBody>
          <a:bodyPr vert="horz" lIns="91440" tIns="45720" rIns="91440" bIns="45720" rtlCol="0" anchor="ctr"/>
          <a:lstStyle>
            <a:lvl1pPr algn="l">
              <a:defRPr sz="675">
                <a:solidFill>
                  <a:srgbClr val="FFFFFF"/>
                </a:solidFill>
              </a:defRPr>
            </a:lvl1pPr>
          </a:lstStyle>
          <a:p>
            <a:fld id="{833C76F2-ED26-424A-A096-823180AFBB9C}" type="datetimeFigureOut">
              <a:rPr lang="sl-SI"/>
              <a:t>13. 06. 2025</a:t>
            </a:fld>
            <a:endParaRPr lang="sl-SI"/>
          </a:p>
        </p:txBody>
      </p:sp>
      <p:sp>
        <p:nvSpPr>
          <p:cNvPr id="5" name="Footer Placeholder 4"/>
          <p:cNvSpPr>
            <a:spLocks noGrp="1"/>
          </p:cNvSpPr>
          <p:nvPr>
            <p:ph type="ftr" sz="quarter" idx="3"/>
          </p:nvPr>
        </p:nvSpPr>
        <p:spPr>
          <a:xfrm>
            <a:off x="2764638" y="4844838"/>
            <a:ext cx="3617103" cy="273843"/>
          </a:xfrm>
          <a:prstGeom prst="rect">
            <a:avLst/>
          </a:prstGeom>
        </p:spPr>
        <p:txBody>
          <a:bodyPr vert="horz" lIns="91440" tIns="45720" rIns="91440" bIns="45720" rtlCol="0" anchor="ctr"/>
          <a:lstStyle>
            <a:lvl1pPr algn="ctr">
              <a:defRPr sz="675" cap="all" baseline="0">
                <a:solidFill>
                  <a:srgbClr val="FFFFFF"/>
                </a:solidFill>
              </a:defRPr>
            </a:lvl1pPr>
          </a:lstStyle>
          <a:p>
            <a:endParaRPr lang="sl-SI"/>
          </a:p>
        </p:txBody>
      </p:sp>
      <p:sp>
        <p:nvSpPr>
          <p:cNvPr id="6" name="Slide Number Placeholder 5"/>
          <p:cNvSpPr>
            <a:spLocks noGrp="1"/>
          </p:cNvSpPr>
          <p:nvPr>
            <p:ph type="sldNum" sz="quarter" idx="4"/>
          </p:nvPr>
        </p:nvSpPr>
        <p:spPr>
          <a:xfrm>
            <a:off x="7425343" y="4844838"/>
            <a:ext cx="984018" cy="273843"/>
          </a:xfrm>
          <a:prstGeom prst="rect">
            <a:avLst/>
          </a:prstGeom>
        </p:spPr>
        <p:txBody>
          <a:bodyPr vert="horz" lIns="91440" tIns="45720" rIns="91440" bIns="45720" rtlCol="0" anchor="ctr"/>
          <a:lstStyle>
            <a:lvl1pPr algn="r">
              <a:defRPr sz="787">
                <a:solidFill>
                  <a:srgbClr val="FFFFFF"/>
                </a:solidFill>
              </a:defRPr>
            </a:lvl1pPr>
          </a:lstStyle>
          <a:p>
            <a:fld id="{091B14A6-E137-49BF-B446-9CEA52828396}" type="slidenum">
              <a:rPr lang="sl-SI"/>
              <a:t>‹#›</a:t>
            </a:fld>
            <a:endParaRPr lang="sl-SI"/>
          </a:p>
        </p:txBody>
      </p:sp>
      <p:cxnSp>
        <p:nvCxnSpPr>
          <p:cNvPr id="10" name="Straight Connector 9"/>
          <p:cNvCxnSpPr/>
          <p:nvPr/>
        </p:nvCxnSpPr>
        <p:spPr>
          <a:xfrm>
            <a:off x="895149" y="1303383"/>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072515"/>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l" defTabSz="914400" rtl="0" eaLnBrk="1" latinLnBrk="0" hangingPunct="1">
        <a:lnSpc>
          <a:spcPct val="85000"/>
        </a:lnSpc>
        <a:spcBef>
          <a:spcPct val="0"/>
        </a:spcBef>
        <a:buNone/>
        <a:defRPr sz="3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350" kern="1200">
          <a:solidFill>
            <a:schemeClr val="tx1"/>
          </a:solidFill>
          <a:latin typeface="+mn-lt"/>
          <a:ea typeface="+mn-ea"/>
          <a:cs typeface="+mn-cs"/>
        </a:defRPr>
      </a:lvl1pPr>
      <a:lvl2pPr marL="457200" algn="l" defTabSz="914400" rtl="0" eaLnBrk="1" latinLnBrk="0" hangingPunct="1">
        <a:defRPr sz="1350" kern="1200">
          <a:solidFill>
            <a:schemeClr val="tx1"/>
          </a:solidFill>
          <a:latin typeface="+mn-lt"/>
          <a:ea typeface="+mn-ea"/>
          <a:cs typeface="+mn-cs"/>
        </a:defRPr>
      </a:lvl2pPr>
      <a:lvl3pPr marL="914400" algn="l" defTabSz="914400" rtl="0" eaLnBrk="1" latinLnBrk="0" hangingPunct="1">
        <a:defRPr sz="1350" kern="1200">
          <a:solidFill>
            <a:schemeClr val="tx1"/>
          </a:solidFill>
          <a:latin typeface="+mn-lt"/>
          <a:ea typeface="+mn-ea"/>
          <a:cs typeface="+mn-cs"/>
        </a:defRPr>
      </a:lvl3pPr>
      <a:lvl4pPr marL="1371600" algn="l" defTabSz="914400" rtl="0" eaLnBrk="1" latinLnBrk="0" hangingPunct="1">
        <a:defRPr sz="1350" kern="1200">
          <a:solidFill>
            <a:schemeClr val="tx1"/>
          </a:solidFill>
          <a:latin typeface="+mn-lt"/>
          <a:ea typeface="+mn-ea"/>
          <a:cs typeface="+mn-cs"/>
        </a:defRPr>
      </a:lvl4pPr>
      <a:lvl5pPr marL="1828800" algn="l" defTabSz="914400" rtl="0" eaLnBrk="1" latinLnBrk="0" hangingPunct="1">
        <a:defRPr sz="1350" kern="1200">
          <a:solidFill>
            <a:schemeClr val="tx1"/>
          </a:solidFill>
          <a:latin typeface="+mn-lt"/>
          <a:ea typeface="+mn-ea"/>
          <a:cs typeface="+mn-cs"/>
        </a:defRPr>
      </a:lvl5pPr>
      <a:lvl6pPr marL="2286000" algn="l" defTabSz="914400" rtl="0" eaLnBrk="1" latinLnBrk="0" hangingPunct="1">
        <a:defRPr sz="1350" kern="1200">
          <a:solidFill>
            <a:schemeClr val="tx1"/>
          </a:solidFill>
          <a:latin typeface="+mn-lt"/>
          <a:ea typeface="+mn-ea"/>
          <a:cs typeface="+mn-cs"/>
        </a:defRPr>
      </a:lvl6pPr>
      <a:lvl7pPr marL="2743200" algn="l" defTabSz="914400" rtl="0" eaLnBrk="1" latinLnBrk="0" hangingPunct="1">
        <a:defRPr sz="1350" kern="1200">
          <a:solidFill>
            <a:schemeClr val="tx1"/>
          </a:solidFill>
          <a:latin typeface="+mn-lt"/>
          <a:ea typeface="+mn-ea"/>
          <a:cs typeface="+mn-cs"/>
        </a:defRPr>
      </a:lvl7pPr>
      <a:lvl8pPr marL="3200400" algn="l" defTabSz="914400" rtl="0" eaLnBrk="1" latinLnBrk="0" hangingPunct="1">
        <a:defRPr sz="1350" kern="1200">
          <a:solidFill>
            <a:schemeClr val="tx1"/>
          </a:solidFill>
          <a:latin typeface="+mn-lt"/>
          <a:ea typeface="+mn-ea"/>
          <a:cs typeface="+mn-cs"/>
        </a:defRPr>
      </a:lvl8pPr>
      <a:lvl9pPr marL="3657600" algn="l" defTabSz="9144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Cocou.mensah@um.si"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8" Type="http://schemas.openxmlformats.org/officeDocument/2006/relationships/hyperlink" Target="https://en.wikipedia.org/wiki/Industrial_waste" TargetMode="External"/><Relationship Id="rId3" Type="http://schemas.openxmlformats.org/officeDocument/2006/relationships/hyperlink" Target="https://en.wikipedia.org/wiki/Environmental_issue" TargetMode="External"/><Relationship Id="rId7" Type="http://schemas.openxmlformats.org/officeDocument/2006/relationships/hyperlink" Target="https://en.wikipedia.org/wiki/Pesticide"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hyperlink" Target="https://en.wikipedia.org/wiki/Toxic_substances" TargetMode="External"/><Relationship Id="rId5" Type="http://schemas.openxmlformats.org/officeDocument/2006/relationships/hyperlink" Target="https://en.wikipedia.org/wiki/Natural_resource" TargetMode="External"/><Relationship Id="rId4" Type="http://schemas.openxmlformats.org/officeDocument/2006/relationships/hyperlink" Target="https://en.wikipedia.org/wiki/Air_pollution"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8" Type="http://schemas.openxmlformats.org/officeDocument/2006/relationships/hyperlink" Target="https://en.wikipedia.org/wiki/Drinking_water" TargetMode="External"/><Relationship Id="rId13" Type="http://schemas.openxmlformats.org/officeDocument/2006/relationships/hyperlink" Target="https://en.wikipedia.org/wiki/List_of_waste_types" TargetMode="External"/><Relationship Id="rId3" Type="http://schemas.openxmlformats.org/officeDocument/2006/relationships/hyperlink" Target="https://en.wikipedia.org/wiki/Atmosphere" TargetMode="External"/><Relationship Id="rId7" Type="http://schemas.openxmlformats.org/officeDocument/2006/relationships/hyperlink" Target="https://en.wikipedia.org/wiki/Ground_water" TargetMode="External"/><Relationship Id="rId12" Type="http://schemas.openxmlformats.org/officeDocument/2006/relationships/hyperlink" Target="https://en.wikipedia.org/wiki/Radioactive_waste" TargetMode="External"/><Relationship Id="rId17" Type="http://schemas.openxmlformats.org/officeDocument/2006/relationships/hyperlink" Target="https://en.wikipedia.org/wiki/Water_resources" TargetMode="External"/><Relationship Id="rId2" Type="http://schemas.openxmlformats.org/officeDocument/2006/relationships/hyperlink" Target="https://en.wikipedia.org/wiki/Air_pollution" TargetMode="External"/><Relationship Id="rId16" Type="http://schemas.openxmlformats.org/officeDocument/2006/relationships/hyperlink" Target="http://www.imo.org/HOME.html" TargetMode="External"/><Relationship Id="rId1" Type="http://schemas.openxmlformats.org/officeDocument/2006/relationships/slideLayout" Target="../slideLayouts/slideLayout11.xml"/><Relationship Id="rId6" Type="http://schemas.openxmlformats.org/officeDocument/2006/relationships/hyperlink" Target="https://en.wikipedia.org/wiki/Surface_water" TargetMode="External"/><Relationship Id="rId11" Type="http://schemas.openxmlformats.org/officeDocument/2006/relationships/hyperlink" Target="https://en.wikipedia.org/wiki/Hazardous_waste" TargetMode="External"/><Relationship Id="rId5" Type="http://schemas.openxmlformats.org/officeDocument/2006/relationships/hyperlink" Target="https://en.wikipedia.org/wiki/Water_pollution" TargetMode="External"/><Relationship Id="rId15" Type="http://schemas.openxmlformats.org/officeDocument/2006/relationships/hyperlink" Target="http://ec.europa.eu/enterprise/automotive/directives/index.htm" TargetMode="External"/><Relationship Id="rId10" Type="http://schemas.openxmlformats.org/officeDocument/2006/relationships/hyperlink" Target="https://en.wikipedia.org/wiki/Municipal_solid_waste" TargetMode="External"/><Relationship Id="rId4" Type="http://schemas.openxmlformats.org/officeDocument/2006/relationships/hyperlink" Target="https://en.wikipedia.org/wiki/Indoor_air_quality" TargetMode="External"/><Relationship Id="rId9" Type="http://schemas.openxmlformats.org/officeDocument/2006/relationships/hyperlink" Target="https://en.wikipedia.org/wiki/Waste" TargetMode="External"/><Relationship Id="rId14" Type="http://schemas.openxmlformats.org/officeDocument/2006/relationships/hyperlink" Target="https://en.wikipedia.org/wiki/Chemicals"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hyperlink" Target="http://eur-lex.europa.eu/legal-content/EN/AUTO/?uri=uriserv:l28117" TargetMode="Externa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hyperlink" Target="https://en.wikipedia.org/wiki/Sovereign_state" TargetMode="Externa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hyperlink" Target="http://ec.europa.eu/clima/news/index_en.htm" TargetMode="External"/><Relationship Id="rId2" Type="http://schemas.openxmlformats.org/officeDocument/2006/relationships/hyperlink" Target="http://ec.europa.eu/environment/index_en.htm" TargetMode="External"/><Relationship Id="rId1" Type="http://schemas.openxmlformats.org/officeDocument/2006/relationships/slideLayout" Target="../slideLayouts/slideLayout11.xml"/><Relationship Id="rId5" Type="http://schemas.openxmlformats.org/officeDocument/2006/relationships/hyperlink" Target="http://www.eea.europa.eu/" TargetMode="External"/><Relationship Id="rId4" Type="http://schemas.openxmlformats.org/officeDocument/2006/relationships/hyperlink" Target="http://www.eib.europa.eu/projects/priorities/urban/index.htm?lang=en" TargetMode="External"/></Relationships>
</file>

<file path=ppt/slides/_rels/slide1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1.xml"/><Relationship Id="rId5" Type="http://schemas.openxmlformats.org/officeDocument/2006/relationships/image" Target="../media/image30.jpg"/><Relationship Id="rId4" Type="http://schemas.openxmlformats.org/officeDocument/2006/relationships/image" Target="../media/image29.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ec.europa.eu/info/strategy/priorities-2019-2024/european-green-deal_en" TargetMode="Externa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hyperlink" Target="http://www.cudhg-idrija.si/" TargetMode="External"/><Relationship Id="rId2" Type="http://schemas.openxmlformats.org/officeDocument/2006/relationships/hyperlink" Target="https://www.ljubljanskobarje.si/zakladi-barja/unesco-kolisca/" TargetMode="External"/><Relationship Id="rId1" Type="http://schemas.openxmlformats.org/officeDocument/2006/relationships/slideLayout" Target="../slideLayouts/slideLayout7.xml"/><Relationship Id="rId4" Type="http://schemas.openxmlformats.org/officeDocument/2006/relationships/hyperlink" Target="https://www.gov.si/novice/2021-07-28-izbrana-plecnikova-dela-v-ljubljani-vpisana-na-seznam-svetovne-dediscine/"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www.gov.si/assets/ministrstva/MK/DEDISCINA/NESNOVNA/RNSD_SI/Rzd-02_00001.pdf" TargetMode="Externa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Air_pollution" TargetMode="External"/><Relationship Id="rId7" Type="http://schemas.openxmlformats.org/officeDocument/2006/relationships/hyperlink" Target="https://en.wikipedia.org/wiki/Industrial_waste" TargetMode="External"/><Relationship Id="rId2" Type="http://schemas.openxmlformats.org/officeDocument/2006/relationships/hyperlink" Target="https://en.wikipedia.org/wiki/Environmental_issue" TargetMode="External"/><Relationship Id="rId1" Type="http://schemas.openxmlformats.org/officeDocument/2006/relationships/slideLayout" Target="../slideLayouts/slideLayout8.xml"/><Relationship Id="rId6" Type="http://schemas.openxmlformats.org/officeDocument/2006/relationships/hyperlink" Target="https://en.wikipedia.org/wiki/Pesticide" TargetMode="External"/><Relationship Id="rId5" Type="http://schemas.openxmlformats.org/officeDocument/2006/relationships/hyperlink" Target="https://en.wikipedia.org/wiki/Toxic_substances" TargetMode="External"/><Relationship Id="rId4" Type="http://schemas.openxmlformats.org/officeDocument/2006/relationships/hyperlink" Target="https://en.wikipedia.org/wiki/Natural_resourc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eur-lex.europa.eu/legal-content/EN/AUTO/?uri=uriserv:l28117"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hyperlink" Target="https://en.wikipedia.org/wiki/Sovereign_state" TargetMode="Externa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ec.europa.eu/clima/news/index_en.htm" TargetMode="External"/><Relationship Id="rId2" Type="http://schemas.openxmlformats.org/officeDocument/2006/relationships/hyperlink" Target="http://ec.europa.eu/environment/index_en.htm" TargetMode="External"/><Relationship Id="rId1" Type="http://schemas.openxmlformats.org/officeDocument/2006/relationships/slideLayout" Target="../slideLayouts/slideLayout8.xml"/><Relationship Id="rId5" Type="http://schemas.openxmlformats.org/officeDocument/2006/relationships/hyperlink" Target="http://www.eea.europa.eu/" TargetMode="External"/><Relationship Id="rId4" Type="http://schemas.openxmlformats.org/officeDocument/2006/relationships/hyperlink" Target="http://www.eib.europa.eu/projects/priorities/urban/index.htm?lang=en"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g"/></Relationships>
</file>

<file path=ppt/slides/_rels/slide56.xml.rels><?xml version="1.0" encoding="UTF-8" standalone="yes"?>
<Relationships xmlns="http://schemas.openxmlformats.org/package/2006/relationships"><Relationship Id="rId8" Type="http://schemas.openxmlformats.org/officeDocument/2006/relationships/hyperlink" Target="https://en.wikipedia.org/wiki/Drinking_water" TargetMode="External"/><Relationship Id="rId13" Type="http://schemas.openxmlformats.org/officeDocument/2006/relationships/hyperlink" Target="https://en.wikipedia.org/wiki/List_of_waste_types" TargetMode="External"/><Relationship Id="rId3" Type="http://schemas.openxmlformats.org/officeDocument/2006/relationships/hyperlink" Target="https://en.wikipedia.org/wiki/Atmosphere" TargetMode="External"/><Relationship Id="rId7" Type="http://schemas.openxmlformats.org/officeDocument/2006/relationships/hyperlink" Target="https://en.wikipedia.org/wiki/Ground_water" TargetMode="External"/><Relationship Id="rId12" Type="http://schemas.openxmlformats.org/officeDocument/2006/relationships/hyperlink" Target="https://en.wikipedia.org/wiki/Radioactive_waste" TargetMode="External"/><Relationship Id="rId17" Type="http://schemas.openxmlformats.org/officeDocument/2006/relationships/hyperlink" Target="https://en.wikipedia.org/wiki/Water_resources" TargetMode="External"/><Relationship Id="rId2" Type="http://schemas.openxmlformats.org/officeDocument/2006/relationships/hyperlink" Target="https://en.wikipedia.org/wiki/Air_pollution" TargetMode="External"/><Relationship Id="rId16" Type="http://schemas.openxmlformats.org/officeDocument/2006/relationships/hyperlink" Target="http://www.imo.org/HOME.html" TargetMode="External"/><Relationship Id="rId1" Type="http://schemas.openxmlformats.org/officeDocument/2006/relationships/slideLayout" Target="../slideLayouts/slideLayout8.xml"/><Relationship Id="rId6" Type="http://schemas.openxmlformats.org/officeDocument/2006/relationships/hyperlink" Target="https://en.wikipedia.org/wiki/Surface_water" TargetMode="External"/><Relationship Id="rId11" Type="http://schemas.openxmlformats.org/officeDocument/2006/relationships/hyperlink" Target="https://en.wikipedia.org/wiki/Hazardous_waste" TargetMode="External"/><Relationship Id="rId5" Type="http://schemas.openxmlformats.org/officeDocument/2006/relationships/hyperlink" Target="https://en.wikipedia.org/wiki/Water_pollution" TargetMode="External"/><Relationship Id="rId15" Type="http://schemas.openxmlformats.org/officeDocument/2006/relationships/hyperlink" Target="http://ec.europa.eu/enterprise/automotive/directives/index.htm" TargetMode="External"/><Relationship Id="rId10" Type="http://schemas.openxmlformats.org/officeDocument/2006/relationships/hyperlink" Target="https://en.wikipedia.org/wiki/Municipal_solid_waste" TargetMode="External"/><Relationship Id="rId4" Type="http://schemas.openxmlformats.org/officeDocument/2006/relationships/hyperlink" Target="https://en.wikipedia.org/wiki/Indoor_air_quality" TargetMode="External"/><Relationship Id="rId9" Type="http://schemas.openxmlformats.org/officeDocument/2006/relationships/hyperlink" Target="https://en.wikipedia.org/wiki/Waste" TargetMode="External"/><Relationship Id="rId14" Type="http://schemas.openxmlformats.org/officeDocument/2006/relationships/hyperlink" Target="https://en.wikipedia.org/wiki/Chemical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mailto:Cocou.mensah@um.si" TargetMode="Externa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268760"/>
            <a:ext cx="6696744" cy="2684264"/>
          </a:xfrm>
        </p:spPr>
        <p:txBody>
          <a:bodyPr/>
          <a:lstStyle/>
          <a:p>
            <a:pPr algn="ctr"/>
            <a:r>
              <a:rPr lang="en-US" sz="3600" dirty="0"/>
              <a:t>Natural and Cultural Heritage</a:t>
            </a:r>
            <a:br>
              <a:rPr lang="en-US" sz="3600" dirty="0"/>
            </a:br>
            <a:r>
              <a:rPr lang="en-US" sz="3600" dirty="0"/>
              <a:t>as a Common Denominator</a:t>
            </a:r>
            <a:br>
              <a:rPr lang="en-US" sz="3600" dirty="0"/>
            </a:br>
            <a:r>
              <a:rPr lang="en-US" sz="3600" dirty="0"/>
              <a:t>of Integration and Sustainability</a:t>
            </a:r>
            <a:br>
              <a:rPr lang="en-US" sz="3600" dirty="0"/>
            </a:br>
            <a:r>
              <a:rPr lang="en-US" sz="3600" dirty="0"/>
              <a:t>in the EU</a:t>
            </a:r>
            <a:endParaRPr lang="sl-SI" sz="3600" dirty="0"/>
          </a:p>
        </p:txBody>
      </p:sp>
      <p:sp>
        <p:nvSpPr>
          <p:cNvPr id="3" name="Subtitle 2"/>
          <p:cNvSpPr>
            <a:spLocks noGrp="1"/>
          </p:cNvSpPr>
          <p:nvPr>
            <p:ph type="subTitle" idx="1"/>
          </p:nvPr>
        </p:nvSpPr>
        <p:spPr/>
        <p:txBody>
          <a:bodyPr/>
          <a:lstStyle/>
          <a:p>
            <a:pPr algn="ctr"/>
            <a:r>
              <a:rPr lang="en-US" sz="2000" dirty="0">
                <a:solidFill>
                  <a:srgbClr val="FF0000"/>
                </a:solidFill>
              </a:rPr>
              <a:t>By Dr. </a:t>
            </a:r>
          </a:p>
          <a:p>
            <a:pPr algn="ctr"/>
            <a:r>
              <a:rPr lang="en-US" sz="2000" dirty="0">
                <a:solidFill>
                  <a:srgbClr val="FF0000"/>
                </a:solidFill>
              </a:rPr>
              <a:t>MENSAH C. Marius </a:t>
            </a:r>
          </a:p>
          <a:p>
            <a:pPr algn="ctr"/>
            <a:r>
              <a:rPr lang="en-US" sz="2000" dirty="0">
                <a:solidFill>
                  <a:srgbClr val="FF0000"/>
                </a:solidFill>
              </a:rPr>
              <a:t>Assistant Professor</a:t>
            </a:r>
          </a:p>
          <a:p>
            <a:pPr algn="ctr"/>
            <a:r>
              <a:rPr lang="en-US" sz="2000" dirty="0">
                <a:solidFill>
                  <a:srgbClr val="FF0000"/>
                </a:solidFill>
              </a:rPr>
              <a:t>Faculty of Law- University of Maribor</a:t>
            </a:r>
          </a:p>
          <a:p>
            <a:pPr algn="ctr"/>
            <a:r>
              <a:rPr lang="en-GB" sz="2000" b="1" dirty="0">
                <a:solidFill>
                  <a:schemeClr val="tx2"/>
                </a:solidFill>
                <a:latin typeface="Calibri"/>
                <a:cs typeface="Calibri"/>
                <a:hlinkClick r:id="rId2">
                  <a:extLst>
                    <a:ext uri="{A12FA001-AC4F-418D-AE19-62706E023703}">
                      <ahyp:hlinkClr xmlns:ahyp="http://schemas.microsoft.com/office/drawing/2018/hyperlinkcolor" val="tx"/>
                    </a:ext>
                  </a:extLst>
                </a:hlinkClick>
              </a:rPr>
              <a:t>Cocou.mensah@um.si</a:t>
            </a:r>
            <a:endParaRPr lang="sl-SI" sz="2000" b="1" dirty="0">
              <a:solidFill>
                <a:schemeClr val="tx2"/>
              </a:solidFill>
              <a:cs typeface="Calibri" pitchFamily="34" charset="0"/>
            </a:endParaRPr>
          </a:p>
          <a:p>
            <a:pPr algn="ctr"/>
            <a:r>
              <a:rPr lang="en-GB" sz="2000" b="1" dirty="0">
                <a:solidFill>
                  <a:schemeClr val="tx2"/>
                </a:solidFill>
                <a:latin typeface="Calibri"/>
                <a:cs typeface="Calibri"/>
              </a:rPr>
              <a:t>2023</a:t>
            </a:r>
            <a:endParaRPr lang="en-GB" sz="2000" b="1" dirty="0">
              <a:solidFill>
                <a:schemeClr val="tx2"/>
              </a:solidFill>
              <a:cs typeface="Calibri"/>
            </a:endParaRPr>
          </a:p>
        </p:txBody>
      </p:sp>
    </p:spTree>
    <p:extLst>
      <p:ext uri="{BB962C8B-B14F-4D97-AF65-F5344CB8AC3E}">
        <p14:creationId xmlns:p14="http://schemas.microsoft.com/office/powerpoint/2010/main" val="279537759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10</a:t>
            </a:fld>
            <a:endParaRPr lang="en-US"/>
          </a:p>
        </p:txBody>
      </p:sp>
      <p:sp>
        <p:nvSpPr>
          <p:cNvPr id="4" name="Title 3"/>
          <p:cNvSpPr>
            <a:spLocks noGrp="1"/>
          </p:cNvSpPr>
          <p:nvPr>
            <p:ph type="title"/>
          </p:nvPr>
        </p:nvSpPr>
        <p:spPr>
          <a:xfrm>
            <a:off x="323528" y="244881"/>
            <a:ext cx="8153400" cy="1047328"/>
          </a:xfrm>
        </p:spPr>
        <p:txBody>
          <a:bodyPr/>
          <a:lstStyle/>
          <a:p>
            <a:pPr algn="ctr"/>
            <a:r>
              <a:rPr lang="sl-SI" dirty="0" err="1"/>
              <a:t>Strategic</a:t>
            </a:r>
            <a:r>
              <a:rPr lang="sl-SI" dirty="0"/>
              <a:t> </a:t>
            </a:r>
            <a:r>
              <a:rPr lang="sl-SI" dirty="0" err="1"/>
              <a:t>Objectives</a:t>
            </a:r>
            <a:endParaRPr lang="sl-SI" dirty="0"/>
          </a:p>
        </p:txBody>
      </p:sp>
      <p:pic>
        <p:nvPicPr>
          <p:cNvPr id="6" name="Content Placeholder 5"/>
          <p:cNvPicPr>
            <a:picLocks noGrp="1" noChangeAspect="1"/>
          </p:cNvPicPr>
          <p:nvPr>
            <p:ph idx="1"/>
          </p:nvPr>
        </p:nvPicPr>
        <p:blipFill>
          <a:blip r:embed="rId2"/>
          <a:stretch>
            <a:fillRect/>
          </a:stretch>
        </p:blipFill>
        <p:spPr>
          <a:xfrm>
            <a:off x="1" y="1124744"/>
            <a:ext cx="9144000" cy="5733256"/>
          </a:xfrm>
          <a:prstGeom prst="rect">
            <a:avLst/>
          </a:prstGeom>
        </p:spPr>
      </p:pic>
    </p:spTree>
    <p:extLst>
      <p:ext uri="{BB962C8B-B14F-4D97-AF65-F5344CB8AC3E}">
        <p14:creationId xmlns:p14="http://schemas.microsoft.com/office/powerpoint/2010/main" val="1001713056"/>
      </p:ext>
    </p:extLst>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5BC0E6-D683-E3D5-7334-8E6EEA0EE3D3}"/>
              </a:ext>
            </a:extLst>
          </p:cNvPr>
          <p:cNvPicPr>
            <a:picLocks noChangeAspect="1"/>
          </p:cNvPicPr>
          <p:nvPr/>
        </p:nvPicPr>
        <p:blipFill>
          <a:blip r:embed="rId2"/>
          <a:stretch>
            <a:fillRect/>
          </a:stretch>
        </p:blipFill>
        <p:spPr>
          <a:xfrm>
            <a:off x="683568" y="1075878"/>
            <a:ext cx="7209566" cy="4706244"/>
          </a:xfrm>
          <a:prstGeom prst="rect">
            <a:avLst/>
          </a:prstGeom>
        </p:spPr>
      </p:pic>
    </p:spTree>
    <p:extLst>
      <p:ext uri="{BB962C8B-B14F-4D97-AF65-F5344CB8AC3E}">
        <p14:creationId xmlns:p14="http://schemas.microsoft.com/office/powerpoint/2010/main" val="33518290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520" y="0"/>
            <a:ext cx="9361970" cy="7200800"/>
          </a:xfrm>
        </p:spPr>
      </p:pic>
    </p:spTree>
    <p:extLst>
      <p:ext uri="{BB962C8B-B14F-4D97-AF65-F5344CB8AC3E}">
        <p14:creationId xmlns:p14="http://schemas.microsoft.com/office/powerpoint/2010/main" val="36317826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C6F367-8D43-7EE8-48E4-2F186746F243}"/>
              </a:ext>
            </a:extLst>
          </p:cNvPr>
          <p:cNvSpPr>
            <a:spLocks noGrp="1"/>
          </p:cNvSpPr>
          <p:nvPr>
            <p:ph idx="1"/>
          </p:nvPr>
        </p:nvSpPr>
        <p:spPr>
          <a:xfrm>
            <a:off x="0" y="0"/>
            <a:ext cx="9144000" cy="6741368"/>
          </a:xfrm>
        </p:spPr>
        <p:txBody>
          <a:bodyPr>
            <a:normAutofit/>
          </a:bodyPr>
          <a:lstStyle/>
          <a:p>
            <a:r>
              <a:rPr lang="en-GB" dirty="0">
                <a:highlight>
                  <a:srgbClr val="00FF00"/>
                </a:highlight>
              </a:rPr>
              <a:t>The SDGs were formulated in 2015 </a:t>
            </a:r>
            <a:r>
              <a:rPr lang="en-GB" dirty="0"/>
              <a:t>by the United Nations General Assembly (UNGA) as part of the Post-2015 Development Agenda, which sought </a:t>
            </a:r>
            <a:r>
              <a:rPr lang="en-GB" dirty="0">
                <a:highlight>
                  <a:srgbClr val="00FF00"/>
                </a:highlight>
              </a:rPr>
              <a:t>to create a future global development framework to succeed the Millennium Development Goals, </a:t>
            </a:r>
            <a:r>
              <a:rPr lang="en-GB" dirty="0"/>
              <a:t>which ended that year. They were formally articulated and adopted in a UNGA Resolution called </a:t>
            </a:r>
            <a:r>
              <a:rPr lang="en-GB" dirty="0">
                <a:highlight>
                  <a:srgbClr val="FFFF00"/>
                </a:highlight>
              </a:rPr>
              <a:t>the 2030 Agenda, known colloquially as Agenda 2030</a:t>
            </a:r>
            <a:r>
              <a:rPr lang="en-GB" dirty="0"/>
              <a:t>. On 6 </a:t>
            </a:r>
            <a:r>
              <a:rPr lang="en-GB" dirty="0">
                <a:highlight>
                  <a:srgbClr val="FFFF00"/>
                </a:highlight>
              </a:rPr>
              <a:t>July 2017, the SDGs were made more "actionable</a:t>
            </a:r>
            <a:r>
              <a:rPr lang="en-GB" dirty="0"/>
              <a:t>" by a UNGA resolution that identifies specific targets for each goal and provides indicators to measure progress. </a:t>
            </a:r>
            <a:r>
              <a:rPr lang="en-GB" dirty="0">
                <a:highlight>
                  <a:srgbClr val="FFFF00"/>
                </a:highlight>
              </a:rPr>
              <a:t>Most targets are to be achieved by 2030, although some have no end date.</a:t>
            </a:r>
            <a:endParaRPr lang="en-SI" dirty="0">
              <a:highlight>
                <a:srgbClr val="FFFF00"/>
              </a:highlight>
            </a:endParaRPr>
          </a:p>
        </p:txBody>
      </p:sp>
    </p:spTree>
    <p:extLst>
      <p:ext uri="{BB962C8B-B14F-4D97-AF65-F5344CB8AC3E}">
        <p14:creationId xmlns:p14="http://schemas.microsoft.com/office/powerpoint/2010/main" val="1323772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45A4CA-ACD4-AE2F-A1EC-4A070A2EB322}"/>
              </a:ext>
            </a:extLst>
          </p:cNvPr>
          <p:cNvSpPr>
            <a:spLocks noGrp="1"/>
          </p:cNvSpPr>
          <p:nvPr>
            <p:ph idx="1"/>
          </p:nvPr>
        </p:nvSpPr>
        <p:spPr>
          <a:xfrm>
            <a:off x="0" y="44624"/>
            <a:ext cx="9144000" cy="6768752"/>
          </a:xfrm>
        </p:spPr>
        <p:txBody>
          <a:bodyPr>
            <a:normAutofit/>
          </a:bodyPr>
          <a:lstStyle/>
          <a:p>
            <a:r>
              <a:rPr lang="en-GB" dirty="0"/>
              <a:t>The European Green Deal </a:t>
            </a:r>
            <a:r>
              <a:rPr lang="en-GB" dirty="0">
                <a:highlight>
                  <a:srgbClr val="FFFF00"/>
                </a:highlight>
              </a:rPr>
              <a:t>will transform the EU into a modern, resource-efficient and competitive economy, ensuring:</a:t>
            </a:r>
          </a:p>
          <a:p>
            <a:r>
              <a:rPr lang="en-GB" dirty="0"/>
              <a:t>No net emissions of greenhouse gases by 2050</a:t>
            </a:r>
          </a:p>
          <a:p>
            <a:r>
              <a:rPr lang="en-GB" dirty="0"/>
              <a:t>economic growth decoupled from resource use</a:t>
            </a:r>
          </a:p>
          <a:p>
            <a:r>
              <a:rPr lang="en-GB" dirty="0"/>
              <a:t>No person and no place left behind</a:t>
            </a:r>
          </a:p>
          <a:p>
            <a:r>
              <a:rPr lang="en-GB" dirty="0"/>
              <a:t>The European Green Deal is also our lifeline out of the COVID-19 pandemic. </a:t>
            </a:r>
            <a:r>
              <a:rPr lang="en-GB" dirty="0">
                <a:highlight>
                  <a:srgbClr val="FFFF00"/>
                </a:highlight>
              </a:rPr>
              <a:t>One third of the €1.8 trillion investments from the </a:t>
            </a:r>
            <a:r>
              <a:rPr lang="en-GB" dirty="0" err="1">
                <a:highlight>
                  <a:srgbClr val="FFFF00"/>
                </a:highlight>
              </a:rPr>
              <a:t>NextGenerationEU</a:t>
            </a:r>
            <a:r>
              <a:rPr lang="en-GB" dirty="0">
                <a:highlight>
                  <a:srgbClr val="FFFF00"/>
                </a:highlight>
              </a:rPr>
              <a:t> Recovery Plan</a:t>
            </a:r>
            <a:r>
              <a:rPr lang="en-GB" dirty="0"/>
              <a:t>, and the EU’s seven-year budget will finance the European Green Deal.</a:t>
            </a:r>
          </a:p>
          <a:p>
            <a:endParaRPr lang="en-GB" dirty="0"/>
          </a:p>
        </p:txBody>
      </p:sp>
    </p:spTree>
    <p:extLst>
      <p:ext uri="{BB962C8B-B14F-4D97-AF65-F5344CB8AC3E}">
        <p14:creationId xmlns:p14="http://schemas.microsoft.com/office/powerpoint/2010/main" val="3242411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B09E6-6DAD-9AF8-2AAB-6A8AF7A8DD9F}"/>
              </a:ext>
            </a:extLst>
          </p:cNvPr>
          <p:cNvSpPr>
            <a:spLocks noGrp="1"/>
          </p:cNvSpPr>
          <p:nvPr>
            <p:ph idx="1"/>
          </p:nvPr>
        </p:nvSpPr>
        <p:spPr/>
        <p:txBody>
          <a:bodyPr/>
          <a:lstStyle/>
          <a:p>
            <a:r>
              <a:rPr lang="en-GB" dirty="0"/>
              <a:t>The European Commission has adopted a set of proposals to make the EU's climate, energy, transport and taxation policies fit for reducing net greenhouse gas emissions by at least 55% by 2030, compared to 1990 levels. More information on Delivering the European Green Deal.</a:t>
            </a:r>
            <a:endParaRPr lang="en-SI" dirty="0"/>
          </a:p>
          <a:p>
            <a:endParaRPr lang="en-SI" dirty="0"/>
          </a:p>
        </p:txBody>
      </p:sp>
    </p:spTree>
    <p:extLst>
      <p:ext uri="{BB962C8B-B14F-4D97-AF65-F5344CB8AC3E}">
        <p14:creationId xmlns:p14="http://schemas.microsoft.com/office/powerpoint/2010/main" val="30400906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D29B0-8FF9-032A-673C-6851E6A4C2E5}"/>
              </a:ext>
            </a:extLst>
          </p:cNvPr>
          <p:cNvSpPr>
            <a:spLocks noGrp="1"/>
          </p:cNvSpPr>
          <p:nvPr>
            <p:ph type="title"/>
          </p:nvPr>
        </p:nvSpPr>
        <p:spPr>
          <a:xfrm>
            <a:off x="457200" y="0"/>
            <a:ext cx="8229600" cy="1143000"/>
          </a:xfrm>
        </p:spPr>
        <p:txBody>
          <a:bodyPr>
            <a:normAutofit fontScale="90000"/>
          </a:bodyPr>
          <a:lstStyle/>
          <a:p>
            <a:r>
              <a:rPr lang="en-GB" dirty="0"/>
              <a:t>EU becomes first leading economy to legislate for ‘green tariff’ on imports</a:t>
            </a:r>
            <a:endParaRPr lang="en-SI" dirty="0"/>
          </a:p>
        </p:txBody>
      </p:sp>
      <p:sp>
        <p:nvSpPr>
          <p:cNvPr id="3" name="Content Placeholder 2">
            <a:extLst>
              <a:ext uri="{FF2B5EF4-FFF2-40B4-BE49-F238E27FC236}">
                <a16:creationId xmlns:a16="http://schemas.microsoft.com/office/drawing/2014/main" id="{B441E9BE-9997-989C-53B0-83132A4720BE}"/>
              </a:ext>
            </a:extLst>
          </p:cNvPr>
          <p:cNvSpPr>
            <a:spLocks noGrp="1"/>
          </p:cNvSpPr>
          <p:nvPr>
            <p:ph idx="1"/>
          </p:nvPr>
        </p:nvSpPr>
        <p:spPr/>
        <p:txBody>
          <a:bodyPr>
            <a:normAutofit fontScale="77500" lnSpcReduction="20000"/>
          </a:bodyPr>
          <a:lstStyle/>
          <a:p>
            <a:r>
              <a:rPr lang="en-GB" dirty="0"/>
              <a:t>Countries that fail to decarbonise industries such as </a:t>
            </a:r>
            <a:r>
              <a:rPr lang="en-GB" b="1" dirty="0"/>
              <a:t>iron and steel face an effective carbon tax</a:t>
            </a:r>
          </a:p>
          <a:p>
            <a:r>
              <a:rPr lang="en-GB" dirty="0"/>
              <a:t>the EU became the first big economy to legislate for a “green tariff” on imports, to be levied on goods that are produced with high carbon dioxide emissions.</a:t>
            </a:r>
          </a:p>
          <a:p>
            <a:r>
              <a:rPr lang="en-GB" dirty="0">
                <a:highlight>
                  <a:srgbClr val="FFFF00"/>
                </a:highlight>
              </a:rPr>
              <a:t>The carbon border adjustment mechanism (CBAM) </a:t>
            </a:r>
            <a:r>
              <a:rPr lang="en-GB" dirty="0"/>
              <a:t>means that countries which fail to green their industries will soon face a new threat: an effective carbon tax that will penalise those hoping to profit from high-carbon activities, and force them to clean up.</a:t>
            </a:r>
          </a:p>
          <a:p>
            <a:r>
              <a:rPr lang="en-GB" dirty="0"/>
              <a:t>The system will be applied at first to iron and steel, cement, fertilisers, aluminium, electricity, hydrogen and some chemicals.</a:t>
            </a:r>
            <a:endParaRPr lang="en-SI" dirty="0"/>
          </a:p>
        </p:txBody>
      </p:sp>
    </p:spTree>
    <p:extLst>
      <p:ext uri="{BB962C8B-B14F-4D97-AF65-F5344CB8AC3E}">
        <p14:creationId xmlns:p14="http://schemas.microsoft.com/office/powerpoint/2010/main" val="400627660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0C8F5-C910-8F2C-B37C-4ADDA9716EEC}"/>
              </a:ext>
            </a:extLst>
          </p:cNvPr>
          <p:cNvSpPr>
            <a:spLocks noGrp="1"/>
          </p:cNvSpPr>
          <p:nvPr>
            <p:ph idx="1"/>
          </p:nvPr>
        </p:nvSpPr>
        <p:spPr>
          <a:xfrm>
            <a:off x="0" y="0"/>
            <a:ext cx="9144000" cy="6813376"/>
          </a:xfrm>
        </p:spPr>
        <p:txBody>
          <a:bodyPr>
            <a:normAutofit fontScale="92500" lnSpcReduction="10000"/>
          </a:bodyPr>
          <a:lstStyle/>
          <a:p>
            <a:r>
              <a:rPr lang="en-GB" dirty="0"/>
              <a:t>This mechanism promotes the import of goods by non-EU businesses into the EU which fulfil the high climate standards applicable in the 27 EU member states. This will ensure a balanced treatment of such imports and is designed to encourage our partners in the world to join the EU’s climate efforts.”</a:t>
            </a:r>
          </a:p>
          <a:p>
            <a:r>
              <a:rPr lang="en-GB" dirty="0"/>
              <a:t>A sailing boat passing a container ship near Hamburg.</a:t>
            </a:r>
          </a:p>
          <a:p>
            <a:r>
              <a:rPr lang="en-GB" dirty="0"/>
              <a:t>‘It’s a little bit of utopia’: the dream of replacing container ships with sailing boats</a:t>
            </a:r>
          </a:p>
          <a:p>
            <a:r>
              <a:rPr lang="en-GB" dirty="0"/>
              <a:t>Read more</a:t>
            </a:r>
          </a:p>
          <a:p>
            <a:r>
              <a:rPr lang="en-GB" dirty="0">
                <a:highlight>
                  <a:srgbClr val="FFFF00"/>
                </a:highlight>
              </a:rPr>
              <a:t>The agreement is still provisional, and details remain to be ironed out by member states and other institutions.</a:t>
            </a:r>
            <a:r>
              <a:rPr lang="en-GB" dirty="0"/>
              <a:t> But if all goes according to plan, </a:t>
            </a:r>
            <a:r>
              <a:rPr lang="en-GB" dirty="0">
                <a:highlight>
                  <a:srgbClr val="00FF00"/>
                </a:highlight>
              </a:rPr>
              <a:t>CBAMs</a:t>
            </a:r>
            <a:r>
              <a:rPr lang="en-GB" dirty="0"/>
              <a:t> (</a:t>
            </a:r>
            <a:r>
              <a:rPr lang="en-GB" dirty="0">
                <a:highlight>
                  <a:srgbClr val="FFFF00"/>
                </a:highlight>
              </a:rPr>
              <a:t>The carbon border adjustment mechanism) </a:t>
            </a:r>
            <a:r>
              <a:rPr lang="en-GB" dirty="0"/>
              <a:t>will come into force on a trial basis from next October.</a:t>
            </a:r>
            <a:endParaRPr lang="en-SI" dirty="0"/>
          </a:p>
        </p:txBody>
      </p:sp>
    </p:spTree>
    <p:extLst>
      <p:ext uri="{BB962C8B-B14F-4D97-AF65-F5344CB8AC3E}">
        <p14:creationId xmlns:p14="http://schemas.microsoft.com/office/powerpoint/2010/main" val="197754964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8229600" cy="1143000"/>
          </a:xfrm>
        </p:spPr>
        <p:txBody>
          <a:bodyPr/>
          <a:lstStyle/>
          <a:p>
            <a:r>
              <a:rPr lang="en-US" dirty="0"/>
              <a:t>Definitions</a:t>
            </a:r>
            <a:endParaRPr lang="fr-BE" dirty="0"/>
          </a:p>
        </p:txBody>
      </p:sp>
      <p:sp>
        <p:nvSpPr>
          <p:cNvPr id="3" name="Содержимое 2"/>
          <p:cNvSpPr>
            <a:spLocks noGrp="1"/>
          </p:cNvSpPr>
          <p:nvPr>
            <p:ph idx="1"/>
          </p:nvPr>
        </p:nvSpPr>
        <p:spPr>
          <a:xfrm>
            <a:off x="395536" y="692696"/>
            <a:ext cx="8229600" cy="4525963"/>
          </a:xfrm>
        </p:spPr>
        <p:txBody>
          <a:bodyPr>
            <a:noAutofit/>
          </a:bodyPr>
          <a:lstStyle/>
          <a:p>
            <a:pPr algn="just">
              <a:buFont typeface="Wingdings" pitchFamily="2" charset="2"/>
              <a:buChar char="Ø"/>
            </a:pPr>
            <a:r>
              <a:rPr lang="en-US" sz="2800" dirty="0">
                <a:cs typeface="Times New Roman" pitchFamily="18" charset="0"/>
              </a:rPr>
              <a:t>EU Environmental Policy refers to EU philosophy, intentions, and objectives regarding the environment.</a:t>
            </a:r>
          </a:p>
          <a:p>
            <a:pPr algn="just">
              <a:buFont typeface="Wingdings" pitchFamily="2" charset="2"/>
              <a:buChar char="Ø"/>
            </a:pPr>
            <a:r>
              <a:rPr lang="en-US" sz="2800" dirty="0">
                <a:cs typeface="Times New Roman" pitchFamily="18" charset="0"/>
              </a:rPr>
              <a:t>It is a commitment to the laws, regulations, and other policy mechanisms concerning </a:t>
            </a:r>
            <a:r>
              <a:rPr lang="en-US" sz="2800" dirty="0">
                <a:cs typeface="Times New Roman" pitchFamily="18" charset="0"/>
                <a:hlinkClick r:id="rId3" tooltip="Environmental issue"/>
              </a:rPr>
              <a:t>environmental issues</a:t>
            </a:r>
            <a:r>
              <a:rPr lang="en-US" sz="2800" dirty="0">
                <a:cs typeface="Times New Roman" pitchFamily="18" charset="0"/>
              </a:rPr>
              <a:t>. As we are talking about environment, these policies will concern </a:t>
            </a:r>
            <a:r>
              <a:rPr lang="en-US" sz="2800" dirty="0">
                <a:cs typeface="Times New Roman" pitchFamily="18" charset="0"/>
                <a:hlinkClick r:id="rId4" tooltip="Air pollution"/>
              </a:rPr>
              <a:t>air</a:t>
            </a:r>
            <a:r>
              <a:rPr lang="en-US" sz="2800" dirty="0">
                <a:cs typeface="Times New Roman" pitchFamily="18" charset="0"/>
              </a:rPr>
              <a:t> and </a:t>
            </a:r>
            <a:r>
              <a:rPr lang="en-US" sz="2800" u="sng" dirty="0">
                <a:solidFill>
                  <a:schemeClr val="tx2"/>
                </a:solidFill>
                <a:cs typeface="Times New Roman" pitchFamily="18" charset="0"/>
              </a:rPr>
              <a:t>water</a:t>
            </a:r>
            <a:r>
              <a:rPr lang="en-US" sz="2800" dirty="0">
                <a:cs typeface="Times New Roman" pitchFamily="18" charset="0"/>
              </a:rPr>
              <a:t> pollution,</a:t>
            </a:r>
            <a:r>
              <a:rPr lang="en-US" sz="2800" dirty="0">
                <a:solidFill>
                  <a:schemeClr val="accent1"/>
                </a:solidFill>
                <a:cs typeface="Times New Roman" pitchFamily="18" charset="0"/>
              </a:rPr>
              <a:t> </a:t>
            </a:r>
            <a:r>
              <a:rPr lang="en-US" sz="2800" dirty="0">
                <a:solidFill>
                  <a:schemeClr val="tx2"/>
                </a:solidFill>
                <a:cs typeface="Times New Roman" pitchFamily="18" charset="0"/>
              </a:rPr>
              <a:t>waste</a:t>
            </a:r>
            <a:r>
              <a:rPr lang="en-US" sz="2800" dirty="0">
                <a:cs typeface="Times New Roman" pitchFamily="18" charset="0"/>
              </a:rPr>
              <a:t> management, </a:t>
            </a:r>
            <a:r>
              <a:rPr lang="en-US" sz="2800" dirty="0">
                <a:solidFill>
                  <a:schemeClr val="tx2"/>
                </a:solidFill>
                <a:cs typeface="Times New Roman" pitchFamily="18" charset="0"/>
              </a:rPr>
              <a:t>ecosystem</a:t>
            </a:r>
            <a:r>
              <a:rPr lang="en-US" sz="2800" dirty="0">
                <a:cs typeface="Times New Roman" pitchFamily="18" charset="0"/>
              </a:rPr>
              <a:t> management, maintenance of  </a:t>
            </a:r>
            <a:r>
              <a:rPr lang="en-US" sz="2800" dirty="0">
                <a:solidFill>
                  <a:schemeClr val="tx2"/>
                </a:solidFill>
                <a:cs typeface="Times New Roman" pitchFamily="18" charset="0"/>
              </a:rPr>
              <a:t>biodiversity</a:t>
            </a:r>
            <a:r>
              <a:rPr lang="en-US" sz="2800" dirty="0">
                <a:cs typeface="Times New Roman" pitchFamily="18" charset="0"/>
              </a:rPr>
              <a:t>, the protection of </a:t>
            </a:r>
            <a:r>
              <a:rPr lang="en-US" sz="2800" dirty="0">
                <a:cs typeface="Times New Roman" pitchFamily="18" charset="0"/>
                <a:hlinkClick r:id="rId5" tooltip="Natural resource"/>
              </a:rPr>
              <a:t>natural resources, wildlife, endangered species, etc…</a:t>
            </a:r>
          </a:p>
          <a:p>
            <a:pPr algn="just">
              <a:buFont typeface="Wingdings" pitchFamily="2" charset="2"/>
              <a:buChar char="Ø"/>
            </a:pPr>
            <a:r>
              <a:rPr lang="en-US" sz="2800" dirty="0">
                <a:cs typeface="Times New Roman" pitchFamily="18" charset="0"/>
              </a:rPr>
              <a:t>Policies concerning energy or regulation of </a:t>
            </a:r>
            <a:r>
              <a:rPr lang="en-US" sz="2800" dirty="0">
                <a:cs typeface="Times New Roman" pitchFamily="18" charset="0"/>
                <a:hlinkClick r:id="rId6" tooltip="Toxic substances"/>
              </a:rPr>
              <a:t>toxic substances</a:t>
            </a:r>
            <a:r>
              <a:rPr lang="en-US" sz="2800" dirty="0">
                <a:cs typeface="Times New Roman" pitchFamily="18" charset="0"/>
              </a:rPr>
              <a:t> including </a:t>
            </a:r>
            <a:r>
              <a:rPr lang="en-US" sz="2800" dirty="0">
                <a:cs typeface="Times New Roman" pitchFamily="18" charset="0"/>
                <a:hlinkClick r:id="rId7" tooltip="Pesticide"/>
              </a:rPr>
              <a:t>pesticides</a:t>
            </a:r>
            <a:r>
              <a:rPr lang="en-US" sz="2800" dirty="0">
                <a:cs typeface="Times New Roman" pitchFamily="18" charset="0"/>
              </a:rPr>
              <a:t> and many types of </a:t>
            </a:r>
            <a:r>
              <a:rPr lang="en-US" sz="2800" dirty="0">
                <a:cs typeface="Times New Roman" pitchFamily="18" charset="0"/>
                <a:hlinkClick r:id="rId8" tooltip="Industrial waste"/>
              </a:rPr>
              <a:t>industrial waste</a:t>
            </a:r>
            <a:r>
              <a:rPr lang="en-US" sz="2800" dirty="0">
                <a:cs typeface="Times New Roman" pitchFamily="18" charset="0"/>
              </a:rPr>
              <a:t> are part of the topic of environmental policy.</a:t>
            </a:r>
          </a:p>
          <a:p>
            <a:pPr algn="just">
              <a:buNone/>
            </a:pPr>
            <a:endParaRPr lang="fr-BE" sz="2800" dirty="0">
              <a:latin typeface="Times New Roman" pitchFamily="18" charset="0"/>
              <a:cs typeface="Times New Roman" pitchFamily="18" charset="0"/>
            </a:endParaRPr>
          </a:p>
          <a:p>
            <a:endParaRPr lang="fr-BE" sz="2800" dirty="0"/>
          </a:p>
        </p:txBody>
      </p:sp>
    </p:spTree>
  </p:cSld>
  <p:clrMapOvr>
    <a:masterClrMapping/>
  </p:clrMapOvr>
  <p:transition>
    <p:dissolv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143000"/>
          </a:xfrm>
        </p:spPr>
        <p:txBody>
          <a:bodyPr>
            <a:normAutofit fontScale="90000"/>
          </a:bodyPr>
          <a:lstStyle/>
          <a:p>
            <a:r>
              <a:rPr lang="en-GB" dirty="0"/>
              <a:t>The EU’s 2021-2027 long-term budget</a:t>
            </a:r>
          </a:p>
        </p:txBody>
      </p:sp>
      <p:sp>
        <p:nvSpPr>
          <p:cNvPr id="3" name="Content Placeholder 2"/>
          <p:cNvSpPr>
            <a:spLocks noGrp="1"/>
          </p:cNvSpPr>
          <p:nvPr>
            <p:ph idx="1"/>
          </p:nvPr>
        </p:nvSpPr>
        <p:spPr>
          <a:xfrm>
            <a:off x="611560" y="1052736"/>
            <a:ext cx="8229600" cy="6165304"/>
          </a:xfrm>
        </p:spPr>
        <p:txBody>
          <a:bodyPr>
            <a:normAutofit fontScale="92500" lnSpcReduction="20000"/>
          </a:bodyPr>
          <a:lstStyle/>
          <a:p>
            <a:pPr algn="just"/>
            <a:r>
              <a:rPr lang="en-GB" dirty="0"/>
              <a:t>The EU Multiannual Financial Framework 2021-2027 </a:t>
            </a:r>
            <a:r>
              <a:rPr lang="en-GB" b="1" dirty="0">
                <a:solidFill>
                  <a:srgbClr val="92D050"/>
                </a:solidFill>
              </a:rPr>
              <a:t>is also referred to </a:t>
            </a:r>
            <a:r>
              <a:rPr lang="en-GB" dirty="0"/>
              <a:t>as the EU’s 2021-2027 long-term budget.</a:t>
            </a:r>
          </a:p>
          <a:p>
            <a:pPr algn="just"/>
            <a:r>
              <a:rPr lang="en-GB" dirty="0"/>
              <a:t>From the period of  2021-2027, the EU  budget </a:t>
            </a:r>
            <a:r>
              <a:rPr lang="en-GB" dirty="0">
                <a:solidFill>
                  <a:srgbClr val="FF0000"/>
                </a:solidFill>
              </a:rPr>
              <a:t>will be €1.074 trillion </a:t>
            </a:r>
          </a:p>
          <a:p>
            <a:pPr marL="0" indent="0" algn="just">
              <a:buNone/>
            </a:pPr>
            <a:r>
              <a:rPr lang="en-GB" b="1" dirty="0"/>
              <a:t>The amount is the Union's answer to the ongoing global pandemic and aims to :</a:t>
            </a:r>
          </a:p>
          <a:p>
            <a:pPr algn="just"/>
            <a:r>
              <a:rPr lang="en-GB" dirty="0">
                <a:highlight>
                  <a:srgbClr val="00FF00"/>
                </a:highlight>
              </a:rPr>
              <a:t>Repair  the economic</a:t>
            </a:r>
            <a:r>
              <a:rPr lang="en-GB" dirty="0"/>
              <a:t> and social damage caused by the coronavirus pandemic </a:t>
            </a:r>
          </a:p>
          <a:p>
            <a:pPr algn="just"/>
            <a:r>
              <a:rPr lang="en-GB" dirty="0">
                <a:highlight>
                  <a:srgbClr val="00FFFF"/>
                </a:highlight>
              </a:rPr>
              <a:t>To assist companies </a:t>
            </a:r>
            <a:r>
              <a:rPr lang="en-GB" dirty="0"/>
              <a:t>and individuals to deal with the transition towards a modern and more sustainable Europe.</a:t>
            </a:r>
          </a:p>
          <a:p>
            <a:pPr algn="just"/>
            <a:r>
              <a:rPr lang="en-GB" dirty="0">
                <a:highlight>
                  <a:srgbClr val="FF00FF"/>
                </a:highlight>
              </a:rPr>
              <a:t>Develop Earth-friendly technologies</a:t>
            </a:r>
            <a:r>
              <a:rPr lang="en-GB" dirty="0"/>
              <a:t>,</a:t>
            </a:r>
          </a:p>
          <a:p>
            <a:pPr algn="just"/>
            <a:r>
              <a:rPr lang="en-GB" dirty="0"/>
              <a:t>Infrastructures: Implement the EU Green Deal</a:t>
            </a:r>
          </a:p>
          <a:p>
            <a:endParaRPr lang="en-GB" dirty="0"/>
          </a:p>
        </p:txBody>
      </p:sp>
    </p:spTree>
    <p:extLst>
      <p:ext uri="{BB962C8B-B14F-4D97-AF65-F5344CB8AC3E}">
        <p14:creationId xmlns:p14="http://schemas.microsoft.com/office/powerpoint/2010/main" val="521071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55984"/>
            <a:ext cx="8229600" cy="1143000"/>
          </a:xfrm>
        </p:spPr>
        <p:txBody>
          <a:bodyPr>
            <a:normAutofit/>
          </a:bodyPr>
          <a:lstStyle/>
          <a:p>
            <a:r>
              <a:rPr lang="en-GB" sz="3200" dirty="0"/>
              <a:t>The Next Generation EU (NGEU)</a:t>
            </a:r>
            <a:endParaRPr lang="sl-SI" sz="3200" dirty="0"/>
          </a:p>
        </p:txBody>
      </p:sp>
      <p:sp>
        <p:nvSpPr>
          <p:cNvPr id="3" name="Content Placeholder 2"/>
          <p:cNvSpPr>
            <a:spLocks noGrp="1"/>
          </p:cNvSpPr>
          <p:nvPr>
            <p:ph idx="1"/>
          </p:nvPr>
        </p:nvSpPr>
        <p:spPr>
          <a:xfrm>
            <a:off x="395536" y="476672"/>
            <a:ext cx="8229600" cy="6480720"/>
          </a:xfrm>
        </p:spPr>
        <p:txBody>
          <a:bodyPr>
            <a:noAutofit/>
          </a:bodyPr>
          <a:lstStyle/>
          <a:p>
            <a:pPr algn="just"/>
            <a:r>
              <a:rPr lang="en-GB" sz="2800" dirty="0"/>
              <a:t>Additionally to the EU long term budget, there is </a:t>
            </a:r>
            <a:r>
              <a:rPr lang="en-GB" sz="2800" b="1" dirty="0">
                <a:solidFill>
                  <a:srgbClr val="92D050"/>
                </a:solidFill>
              </a:rPr>
              <a:t>The Next Generation EU </a:t>
            </a:r>
            <a:r>
              <a:rPr lang="en-GB" sz="2800" dirty="0"/>
              <a:t>(NGEU) which is a European Union recovery fund </a:t>
            </a:r>
            <a:r>
              <a:rPr lang="en-GB" sz="2800" b="1" dirty="0">
                <a:solidFill>
                  <a:srgbClr val="92D050"/>
                </a:solidFill>
              </a:rPr>
              <a:t>to support Member States</a:t>
            </a:r>
            <a:r>
              <a:rPr lang="en-GB" sz="2800" dirty="0"/>
              <a:t> mitigate the effects of the COVID-19 pandemic.  The European Council agreed on the NGEU on the 21</a:t>
            </a:r>
            <a:r>
              <a:rPr lang="en-GB" sz="2800" baseline="30000" dirty="0"/>
              <a:t>st</a:t>
            </a:r>
            <a:r>
              <a:rPr lang="en-GB" sz="2800" dirty="0"/>
              <a:t> of July 2020. </a:t>
            </a:r>
            <a:r>
              <a:rPr lang="en-GB" sz="2800" b="1" dirty="0">
                <a:solidFill>
                  <a:srgbClr val="FF0000"/>
                </a:solidFill>
              </a:rPr>
              <a:t>The fund is worth €750 billion</a:t>
            </a:r>
            <a:r>
              <a:rPr lang="en-GB" sz="2800" dirty="0"/>
              <a:t>. The NGEU fund will operate from </a:t>
            </a:r>
            <a:r>
              <a:rPr lang="en-GB" sz="2800" b="1" dirty="0">
                <a:solidFill>
                  <a:srgbClr val="92D050"/>
                </a:solidFill>
              </a:rPr>
              <a:t>2021–2023,</a:t>
            </a:r>
            <a:r>
              <a:rPr lang="en-GB" sz="2800" dirty="0"/>
              <a:t> and will be tied to the regular 2021–2027 budget of the EU's (MFF). The money from </a:t>
            </a:r>
            <a:r>
              <a:rPr lang="en-GB" sz="2800" dirty="0" err="1"/>
              <a:t>NextGenerationEU</a:t>
            </a:r>
            <a:r>
              <a:rPr lang="en-GB" sz="2800" dirty="0"/>
              <a:t> will be invested across several programmes, and will be distributed to EU countries and beneficiaries through grants (€390 billion) and loans (€360 billion).</a:t>
            </a:r>
            <a:endParaRPr lang="sl-SI" sz="2800" dirty="0"/>
          </a:p>
          <a:p>
            <a:pPr algn="just"/>
            <a:r>
              <a:rPr lang="en-GB" sz="2800" dirty="0"/>
              <a:t>The comprehensive NGEU and MFF packages are projected to reach </a:t>
            </a:r>
            <a:r>
              <a:rPr lang="en-GB" sz="2800" dirty="0">
                <a:solidFill>
                  <a:srgbClr val="FF0000"/>
                </a:solidFill>
              </a:rPr>
              <a:t>€1824.3 billion= 1 TRILLION 824 BILLION 30 MILLION</a:t>
            </a:r>
            <a:endParaRPr lang="sl-SI" sz="2800" dirty="0">
              <a:solidFill>
                <a:srgbClr val="FF0000"/>
              </a:solidFill>
            </a:endParaRPr>
          </a:p>
        </p:txBody>
      </p:sp>
    </p:spTree>
    <p:extLst>
      <p:ext uri="{BB962C8B-B14F-4D97-AF65-F5344CB8AC3E}">
        <p14:creationId xmlns:p14="http://schemas.microsoft.com/office/powerpoint/2010/main" val="267143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Title 1">
            <a:extLst>
              <a:ext uri="{FF2B5EF4-FFF2-40B4-BE49-F238E27FC236}">
                <a16:creationId xmlns:a16="http://schemas.microsoft.com/office/drawing/2014/main" id="{210B54CB-1068-653E-27E3-51BB6A5B37A5}"/>
              </a:ext>
            </a:extLst>
          </p:cNvPr>
          <p:cNvSpPr>
            <a:spLocks noGrp="1"/>
          </p:cNvSpPr>
          <p:nvPr>
            <p:ph type="title"/>
          </p:nvPr>
        </p:nvSpPr>
        <p:spPr>
          <a:xfrm>
            <a:off x="597424" y="666146"/>
            <a:ext cx="8153400" cy="1047328"/>
          </a:xfrm>
        </p:spPr>
        <p:txBody>
          <a:bodyPr/>
          <a:lstStyle/>
          <a:p>
            <a:pPr algn="ctr"/>
            <a:r>
              <a:rPr lang="en-US" sz="4000" dirty="0"/>
              <a:t>Saturday, September 9- Sunday, September 17</a:t>
            </a:r>
          </a:p>
        </p:txBody>
      </p:sp>
      <p:pic>
        <p:nvPicPr>
          <p:cNvPr id="1026" name="Picture 2" descr="European Heritage Days">
            <a:extLst>
              <a:ext uri="{FF2B5EF4-FFF2-40B4-BE49-F238E27FC236}">
                <a16:creationId xmlns:a16="http://schemas.microsoft.com/office/drawing/2014/main" id="{DE9109D2-C602-44A9-1B8B-4EF72A72FE7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2" y="2485225"/>
            <a:ext cx="4761312" cy="2678238"/>
          </a:xfrm>
          <a:prstGeom prst="rect">
            <a:avLst/>
          </a:prstGeom>
          <a:solidFill>
            <a:srgbClr val="FFFFFF"/>
          </a:solidFill>
        </p:spPr>
      </p:pic>
      <p:sp>
        <p:nvSpPr>
          <p:cNvPr id="5" name="Content Placeholder 4">
            <a:extLst>
              <a:ext uri="{FF2B5EF4-FFF2-40B4-BE49-F238E27FC236}">
                <a16:creationId xmlns:a16="http://schemas.microsoft.com/office/drawing/2014/main" id="{AC40F3E9-4C28-4449-E826-AB6C36B2ADB3}"/>
              </a:ext>
            </a:extLst>
          </p:cNvPr>
          <p:cNvSpPr>
            <a:spLocks noGrp="1"/>
          </p:cNvSpPr>
          <p:nvPr>
            <p:ph sz="half" idx="2"/>
          </p:nvPr>
        </p:nvSpPr>
        <p:spPr>
          <a:xfrm>
            <a:off x="4940824" y="2485225"/>
            <a:ext cx="3810000" cy="4608512"/>
          </a:xfrm>
        </p:spPr>
        <p:txBody>
          <a:bodyPr wrap="square" anchor="t">
            <a:normAutofit/>
          </a:bodyPr>
          <a:lstStyle/>
          <a:p>
            <a:pPr marL="0" indent="0">
              <a:lnSpc>
                <a:spcPct val="90000"/>
              </a:lnSpc>
              <a:buNone/>
            </a:pPr>
            <a:r>
              <a:rPr lang="en-US" sz="2700" dirty="0"/>
              <a:t>The EU recognizes the importance of preserving and promoting its diverse natural and cultural heritage as a means to foster unity, cooperation, and sustainable development among its member states.</a:t>
            </a:r>
          </a:p>
          <a:p>
            <a:pPr>
              <a:lnSpc>
                <a:spcPct val="90000"/>
              </a:lnSpc>
            </a:pPr>
            <a:endParaRPr lang="en-SI" sz="2700" dirty="0"/>
          </a:p>
        </p:txBody>
      </p:sp>
      <p:sp>
        <p:nvSpPr>
          <p:cNvPr id="3" name="Slide Number Placeholder 2">
            <a:extLst>
              <a:ext uri="{FF2B5EF4-FFF2-40B4-BE49-F238E27FC236}">
                <a16:creationId xmlns:a16="http://schemas.microsoft.com/office/drawing/2014/main" id="{B57DBCFA-2677-3371-7D7E-E5E837C13B19}"/>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a:pPr>
                <a:lnSpc>
                  <a:spcPct val="90000"/>
                </a:lnSpc>
                <a:spcAft>
                  <a:spcPts val="600"/>
                </a:spcAft>
                <a:defRPr/>
              </a:pPr>
              <a:t>11</a:t>
            </a:fld>
            <a:endParaRPr lang="en-US"/>
          </a:p>
        </p:txBody>
      </p:sp>
      <p:sp>
        <p:nvSpPr>
          <p:cNvPr id="1038" name="Text Placeholder 5">
            <a:extLst>
              <a:ext uri="{FF2B5EF4-FFF2-40B4-BE49-F238E27FC236}">
                <a16:creationId xmlns:a16="http://schemas.microsoft.com/office/drawing/2014/main" id="{04E6E704-E092-17E9-CB88-1C6798F1CDAD}"/>
              </a:ext>
            </a:extLst>
          </p:cNvPr>
          <p:cNvSpPr>
            <a:spLocks noGrp="1"/>
          </p:cNvSpPr>
          <p:nvPr>
            <p:ph type="body" sz="quarter" idx="10"/>
          </p:nvPr>
        </p:nvSpPr>
        <p:spPr>
          <a:xfrm>
            <a:off x="-1" y="0"/>
            <a:ext cx="7908455" cy="476672"/>
          </a:xfrm>
        </p:spPr>
        <p:txBody>
          <a:bodyPr/>
          <a:lstStyle/>
          <a:p>
            <a:endParaRPr lang="en-US"/>
          </a:p>
        </p:txBody>
      </p:sp>
    </p:spTree>
    <p:extLst>
      <p:ext uri="{BB962C8B-B14F-4D97-AF65-F5344CB8AC3E}">
        <p14:creationId xmlns:p14="http://schemas.microsoft.com/office/powerpoint/2010/main" val="1195129797"/>
      </p:ext>
    </p:extLst>
  </p:cSld>
  <p:clrMapOvr>
    <a:masterClrMapping/>
  </p:clrMapOvr>
  <p:transition spd="slow">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8229600" cy="1143000"/>
          </a:xfrm>
        </p:spPr>
        <p:txBody>
          <a:bodyPr/>
          <a:lstStyle/>
          <a:p>
            <a:r>
              <a:rPr lang="en-GB" dirty="0"/>
              <a:t>The EU MFF + NGEU</a:t>
            </a:r>
            <a:endParaRPr lang="sl-SI" dirty="0"/>
          </a:p>
        </p:txBody>
      </p:sp>
      <p:pic>
        <p:nvPicPr>
          <p:cNvPr id="4" name="Content Placeholder 3"/>
          <p:cNvPicPr>
            <a:picLocks noGrp="1" noChangeAspect="1"/>
          </p:cNvPicPr>
          <p:nvPr>
            <p:ph idx="1"/>
          </p:nvPr>
        </p:nvPicPr>
        <p:blipFill>
          <a:blip r:embed="rId2"/>
          <a:stretch>
            <a:fillRect/>
          </a:stretch>
        </p:blipFill>
        <p:spPr>
          <a:xfrm>
            <a:off x="1123651" y="1919913"/>
            <a:ext cx="6896698" cy="3886537"/>
          </a:xfrm>
          <a:prstGeom prst="rect">
            <a:avLst/>
          </a:prstGeom>
        </p:spPr>
      </p:pic>
    </p:spTree>
    <p:extLst>
      <p:ext uri="{BB962C8B-B14F-4D97-AF65-F5344CB8AC3E}">
        <p14:creationId xmlns:p14="http://schemas.microsoft.com/office/powerpoint/2010/main" val="8362694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3408"/>
            <a:ext cx="8229600" cy="1143000"/>
          </a:xfrm>
        </p:spPr>
        <p:txBody>
          <a:bodyPr/>
          <a:lstStyle/>
          <a:p>
            <a:r>
              <a:rPr lang="en-GB" dirty="0"/>
              <a:t>How will the money be spent</a:t>
            </a:r>
            <a:endParaRPr lang="sl-SI" dirty="0"/>
          </a:p>
        </p:txBody>
      </p:sp>
      <p:sp>
        <p:nvSpPr>
          <p:cNvPr id="3" name="Content Placeholder 2"/>
          <p:cNvSpPr>
            <a:spLocks noGrp="1"/>
          </p:cNvSpPr>
          <p:nvPr>
            <p:ph idx="1"/>
          </p:nvPr>
        </p:nvSpPr>
        <p:spPr>
          <a:xfrm>
            <a:off x="539552" y="899592"/>
            <a:ext cx="8229600" cy="5913784"/>
          </a:xfrm>
        </p:spPr>
        <p:txBody>
          <a:bodyPr>
            <a:normAutofit fontScale="85000" lnSpcReduction="10000"/>
          </a:bodyPr>
          <a:lstStyle/>
          <a:p>
            <a:pPr algn="just"/>
            <a:r>
              <a:rPr lang="en-GB" dirty="0"/>
              <a:t>More than 50% of the budget will be spent in order to : </a:t>
            </a:r>
          </a:p>
          <a:p>
            <a:pPr marL="514350" indent="-514350" algn="just">
              <a:buFont typeface="+mj-lt"/>
              <a:buAutoNum type="arabicPeriod"/>
            </a:pPr>
            <a:r>
              <a:rPr lang="en-GB" dirty="0">
                <a:solidFill>
                  <a:srgbClr val="FF0000"/>
                </a:solidFill>
              </a:rPr>
              <a:t>Support the modernisation of the European Union through research and innovation; fair climate and digital transitions; preparedness, recovery and resilience</a:t>
            </a:r>
          </a:p>
          <a:p>
            <a:pPr marL="514350" indent="-514350" algn="just">
              <a:buFont typeface="+mj-lt"/>
              <a:buAutoNum type="arabicPeriod"/>
            </a:pPr>
            <a:r>
              <a:rPr lang="en-GB" dirty="0">
                <a:solidFill>
                  <a:srgbClr val="00B0F0"/>
                </a:solidFill>
              </a:rPr>
              <a:t>30% of the EU budget will be spent to fight climate change. The package also pays specific attention to biodiversity protection and gender-related issues</a:t>
            </a:r>
          </a:p>
          <a:p>
            <a:pPr marL="514350" indent="-514350" algn="just">
              <a:buFont typeface="+mj-lt"/>
              <a:buAutoNum type="arabicPeriod"/>
            </a:pPr>
            <a:r>
              <a:rPr lang="en-GB" dirty="0">
                <a:solidFill>
                  <a:srgbClr val="00B050"/>
                </a:solidFill>
              </a:rPr>
              <a:t>20% of </a:t>
            </a:r>
            <a:r>
              <a:rPr lang="en-GB" dirty="0" err="1">
                <a:solidFill>
                  <a:srgbClr val="00B050"/>
                </a:solidFill>
              </a:rPr>
              <a:t>NextGenerationEU</a:t>
            </a:r>
            <a:r>
              <a:rPr lang="en-GB" dirty="0">
                <a:solidFill>
                  <a:srgbClr val="00B050"/>
                </a:solidFill>
              </a:rPr>
              <a:t> will be invested in the digital transformation</a:t>
            </a:r>
          </a:p>
          <a:p>
            <a:pPr marL="514350" indent="-514350" algn="just">
              <a:buFont typeface="+mj-lt"/>
              <a:buAutoNum type="arabicPeriod"/>
            </a:pPr>
            <a:r>
              <a:rPr lang="en-GB" dirty="0">
                <a:solidFill>
                  <a:srgbClr val="7030A0"/>
                </a:solidFill>
              </a:rPr>
              <a:t>In 2026 and 2027, 10% of the annual spending under the long-term budget will contribute to halting and reversing the decline of biodiversity</a:t>
            </a:r>
          </a:p>
        </p:txBody>
      </p:sp>
    </p:spTree>
    <p:extLst>
      <p:ext uri="{BB962C8B-B14F-4D97-AF65-F5344CB8AC3E}">
        <p14:creationId xmlns:p14="http://schemas.microsoft.com/office/powerpoint/2010/main" val="23601702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58" y="-243408"/>
            <a:ext cx="8229600" cy="1143000"/>
          </a:xfrm>
        </p:spPr>
        <p:txBody>
          <a:bodyPr>
            <a:normAutofit/>
          </a:bodyPr>
          <a:lstStyle/>
          <a:p>
            <a:r>
              <a:rPr lang="en-GB" sz="2800" dirty="0" err="1"/>
              <a:t>NextGeneration</a:t>
            </a:r>
            <a:r>
              <a:rPr lang="en-GB" sz="2800" dirty="0"/>
              <a:t> EU: €750 billion for Europe's recovery</a:t>
            </a:r>
            <a:endParaRPr lang="sl-SI" sz="2800" dirty="0"/>
          </a:p>
        </p:txBody>
      </p:sp>
      <p:pic>
        <p:nvPicPr>
          <p:cNvPr id="4" name="Content Placeholder 3"/>
          <p:cNvPicPr>
            <a:picLocks noGrp="1" noChangeAspect="1"/>
          </p:cNvPicPr>
          <p:nvPr>
            <p:ph idx="1"/>
          </p:nvPr>
        </p:nvPicPr>
        <p:blipFill>
          <a:blip r:embed="rId2"/>
          <a:stretch>
            <a:fillRect/>
          </a:stretch>
        </p:blipFill>
        <p:spPr>
          <a:xfrm>
            <a:off x="-28205" y="692696"/>
            <a:ext cx="9280726" cy="6165304"/>
          </a:xfrm>
          <a:prstGeom prst="rect">
            <a:avLst/>
          </a:prstGeom>
        </p:spPr>
      </p:pic>
    </p:spTree>
    <p:extLst>
      <p:ext uri="{BB962C8B-B14F-4D97-AF65-F5344CB8AC3E}">
        <p14:creationId xmlns:p14="http://schemas.microsoft.com/office/powerpoint/2010/main" val="146961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3408"/>
            <a:ext cx="8229600" cy="1143000"/>
          </a:xfrm>
        </p:spPr>
        <p:txBody>
          <a:bodyPr>
            <a:normAutofit/>
          </a:bodyPr>
          <a:lstStyle/>
          <a:p>
            <a:r>
              <a:rPr lang="en-GB" sz="3600" dirty="0"/>
              <a:t>Additional Mechanism</a:t>
            </a:r>
            <a:endParaRPr lang="sl-SI" sz="3600" dirty="0"/>
          </a:p>
        </p:txBody>
      </p:sp>
      <p:sp>
        <p:nvSpPr>
          <p:cNvPr id="3" name="Content Placeholder 2"/>
          <p:cNvSpPr>
            <a:spLocks noGrp="1"/>
          </p:cNvSpPr>
          <p:nvPr>
            <p:ph idx="1"/>
          </p:nvPr>
        </p:nvSpPr>
        <p:spPr>
          <a:xfrm>
            <a:off x="323528" y="879308"/>
            <a:ext cx="8229600" cy="5978692"/>
          </a:xfrm>
        </p:spPr>
        <p:txBody>
          <a:bodyPr>
            <a:normAutofit fontScale="92500" lnSpcReduction="20000"/>
          </a:bodyPr>
          <a:lstStyle/>
          <a:p>
            <a:pPr algn="just"/>
            <a:r>
              <a:rPr lang="en-GB" dirty="0"/>
              <a:t>To fund </a:t>
            </a:r>
            <a:r>
              <a:rPr lang="en-GB" dirty="0" err="1"/>
              <a:t>NextGenerationEU</a:t>
            </a:r>
            <a:r>
              <a:rPr lang="en-GB" dirty="0"/>
              <a:t>,  the Commission will borrow up to €750 billion.  The funds raised will be repaid from future EU budgets or by the Member states concerned, starting after 2027 and by 2058 at the latest.</a:t>
            </a:r>
          </a:p>
          <a:p>
            <a:pPr algn="just"/>
            <a:r>
              <a:rPr lang="en-GB" dirty="0"/>
              <a:t>New sources of revenue to ease the burden on Member States:</a:t>
            </a:r>
          </a:p>
          <a:p>
            <a:pPr algn="just"/>
            <a:r>
              <a:rPr lang="en-GB" dirty="0"/>
              <a:t>The 1st new own resource, already as of 1 January 2021, will be a new contribution based on non-recycled plastic packaging waste. Further new sources of revenue could include a new own resource based on a carbon border adjustment mechanism, a digital levy, and the EU Emission Trading System.</a:t>
            </a:r>
          </a:p>
          <a:p>
            <a:pPr algn="just"/>
            <a:r>
              <a:rPr lang="en-GB" dirty="0"/>
              <a:t>A €5 billion </a:t>
            </a:r>
            <a:r>
              <a:rPr lang="en-GB" dirty="0" err="1"/>
              <a:t>Brexit</a:t>
            </a:r>
            <a:r>
              <a:rPr lang="en-GB" dirty="0"/>
              <a:t> Adjustment Reserve</a:t>
            </a:r>
            <a:endParaRPr lang="sl-SI" dirty="0"/>
          </a:p>
        </p:txBody>
      </p:sp>
    </p:spTree>
    <p:extLst>
      <p:ext uri="{BB962C8B-B14F-4D97-AF65-F5344CB8AC3E}">
        <p14:creationId xmlns:p14="http://schemas.microsoft.com/office/powerpoint/2010/main" val="3561672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692696"/>
            <a:ext cx="8784976" cy="5976664"/>
          </a:xfrm>
        </p:spPr>
        <p:txBody>
          <a:bodyPr>
            <a:normAutofit/>
          </a:bodyPr>
          <a:lstStyle/>
          <a:p>
            <a:pPr algn="just"/>
            <a:r>
              <a:rPr lang="en-US" dirty="0">
                <a:cs typeface="Times New Roman" pitchFamily="18" charset="0"/>
              </a:rPr>
              <a:t>Sustainable development lies on 3 pillars: </a:t>
            </a:r>
            <a:r>
              <a:rPr lang="en-US" u="sng" dirty="0">
                <a:solidFill>
                  <a:srgbClr val="7030A0"/>
                </a:solidFill>
                <a:cs typeface="Times New Roman" pitchFamily="18" charset="0"/>
              </a:rPr>
              <a:t>Environmental policy</a:t>
            </a:r>
            <a:r>
              <a:rPr lang="en-US" dirty="0">
                <a:solidFill>
                  <a:srgbClr val="7030A0"/>
                </a:solidFill>
                <a:cs typeface="Times New Roman" pitchFamily="18" charset="0"/>
              </a:rPr>
              <a:t>, economic policy and social policy. </a:t>
            </a:r>
            <a:r>
              <a:rPr lang="en-US" dirty="0">
                <a:cs typeface="Times New Roman" pitchFamily="18" charset="0"/>
              </a:rPr>
              <a:t>Protecting the environment is essential for the quality of life of current and future generations. As environmental problems are global, environmental policies are mainly defined at the international level. </a:t>
            </a:r>
            <a:r>
              <a:rPr lang="en-US" dirty="0">
                <a:solidFill>
                  <a:srgbClr val="FF0000"/>
                </a:solidFill>
                <a:cs typeface="Times New Roman" pitchFamily="18" charset="0"/>
              </a:rPr>
              <a:t>EU environmental policy aim is to combat climate change both in Europe and globally through international negotiations,  </a:t>
            </a:r>
            <a:r>
              <a:rPr lang="en-US" dirty="0" err="1">
                <a:solidFill>
                  <a:srgbClr val="FF0000"/>
                </a:solidFill>
                <a:cs typeface="Times New Roman" pitchFamily="18" charset="0"/>
              </a:rPr>
              <a:t>bioenergy</a:t>
            </a:r>
            <a:r>
              <a:rPr lang="en-US" dirty="0">
                <a:solidFill>
                  <a:srgbClr val="FF0000"/>
                </a:solidFill>
                <a:cs typeface="Times New Roman" pitchFamily="18" charset="0"/>
              </a:rPr>
              <a:t>, strategies for transport and energy conservation.</a:t>
            </a:r>
            <a:endParaRPr lang="fr-BE" dirty="0">
              <a:solidFill>
                <a:srgbClr val="FF0000"/>
              </a:solidFill>
              <a:cs typeface="Times New Roman" pitchFamily="18" charset="0"/>
            </a:endParaRPr>
          </a:p>
          <a:p>
            <a:endParaRPr lang="fr-BE" dirty="0"/>
          </a:p>
          <a:p>
            <a:endParaRPr lang="fr-BE" dirty="0"/>
          </a:p>
        </p:txBody>
      </p:sp>
    </p:spTree>
  </p:cSld>
  <p:clrMapOvr>
    <a:masterClrMapping/>
  </p:clrMapOvr>
  <p:transition>
    <p:wipe dir="d"/>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935"/>
            <a:ext cx="9036496" cy="6834065"/>
          </a:xfrm>
        </p:spPr>
        <p:txBody>
          <a:bodyPr/>
          <a:lstStyle/>
          <a:p>
            <a:pPr algn="just"/>
            <a:r>
              <a:rPr lang="en-GB" dirty="0"/>
              <a:t>This is a step that will encourage investment in infrastructure and green energy. </a:t>
            </a:r>
            <a:r>
              <a:rPr lang="en-GB" dirty="0">
                <a:highlight>
                  <a:srgbClr val="FF00FF"/>
                </a:highlight>
              </a:rPr>
              <a:t>The Green Deal will contribute to the development of a green economy, green technologies, sustainable tourism, sustainable industry and transport in Europe</a:t>
            </a:r>
            <a:r>
              <a:rPr lang="en-GB" dirty="0"/>
              <a:t>. By 2050, Europe must be climate neutral and its economy and energy must be adapted for sustainable green development. Respiratory diseases caused by pollution  treatment costs and impact on the standard of living of the population. The socio-cultural, political and economic consequences of global warming no longer leave doubts about quick action.</a:t>
            </a:r>
            <a:endParaRPr lang="sl-SI" dirty="0"/>
          </a:p>
        </p:txBody>
      </p:sp>
    </p:spTree>
    <p:extLst>
      <p:ext uri="{BB962C8B-B14F-4D97-AF65-F5344CB8AC3E}">
        <p14:creationId xmlns:p14="http://schemas.microsoft.com/office/powerpoint/2010/main" val="15164669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 </a:t>
            </a:r>
            <a:r>
              <a:rPr lang="en-US" b="1" dirty="0" err="1"/>
              <a:t>Transboundary</a:t>
            </a:r>
            <a:r>
              <a:rPr lang="en-US" b="1" dirty="0"/>
              <a:t> pollution</a:t>
            </a:r>
            <a:br>
              <a:rPr lang="fr-BE" b="1" dirty="0"/>
            </a:br>
            <a:endParaRPr lang="fr-BE" dirty="0"/>
          </a:p>
        </p:txBody>
      </p:sp>
      <p:sp>
        <p:nvSpPr>
          <p:cNvPr id="3" name="Содержимое 2"/>
          <p:cNvSpPr>
            <a:spLocks noGrp="1"/>
          </p:cNvSpPr>
          <p:nvPr>
            <p:ph idx="1"/>
          </p:nvPr>
        </p:nvSpPr>
        <p:spPr>
          <a:xfrm>
            <a:off x="457200" y="1052736"/>
            <a:ext cx="8229600" cy="5805264"/>
          </a:xfrm>
        </p:spPr>
        <p:txBody>
          <a:bodyPr>
            <a:normAutofit fontScale="85000" lnSpcReduction="20000"/>
          </a:bodyPr>
          <a:lstStyle/>
          <a:p>
            <a:pPr>
              <a:buFont typeface="Wingdings" pitchFamily="2" charset="2"/>
              <a:buChar char="ü"/>
            </a:pPr>
            <a:r>
              <a:rPr lang="en-US" sz="3500" dirty="0">
                <a:latin typeface="Times New Roman" pitchFamily="18" charset="0"/>
                <a:cs typeface="Times New Roman" pitchFamily="18" charset="0"/>
              </a:rPr>
              <a:t>Coal plants in </a:t>
            </a:r>
            <a:r>
              <a:rPr lang="en-US" sz="3500" b="1" dirty="0">
                <a:latin typeface="Times New Roman" pitchFamily="18" charset="0"/>
                <a:cs typeface="Times New Roman" pitchFamily="18" charset="0"/>
              </a:rPr>
              <a:t>Germany and Poland</a:t>
            </a:r>
            <a:r>
              <a:rPr lang="en-US" sz="3500" dirty="0">
                <a:latin typeface="Times New Roman" pitchFamily="18" charset="0"/>
                <a:cs typeface="Times New Roman" pitchFamily="18" charset="0"/>
              </a:rPr>
              <a:t> alone cause over 7,000 premature deaths abroad - 4,700 from Poland and 2,500 from Germany.</a:t>
            </a:r>
          </a:p>
          <a:p>
            <a:pPr>
              <a:buFont typeface="Wingdings" pitchFamily="2" charset="2"/>
              <a:buChar char="ü"/>
            </a:pPr>
            <a:r>
              <a:rPr lang="en-US" sz="3500" dirty="0">
                <a:latin typeface="Times New Roman" pitchFamily="18" charset="0"/>
                <a:cs typeface="Times New Roman" pitchFamily="18" charset="0"/>
              </a:rPr>
              <a:t>Coal plants in the </a:t>
            </a:r>
            <a:r>
              <a:rPr lang="en-US" sz="3500" b="1" dirty="0">
                <a:latin typeface="Times New Roman" pitchFamily="18" charset="0"/>
                <a:cs typeface="Times New Roman" pitchFamily="18" charset="0"/>
              </a:rPr>
              <a:t>Netherlands</a:t>
            </a:r>
            <a:r>
              <a:rPr lang="en-US" sz="3500" dirty="0">
                <a:latin typeface="Times New Roman" pitchFamily="18" charset="0"/>
                <a:cs typeface="Times New Roman" pitchFamily="18" charset="0"/>
              </a:rPr>
              <a:t> cause over 200 premature deaths </a:t>
            </a:r>
            <a:r>
              <a:rPr lang="en-US" sz="3500" b="1" dirty="0">
                <a:latin typeface="Times New Roman" pitchFamily="18" charset="0"/>
                <a:cs typeface="Times New Roman" pitchFamily="18" charset="0"/>
              </a:rPr>
              <a:t>abroad</a:t>
            </a:r>
            <a:r>
              <a:rPr lang="en-US" sz="3500" dirty="0">
                <a:latin typeface="Times New Roman" pitchFamily="18" charset="0"/>
                <a:cs typeface="Times New Roman" pitchFamily="18" charset="0"/>
              </a:rPr>
              <a:t>.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 Coal plants in </a:t>
            </a:r>
            <a:r>
              <a:rPr lang="en-US" sz="3500" b="1" dirty="0">
                <a:latin typeface="Times New Roman" pitchFamily="18" charset="0"/>
                <a:cs typeface="Times New Roman" pitchFamily="18" charset="0"/>
              </a:rPr>
              <a:t>Romania</a:t>
            </a:r>
            <a:r>
              <a:rPr lang="en-US" sz="3500" dirty="0">
                <a:latin typeface="Times New Roman" pitchFamily="18" charset="0"/>
                <a:cs typeface="Times New Roman" pitchFamily="18" charset="0"/>
              </a:rPr>
              <a:t> cause 1,600 deaths abroad.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 Coal plants in the </a:t>
            </a:r>
            <a:r>
              <a:rPr lang="en-US" sz="3500" b="1" dirty="0">
                <a:latin typeface="Times New Roman" pitchFamily="18" charset="0"/>
                <a:cs typeface="Times New Roman" pitchFamily="18" charset="0"/>
              </a:rPr>
              <a:t>UK </a:t>
            </a:r>
            <a:r>
              <a:rPr lang="en-US" sz="3500" dirty="0">
                <a:latin typeface="Times New Roman" pitchFamily="18" charset="0"/>
                <a:cs typeface="Times New Roman" pitchFamily="18" charset="0"/>
              </a:rPr>
              <a:t>cause 1,300 premature deaths abroad.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The biggest health impacts from coal abroad are seen in </a:t>
            </a:r>
            <a:r>
              <a:rPr lang="en-US" sz="3500" b="1" dirty="0">
                <a:latin typeface="Times New Roman" pitchFamily="18" charset="0"/>
                <a:cs typeface="Times New Roman" pitchFamily="18" charset="0"/>
              </a:rPr>
              <a:t>France </a:t>
            </a:r>
            <a:r>
              <a:rPr lang="en-US" sz="3500" dirty="0">
                <a:latin typeface="Times New Roman" pitchFamily="18" charset="0"/>
                <a:cs typeface="Times New Roman" pitchFamily="18" charset="0"/>
              </a:rPr>
              <a:t>with 1,200 premature deaths caused by coal pollution </a:t>
            </a:r>
            <a:r>
              <a:rPr lang="en-US" sz="3500" b="1" dirty="0">
                <a:latin typeface="Times New Roman" pitchFamily="18" charset="0"/>
                <a:cs typeface="Times New Roman" pitchFamily="18" charset="0"/>
              </a:rPr>
              <a:t>from Germany</a:t>
            </a:r>
            <a:r>
              <a:rPr lang="en-US" sz="3500" dirty="0">
                <a:latin typeface="Times New Roman" pitchFamily="18" charset="0"/>
                <a:cs typeface="Times New Roman" pitchFamily="18" charset="0"/>
              </a:rPr>
              <a:t>, </a:t>
            </a:r>
            <a:r>
              <a:rPr lang="en-US" sz="3500" b="1" dirty="0">
                <a:latin typeface="Times New Roman" pitchFamily="18" charset="0"/>
                <a:cs typeface="Times New Roman" pitchFamily="18" charset="0"/>
              </a:rPr>
              <a:t>the UK, Poland, Spain and the Czech Republic alone.</a:t>
            </a:r>
            <a:endParaRPr lang="fr-BE" sz="3500" dirty="0">
              <a:latin typeface="Times New Roman" pitchFamily="18" charset="0"/>
              <a:cs typeface="Times New Roman" pitchFamily="18" charset="0"/>
            </a:endParaRPr>
          </a:p>
          <a:p>
            <a:pPr>
              <a:buFont typeface="Wingdings" pitchFamily="2" charset="2"/>
              <a:buChar char="ü"/>
            </a:pPr>
            <a:endParaRPr lang="fr-BE" dirty="0"/>
          </a:p>
          <a:p>
            <a:endParaRPr lang="fr-BE" dirty="0"/>
          </a:p>
        </p:txBody>
      </p:sp>
    </p:spTree>
  </p:cSld>
  <p:clrMapOvr>
    <a:masterClrMapping/>
  </p:clrMapOvr>
  <p:transition>
    <p:strips/>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fontScale="90000"/>
          </a:bodyPr>
          <a:lstStyle/>
          <a:p>
            <a:r>
              <a:rPr lang="en-US" b="1" dirty="0"/>
              <a:t>What are we protecting?</a:t>
            </a:r>
            <a:br>
              <a:rPr lang="fr-BE" dirty="0"/>
            </a:br>
            <a:endParaRPr lang="fr-BE" dirty="0"/>
          </a:p>
        </p:txBody>
      </p:sp>
      <p:sp>
        <p:nvSpPr>
          <p:cNvPr id="3" name="Содержимое 2"/>
          <p:cNvSpPr>
            <a:spLocks noGrp="1"/>
          </p:cNvSpPr>
          <p:nvPr>
            <p:ph idx="1"/>
          </p:nvPr>
        </p:nvSpPr>
        <p:spPr>
          <a:xfrm>
            <a:off x="323528" y="620688"/>
            <a:ext cx="8229600" cy="4525963"/>
          </a:xfrm>
        </p:spPr>
        <p:txBody>
          <a:bodyPr>
            <a:noAutofit/>
          </a:bodyPr>
          <a:lstStyle/>
          <a:p>
            <a:pPr>
              <a:buFont typeface="Wingdings" pitchFamily="2" charset="2"/>
              <a:buChar char="§"/>
            </a:pPr>
            <a:r>
              <a:rPr lang="en-US" sz="2000" b="1" dirty="0">
                <a:latin typeface="Times New Roman" pitchFamily="18" charset="0"/>
                <a:cs typeface="Times New Roman" pitchFamily="18" charset="0"/>
              </a:rPr>
              <a:t>Air quality laws</a:t>
            </a:r>
            <a:r>
              <a:rPr lang="en-US" sz="2000" dirty="0">
                <a:latin typeface="Times New Roman" pitchFamily="18" charset="0"/>
                <a:cs typeface="Times New Roman" pitchFamily="18" charset="0"/>
              </a:rPr>
              <a:t> :govern the emission of </a:t>
            </a:r>
            <a:r>
              <a:rPr lang="en-US" sz="2000" dirty="0">
                <a:latin typeface="Times New Roman" pitchFamily="18" charset="0"/>
                <a:cs typeface="Times New Roman" pitchFamily="18" charset="0"/>
                <a:hlinkClick r:id="rId2" tooltip="Air pollution"/>
              </a:rPr>
              <a:t>air pollutants</a:t>
            </a:r>
            <a:r>
              <a:rPr lang="en-US" sz="2000" dirty="0">
                <a:latin typeface="Times New Roman" pitchFamily="18" charset="0"/>
                <a:cs typeface="Times New Roman" pitchFamily="18" charset="0"/>
              </a:rPr>
              <a:t> into the </a:t>
            </a:r>
            <a:r>
              <a:rPr lang="en-US" sz="2000" dirty="0">
                <a:latin typeface="Times New Roman" pitchFamily="18" charset="0"/>
                <a:cs typeface="Times New Roman" pitchFamily="18" charset="0"/>
                <a:hlinkClick r:id="rId3" tooltip="Atmosphere"/>
              </a:rPr>
              <a:t>atmosphere</a:t>
            </a:r>
            <a:r>
              <a:rPr lang="en-US" sz="2000" dirty="0">
                <a:latin typeface="Times New Roman" pitchFamily="18" charset="0"/>
                <a:cs typeface="Times New Roman" pitchFamily="18" charset="0"/>
              </a:rPr>
              <a:t>. A specialized subset of air quality laws regulate </a:t>
            </a:r>
            <a:r>
              <a:rPr lang="en-US" sz="2000" dirty="0">
                <a:latin typeface="Times New Roman" pitchFamily="18" charset="0"/>
                <a:cs typeface="Times New Roman" pitchFamily="18" charset="0"/>
                <a:hlinkClick r:id="rId4" tooltip="Indoor air quality"/>
              </a:rPr>
              <a:t>the quality of air inside buildings</a:t>
            </a:r>
            <a:r>
              <a:rPr lang="en-US" sz="2000" dirty="0">
                <a:latin typeface="Times New Roman" pitchFamily="18" charset="0"/>
                <a:cs typeface="Times New Roman" pitchFamily="18" charset="0"/>
              </a:rPr>
              <a:t>.</a:t>
            </a:r>
          </a:p>
          <a:p>
            <a:pPr>
              <a:buFont typeface="Wingdings" pitchFamily="2" charset="2"/>
              <a:buChar char="§"/>
            </a:pPr>
            <a:r>
              <a:rPr lang="en-US" sz="2000" b="1" dirty="0">
                <a:latin typeface="Times New Roman" pitchFamily="18" charset="0"/>
                <a:cs typeface="Times New Roman" pitchFamily="18" charset="0"/>
              </a:rPr>
              <a:t>Water quality laws: </a:t>
            </a:r>
            <a:r>
              <a:rPr lang="en-US" sz="2000" dirty="0">
                <a:latin typeface="Times New Roman" pitchFamily="18" charset="0"/>
                <a:cs typeface="Times New Roman" pitchFamily="18" charset="0"/>
              </a:rPr>
              <a:t> govern the </a:t>
            </a:r>
            <a:r>
              <a:rPr lang="en-US" sz="2000" dirty="0">
                <a:latin typeface="Times New Roman" pitchFamily="18" charset="0"/>
                <a:cs typeface="Times New Roman" pitchFamily="18" charset="0"/>
                <a:hlinkClick r:id="rId5" tooltip="Water pollution"/>
              </a:rPr>
              <a:t>release of pollutants into water resources</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6" tooltip="Surface water"/>
              </a:rPr>
              <a:t>surface water</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hlinkClick r:id="rId7" tooltip="Ground water"/>
              </a:rPr>
              <a:t>ground water</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stored</a:t>
            </a:r>
            <a:r>
              <a:rPr lang="en-US" sz="2000" dirty="0" err="1">
                <a:latin typeface="Times New Roman" pitchFamily="18" charset="0"/>
                <a:cs typeface="Times New Roman" pitchFamily="18" charset="0"/>
                <a:hlinkClick r:id="rId8" tooltip="Drinking water"/>
              </a:rPr>
              <a:t>drinking</a:t>
            </a:r>
            <a:r>
              <a:rPr lang="en-US" sz="2000" dirty="0">
                <a:latin typeface="Times New Roman" pitchFamily="18" charset="0"/>
                <a:cs typeface="Times New Roman" pitchFamily="18" charset="0"/>
                <a:hlinkClick r:id="rId8" tooltip="Drinking water"/>
              </a:rPr>
              <a:t> water</a:t>
            </a:r>
            <a:r>
              <a:rPr lang="en-US" sz="2000" dirty="0">
                <a:latin typeface="Times New Roman" pitchFamily="18" charset="0"/>
                <a:cs typeface="Times New Roman" pitchFamily="18" charset="0"/>
              </a:rPr>
              <a:t>. Some water quality laws, such as drinking water regulations, may be designed solely with reference to human health.</a:t>
            </a:r>
          </a:p>
          <a:p>
            <a:pPr>
              <a:buFont typeface="Wingdings" pitchFamily="2" charset="2"/>
              <a:buChar char="§"/>
            </a:pPr>
            <a:r>
              <a:rPr lang="en-US" sz="2000" b="1" dirty="0">
                <a:latin typeface="Times New Roman" pitchFamily="18" charset="0"/>
                <a:cs typeface="Times New Roman" pitchFamily="18" charset="0"/>
              </a:rPr>
              <a:t>Waste management laws </a:t>
            </a:r>
            <a:r>
              <a:rPr lang="en-US" sz="2000" dirty="0">
                <a:latin typeface="Times New Roman" pitchFamily="18" charset="0"/>
                <a:cs typeface="Times New Roman" pitchFamily="18" charset="0"/>
              </a:rPr>
              <a:t>govern the transport, treatment, storage, and disposal of all manner of </a:t>
            </a:r>
            <a:r>
              <a:rPr lang="en-US" sz="2000" dirty="0">
                <a:latin typeface="Times New Roman" pitchFamily="18" charset="0"/>
                <a:cs typeface="Times New Roman" pitchFamily="18" charset="0"/>
                <a:hlinkClick r:id="rId9" tooltip="Waste"/>
              </a:rPr>
              <a:t>waste</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10" tooltip="Municipal solid waste"/>
              </a:rPr>
              <a:t>municipal solid waste</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hlinkClick r:id="rId11" tooltip="Hazardous waste"/>
              </a:rPr>
              <a:t>hazardous waste</a:t>
            </a:r>
            <a:r>
              <a:rPr lang="en-US" sz="2000" dirty="0">
                <a:latin typeface="Times New Roman" pitchFamily="18" charset="0"/>
                <a:cs typeface="Times New Roman" pitchFamily="18" charset="0"/>
              </a:rPr>
              <a:t>, and </a:t>
            </a:r>
            <a:r>
              <a:rPr lang="en-US" sz="2000" dirty="0">
                <a:latin typeface="Times New Roman" pitchFamily="18" charset="0"/>
                <a:cs typeface="Times New Roman" pitchFamily="18" charset="0"/>
                <a:hlinkClick r:id="rId12" tooltip="Radioactive waste"/>
              </a:rPr>
              <a:t>nuclear waste</a:t>
            </a:r>
            <a:r>
              <a:rPr lang="en-US" sz="2000" dirty="0">
                <a:latin typeface="Times New Roman" pitchFamily="18" charset="0"/>
                <a:cs typeface="Times New Roman" pitchFamily="18" charset="0"/>
              </a:rPr>
              <a:t>, among </a:t>
            </a:r>
            <a:r>
              <a:rPr lang="en-US" sz="2000" dirty="0">
                <a:latin typeface="Times New Roman" pitchFamily="18" charset="0"/>
                <a:cs typeface="Times New Roman" pitchFamily="18" charset="0"/>
                <a:hlinkClick r:id="rId13" tooltip="List of waste types"/>
              </a:rPr>
              <a:t>many other types</a:t>
            </a:r>
            <a:r>
              <a:rPr lang="en-US" sz="2000" dirty="0">
                <a:latin typeface="Times New Roman" pitchFamily="18" charset="0"/>
                <a:cs typeface="Times New Roman" pitchFamily="18" charset="0"/>
              </a:rPr>
              <a:t>. </a:t>
            </a:r>
          </a:p>
          <a:p>
            <a:pPr>
              <a:buFont typeface="Wingdings" pitchFamily="2" charset="2"/>
              <a:buChar char="§"/>
            </a:pPr>
            <a:r>
              <a:rPr lang="en-US" sz="2000" b="1" dirty="0">
                <a:latin typeface="Times New Roman" pitchFamily="18" charset="0"/>
                <a:cs typeface="Times New Roman" pitchFamily="18" charset="0"/>
              </a:rPr>
              <a:t>Chemical safety laws</a:t>
            </a:r>
            <a:r>
              <a:rPr lang="en-US" sz="2000" dirty="0">
                <a:latin typeface="Times New Roman" pitchFamily="18" charset="0"/>
                <a:cs typeface="Times New Roman" pitchFamily="18" charset="0"/>
              </a:rPr>
              <a:t> govern the use of </a:t>
            </a:r>
            <a:r>
              <a:rPr lang="en-US" sz="2000" dirty="0">
                <a:latin typeface="Times New Roman" pitchFamily="18" charset="0"/>
                <a:cs typeface="Times New Roman" pitchFamily="18" charset="0"/>
                <a:hlinkClick r:id="rId14" tooltip="Chemicals"/>
              </a:rPr>
              <a:t>chemicals</a:t>
            </a:r>
            <a:r>
              <a:rPr lang="en-US" sz="2000" dirty="0">
                <a:latin typeface="Times New Roman" pitchFamily="18" charset="0"/>
                <a:cs typeface="Times New Roman" pitchFamily="18" charset="0"/>
              </a:rPr>
              <a:t> in human activities, particularly man-made chemicals in modern industrial applications. </a:t>
            </a:r>
          </a:p>
          <a:p>
            <a:pPr>
              <a:buFont typeface="Wingdings" pitchFamily="2" charset="2"/>
              <a:buChar char="§"/>
            </a:pPr>
            <a:r>
              <a:rPr lang="en-US" sz="2000" b="1" i="1" u="sng" dirty="0">
                <a:latin typeface="Times New Roman" pitchFamily="18" charset="0"/>
                <a:cs typeface="Times New Roman" pitchFamily="18" charset="0"/>
                <a:hlinkClick r:id="rId15"/>
              </a:rPr>
              <a:t>Road vehicles</a:t>
            </a:r>
            <a:r>
              <a:rPr lang="en-US" sz="2000" b="1" i="1" u="sng" dirty="0">
                <a:latin typeface="Times New Roman" pitchFamily="18" charset="0"/>
                <a:cs typeface="Times New Roman" pitchFamily="18" charset="0"/>
              </a:rPr>
              <a:t>:  </a:t>
            </a:r>
            <a:r>
              <a:rPr lang="en-US" sz="2000" b="1" dirty="0">
                <a:latin typeface="Times New Roman" pitchFamily="18" charset="0"/>
                <a:cs typeface="Times New Roman" pitchFamily="18" charset="0"/>
              </a:rPr>
              <a:t>Automotive fuel quality</a:t>
            </a:r>
            <a:endParaRPr lang="fr-BE" sz="2000" b="1" dirty="0">
              <a:latin typeface="Times New Roman" pitchFamily="18" charset="0"/>
              <a:cs typeface="Times New Roman" pitchFamily="18" charset="0"/>
            </a:endParaRPr>
          </a:p>
          <a:p>
            <a:pPr>
              <a:buFont typeface="Wingdings" pitchFamily="2" charset="2"/>
              <a:buChar char="§"/>
            </a:pPr>
            <a:r>
              <a:rPr lang="en-US" sz="2000" b="1" dirty="0">
                <a:latin typeface="Times New Roman" pitchFamily="18" charset="0"/>
                <a:cs typeface="Times New Roman" pitchFamily="18" charset="0"/>
              </a:rPr>
              <a:t>Pollutant emissions from ships:  </a:t>
            </a:r>
            <a:r>
              <a:rPr lang="fr-BE" sz="2000" u="sng" dirty="0">
                <a:latin typeface="Times New Roman" pitchFamily="18" charset="0"/>
                <a:cs typeface="Times New Roman" pitchFamily="18" charset="0"/>
                <a:hlinkClick r:id="rId16"/>
              </a:rPr>
              <a:t>Marine Pollution Convention, MARPOL 73/78</a:t>
            </a:r>
            <a:endParaRPr lang="fr-BE" sz="2000" u="sng" dirty="0">
              <a:latin typeface="Times New Roman" pitchFamily="18" charset="0"/>
              <a:cs typeface="Times New Roman" pitchFamily="18" charset="0"/>
            </a:endParaRPr>
          </a:p>
          <a:p>
            <a:pPr>
              <a:buFont typeface="Wingdings" pitchFamily="2" charset="2"/>
              <a:buChar char="§"/>
            </a:pPr>
            <a:r>
              <a:rPr lang="en-US" sz="2000" b="1" dirty="0">
                <a:latin typeface="Times New Roman" pitchFamily="18" charset="0"/>
                <a:cs typeface="Times New Roman" pitchFamily="18" charset="0"/>
              </a:rPr>
              <a:t>Water resources laws</a:t>
            </a:r>
            <a:r>
              <a:rPr lang="en-US" sz="2000" dirty="0">
                <a:latin typeface="Times New Roman" pitchFamily="18" charset="0"/>
                <a:cs typeface="Times New Roman" pitchFamily="18" charset="0"/>
              </a:rPr>
              <a:t> govern the ownership and use of </a:t>
            </a:r>
            <a:r>
              <a:rPr lang="en-US" sz="2000" dirty="0">
                <a:latin typeface="Times New Roman" pitchFamily="18" charset="0"/>
                <a:cs typeface="Times New Roman" pitchFamily="18" charset="0"/>
                <a:hlinkClick r:id="rId17" tooltip="Water resources"/>
              </a:rPr>
              <a:t>water resources</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6" tooltip="Surface water"/>
              </a:rPr>
              <a:t>surface water</a:t>
            </a:r>
            <a:r>
              <a:rPr lang="en-US" sz="2000" dirty="0">
                <a:latin typeface="Times New Roman" pitchFamily="18" charset="0"/>
                <a:cs typeface="Times New Roman" pitchFamily="18" charset="0"/>
              </a:rPr>
              <a:t> and </a:t>
            </a:r>
            <a:r>
              <a:rPr lang="en-US" sz="2000" dirty="0">
                <a:latin typeface="Times New Roman" pitchFamily="18" charset="0"/>
                <a:cs typeface="Times New Roman" pitchFamily="18" charset="0"/>
                <a:hlinkClick r:id="rId7" tooltip="Ground water"/>
              </a:rPr>
              <a:t>ground water</a:t>
            </a:r>
            <a:r>
              <a:rPr lang="en-US" sz="2000" dirty="0">
                <a:latin typeface="Times New Roman" pitchFamily="18" charset="0"/>
                <a:cs typeface="Times New Roman" pitchFamily="18" charset="0"/>
              </a:rPr>
              <a:t>. </a:t>
            </a:r>
          </a:p>
          <a:p>
            <a:pPr>
              <a:buFont typeface="Wingdings" pitchFamily="2" charset="2"/>
              <a:buChar char="§"/>
            </a:pPr>
            <a:r>
              <a:rPr lang="en-US" sz="2000" b="1" dirty="0">
                <a:latin typeface="Times New Roman" pitchFamily="18" charset="0"/>
                <a:cs typeface="Times New Roman" pitchFamily="18" charset="0"/>
              </a:rPr>
              <a:t>Mineral resource laws</a:t>
            </a:r>
            <a:r>
              <a:rPr lang="en-US" sz="2000" dirty="0">
                <a:latin typeface="Times New Roman" pitchFamily="18" charset="0"/>
                <a:cs typeface="Times New Roman" pitchFamily="18" charset="0"/>
              </a:rPr>
              <a:t> cover several basic topics, including the ownership of the mineral resource and who can work them.</a:t>
            </a:r>
            <a:endParaRPr lang="fr-BE" sz="2000" dirty="0">
              <a:latin typeface="Times New Roman" pitchFamily="18" charset="0"/>
              <a:cs typeface="Times New Roman" pitchFamily="18" charset="0"/>
            </a:endParaRPr>
          </a:p>
          <a:p>
            <a:endParaRPr lang="fr-BE" sz="2000" dirty="0">
              <a:latin typeface="Times New Roman" pitchFamily="18" charset="0"/>
              <a:cs typeface="Times New Roman" pitchFamily="18" charset="0"/>
            </a:endParaRPr>
          </a:p>
        </p:txBody>
      </p:sp>
    </p:spTree>
  </p:cSld>
  <p:clrMapOvr>
    <a:masterClrMapping/>
  </p:clrMapOvr>
  <p:transition>
    <p:wedg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91264" cy="1417638"/>
          </a:xfrm>
        </p:spPr>
        <p:txBody>
          <a:bodyPr>
            <a:normAutofit/>
          </a:bodyPr>
          <a:lstStyle/>
          <a:p>
            <a:r>
              <a:rPr lang="en-US" sz="3600" u="sng" dirty="0">
                <a:solidFill>
                  <a:schemeClr val="tx2"/>
                </a:solidFill>
              </a:rPr>
              <a:t>European Union &amp; Environmental law</a:t>
            </a:r>
            <a:endParaRPr lang="fr-BE" sz="3600" u="sng" dirty="0">
              <a:solidFill>
                <a:schemeClr val="tx2"/>
              </a:solidFill>
            </a:endParaRPr>
          </a:p>
        </p:txBody>
      </p:sp>
      <p:sp>
        <p:nvSpPr>
          <p:cNvPr id="3" name="Содержимое 2"/>
          <p:cNvSpPr>
            <a:spLocks noGrp="1"/>
          </p:cNvSpPr>
          <p:nvPr>
            <p:ph idx="1"/>
          </p:nvPr>
        </p:nvSpPr>
        <p:spPr>
          <a:xfrm>
            <a:off x="467544" y="1412776"/>
            <a:ext cx="8229600" cy="4525963"/>
          </a:xfrm>
        </p:spPr>
        <p:txBody>
          <a:bodyPr>
            <a:noAutofit/>
          </a:bodyPr>
          <a:lstStyle/>
          <a:p>
            <a:r>
              <a:rPr lang="en-US" sz="2400" dirty="0"/>
              <a:t>European </a:t>
            </a:r>
            <a:r>
              <a:rPr lang="en-US" sz="2400" b="1" dirty="0"/>
              <a:t>Environmental law</a:t>
            </a:r>
            <a:r>
              <a:rPr lang="en-US" sz="2400" dirty="0"/>
              <a:t> - or "environmental and natural resources law" is the set of legal norms that regulate environmental relationships in Europe.</a:t>
            </a:r>
            <a:endParaRPr lang="fr-BE" sz="2400" dirty="0"/>
          </a:p>
          <a:p>
            <a:r>
              <a:rPr lang="en-US" sz="2400" b="1" dirty="0"/>
              <a:t>Since</a:t>
            </a:r>
            <a:r>
              <a:rPr lang="en-US" sz="2400" dirty="0"/>
              <a:t> the 1970s, the European Union (EU) and its member countries have introduced laws to ensure the careful use of natural resources, to minimize adverse environmental impacts of production and consumption, and to protect biodiversity and natural habitats.</a:t>
            </a:r>
          </a:p>
          <a:p>
            <a:r>
              <a:rPr lang="en-US" sz="2400" dirty="0"/>
              <a:t>The </a:t>
            </a:r>
            <a:r>
              <a:rPr lang="fr-BE" sz="2400" b="1" dirty="0"/>
              <a:t>European Union</a:t>
            </a:r>
            <a:r>
              <a:rPr lang="fr-BE" sz="2400" dirty="0"/>
              <a:t> (EU) is considered  to have the most extensive environmental laws of any international </a:t>
            </a:r>
            <a:r>
              <a:rPr lang="en-US" sz="2400" dirty="0"/>
              <a:t>organization</a:t>
            </a:r>
          </a:p>
          <a:p>
            <a:r>
              <a:rPr lang="en-US" sz="2400" dirty="0"/>
              <a:t>The Institute for European Environmental Policy estimates the body of EU environmental law amounts to well over </a:t>
            </a:r>
            <a:r>
              <a:rPr lang="en-US" sz="2400" b="1" dirty="0"/>
              <a:t>500 Directives</a:t>
            </a:r>
            <a:r>
              <a:rPr lang="en-US" sz="2400" dirty="0"/>
              <a:t>, Regulations and other legal documents. </a:t>
            </a:r>
          </a:p>
        </p:txBody>
      </p:sp>
    </p:spTree>
  </p:cSld>
  <p:clrMapOvr>
    <a:masterClrMapping/>
  </p:clrMapOvr>
  <p:transition>
    <p:pull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a:bodyPr>
          <a:lstStyle/>
          <a:p>
            <a:r>
              <a:rPr lang="en-US" b="1" dirty="0"/>
              <a:t>Important principles in EUROPE</a:t>
            </a:r>
            <a:endParaRPr lang="fr-BE" dirty="0"/>
          </a:p>
        </p:txBody>
      </p:sp>
      <p:sp>
        <p:nvSpPr>
          <p:cNvPr id="3" name="Содержимое 2"/>
          <p:cNvSpPr>
            <a:spLocks noGrp="1"/>
          </p:cNvSpPr>
          <p:nvPr>
            <p:ph idx="1"/>
          </p:nvPr>
        </p:nvSpPr>
        <p:spPr>
          <a:xfrm>
            <a:off x="395536" y="1124744"/>
            <a:ext cx="8229600" cy="4525963"/>
          </a:xfrm>
        </p:spPr>
        <p:txBody>
          <a:bodyPr>
            <a:noAutofit/>
          </a:bodyPr>
          <a:lstStyle/>
          <a:p>
            <a:pPr lvl="0" algn="just">
              <a:buFont typeface="Wingdings" pitchFamily="2" charset="2"/>
              <a:buChar char="ü"/>
            </a:pPr>
            <a:r>
              <a:rPr lang="en-US" sz="2400" b="1" dirty="0"/>
              <a:t>Precautionary Principle: Pollution</a:t>
            </a:r>
            <a:r>
              <a:rPr lang="en-US" sz="2400" dirty="0"/>
              <a:t> is managed and controlled at the source before causing any serious damage. </a:t>
            </a:r>
          </a:p>
          <a:p>
            <a:pPr algn="just">
              <a:buFont typeface="Wingdings" pitchFamily="2" charset="2"/>
              <a:buChar char="ü"/>
            </a:pPr>
            <a:r>
              <a:rPr lang="en-US" sz="2400" b="1" dirty="0"/>
              <a:t>Prevention: </a:t>
            </a:r>
            <a:r>
              <a:rPr lang="en-US" sz="2400" dirty="0"/>
              <a:t>The concept of prevention can perhaps better be considered an overarching aim that gives rise to a multitude of legal mechanisms, including prior assessment of environmental harm, licensing or authorization .</a:t>
            </a:r>
          </a:p>
          <a:p>
            <a:pPr algn="just">
              <a:buFont typeface="Wingdings" pitchFamily="2" charset="2"/>
              <a:buChar char="ü"/>
            </a:pPr>
            <a:r>
              <a:rPr lang="en-US" sz="2400" b="1" dirty="0"/>
              <a:t>The polluter pays principle: </a:t>
            </a:r>
            <a:r>
              <a:rPr lang="en-US" sz="2400" dirty="0"/>
              <a:t> is a well-accepted concept and implemented across the EU. Companies have to pay for damage they cause through negligent management of environmental risks. </a:t>
            </a:r>
          </a:p>
          <a:p>
            <a:pPr algn="just">
              <a:buFont typeface="Wingdings" pitchFamily="2" charset="2"/>
              <a:buChar char="ü"/>
            </a:pPr>
            <a:r>
              <a:rPr lang="en-US" sz="2400" b="1" dirty="0"/>
              <a:t>Sustainable development</a:t>
            </a:r>
            <a:r>
              <a:rPr lang="en-US" sz="2400" dirty="0"/>
              <a:t>: The European Union (EU) established a </a:t>
            </a:r>
            <a:r>
              <a:rPr lang="en-US" sz="2400" dirty="0">
                <a:hlinkClick r:id="rId2"/>
              </a:rPr>
              <a:t>strategy for sustainable development</a:t>
            </a:r>
            <a:r>
              <a:rPr lang="en-US" sz="2400" dirty="0"/>
              <a:t> in May 2001. In endorsing this strategy, the </a:t>
            </a:r>
            <a:r>
              <a:rPr lang="en-US" sz="2400" dirty="0" err="1"/>
              <a:t>Göteborg</a:t>
            </a:r>
            <a:r>
              <a:rPr lang="en-US" sz="2400" dirty="0"/>
              <a:t> European Council recognized that the external dimension needed to be further developed. </a:t>
            </a:r>
          </a:p>
          <a:p>
            <a:pPr>
              <a:buFont typeface="Wingdings" pitchFamily="2" charset="2"/>
              <a:buChar char="ü"/>
            </a:pPr>
            <a:endParaRPr lang="en-US" sz="2400" dirty="0"/>
          </a:p>
          <a:p>
            <a:pPr>
              <a:buFont typeface="Wingdings" pitchFamily="2" charset="2"/>
              <a:buChar char="ü"/>
            </a:pPr>
            <a:endParaRPr lang="fr-BE" sz="2000" dirty="0"/>
          </a:p>
          <a:p>
            <a:pPr>
              <a:buFont typeface="Wingdings" pitchFamily="2" charset="2"/>
              <a:buChar char="ü"/>
            </a:pPr>
            <a:endParaRPr lang="fr-BE" sz="2800" b="1" dirty="0"/>
          </a:p>
          <a:p>
            <a:pPr lvl="0">
              <a:buFont typeface="Wingdings" pitchFamily="2" charset="2"/>
              <a:buChar char="ü"/>
            </a:pPr>
            <a:endParaRPr lang="fr-BE" sz="2800" dirty="0">
              <a:latin typeface="Times New Roman" pitchFamily="18" charset="0"/>
              <a:cs typeface="Times New Roman" pitchFamily="18" charset="0"/>
            </a:endParaRPr>
          </a:p>
        </p:txBody>
      </p:sp>
    </p:spTree>
  </p:cSld>
  <p:clrMapOvr>
    <a:masterClrMapping/>
  </p:clrMapOvr>
  <p:transition>
    <p:zoom dir="in"/>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uropean Heritage Days 2020">
            <a:extLst>
              <a:ext uri="{FF2B5EF4-FFF2-40B4-BE49-F238E27FC236}">
                <a16:creationId xmlns:a16="http://schemas.microsoft.com/office/drawing/2014/main" id="{0EB937F1-CA41-3680-744A-35BAD6319F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740" y="2636912"/>
            <a:ext cx="4656224" cy="2448272"/>
          </a:xfrm>
          <a:prstGeom prst="rect">
            <a:avLst/>
          </a:prstGeom>
          <a:solidFill>
            <a:srgbClr val="FFFFFF"/>
          </a:solidFill>
        </p:spPr>
      </p:pic>
      <p:sp>
        <p:nvSpPr>
          <p:cNvPr id="15" name="Content Placeholder 4">
            <a:extLst>
              <a:ext uri="{FF2B5EF4-FFF2-40B4-BE49-F238E27FC236}">
                <a16:creationId xmlns:a16="http://schemas.microsoft.com/office/drawing/2014/main" id="{CAF7EFC1-3AFE-9EAA-EB53-761359ED7DB1}"/>
              </a:ext>
            </a:extLst>
          </p:cNvPr>
          <p:cNvSpPr>
            <a:spLocks noGrp="1"/>
          </p:cNvSpPr>
          <p:nvPr>
            <p:ph sz="half" idx="2"/>
          </p:nvPr>
        </p:nvSpPr>
        <p:spPr>
          <a:xfrm>
            <a:off x="4903084" y="1772816"/>
            <a:ext cx="3810000" cy="4608512"/>
          </a:xfrm>
        </p:spPr>
        <p:txBody>
          <a:bodyPr wrap="square" anchor="t">
            <a:normAutofit lnSpcReduction="10000"/>
          </a:bodyPr>
          <a:lstStyle/>
          <a:p>
            <a:pPr marL="0" indent="0" algn="just">
              <a:lnSpc>
                <a:spcPct val="90000"/>
              </a:lnSpc>
              <a:buNone/>
            </a:pPr>
            <a:r>
              <a:rPr lang="en-US" sz="2000" b="0" i="0" dirty="0">
                <a:effectLst/>
              </a:rPr>
              <a:t>The European Heritage Days represent the most extensively commemorated cultural event in Europe that encourages active participation among its people. Initiated by the Council of Europe in 1985, the program gained the involvement of the European Union in 1999, and it has persisted ever since. Remarkably, this joint initiative attracts an impressive annual visitor count of up to </a:t>
            </a:r>
            <a:r>
              <a:rPr lang="en-US" sz="2000" b="0" i="0" dirty="0">
                <a:effectLst/>
                <a:highlight>
                  <a:srgbClr val="00FFFF"/>
                </a:highlight>
              </a:rPr>
              <a:t>20 million</a:t>
            </a:r>
            <a:r>
              <a:rPr lang="en-US" sz="2000" b="0" i="0" dirty="0">
                <a:effectLst/>
              </a:rPr>
              <a:t>, </a:t>
            </a:r>
            <a:r>
              <a:rPr lang="en-US" sz="2000" b="0" i="0" dirty="0">
                <a:effectLst/>
                <a:highlight>
                  <a:srgbClr val="00FFFF"/>
                </a:highlight>
              </a:rPr>
              <a:t>making it the most economically impactful cultural undertaking in Europe when considering the value generated for every Euro invested.</a:t>
            </a:r>
            <a:endParaRPr lang="en-US" sz="2000" dirty="0">
              <a:highlight>
                <a:srgbClr val="00FFFF"/>
              </a:highlight>
            </a:endParaRPr>
          </a:p>
        </p:txBody>
      </p:sp>
      <p:sp>
        <p:nvSpPr>
          <p:cNvPr id="5" name="Slide Number Placeholder 4" hidden="1">
            <a:extLst>
              <a:ext uri="{FF2B5EF4-FFF2-40B4-BE49-F238E27FC236}">
                <a16:creationId xmlns:a16="http://schemas.microsoft.com/office/drawing/2014/main" id="{B46EBD9D-3CD9-05BF-7BA5-A312BF0A4BE1}"/>
              </a:ext>
            </a:extLst>
          </p:cNvPr>
          <p:cNvSpPr>
            <a:spLocks noGrp="1"/>
          </p:cNvSpPr>
          <p:nvPr>
            <p:ph type="sldNum" sz="quarter" idx="4294967295"/>
          </p:nvPr>
        </p:nvSpPr>
        <p:spPr>
          <a:xfrm>
            <a:off x="8163395" y="6381328"/>
            <a:ext cx="898659" cy="392904"/>
          </a:xfrm>
          <a:prstGeom prst="rect">
            <a:avLst/>
          </a:prstGeo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12</a:t>
            </a:fld>
            <a:endParaRPr lang="en-US" sz="2000"/>
          </a:p>
        </p:txBody>
      </p:sp>
    </p:spTree>
    <p:extLst>
      <p:ext uri="{BB962C8B-B14F-4D97-AF65-F5344CB8AC3E}">
        <p14:creationId xmlns:p14="http://schemas.microsoft.com/office/powerpoint/2010/main" val="1498317763"/>
      </p:ext>
    </p:extLst>
  </p:cSld>
  <p:clrMapOvr>
    <a:masterClrMapping/>
  </p:clrMapOvr>
  <p:transition spd="slow">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764704"/>
            <a:ext cx="8229600" cy="4525963"/>
          </a:xfrm>
        </p:spPr>
        <p:txBody>
          <a:bodyPr>
            <a:noAutofit/>
          </a:bodyPr>
          <a:lstStyle/>
          <a:p>
            <a:pPr algn="just">
              <a:buFont typeface="Wingdings" pitchFamily="2" charset="2"/>
              <a:buChar char="ü"/>
            </a:pPr>
            <a:r>
              <a:rPr lang="en-US" sz="2400" b="1" dirty="0"/>
              <a:t>Equity: </a:t>
            </a:r>
            <a:r>
              <a:rPr lang="en-US" sz="2400" dirty="0"/>
              <a:t>Defined by UNEP to include intergenerational equity - "the right of future generations to enjoy a fair level of the common patrimony“</a:t>
            </a:r>
          </a:p>
          <a:p>
            <a:pPr algn="just">
              <a:buFont typeface="Wingdings" pitchFamily="2" charset="2"/>
              <a:buChar char="ü"/>
            </a:pPr>
            <a:r>
              <a:rPr lang="en-US" sz="2400" b="1" dirty="0" err="1"/>
              <a:t>Transboundary</a:t>
            </a:r>
            <a:r>
              <a:rPr lang="en-US" sz="2400" b="1" dirty="0"/>
              <a:t> responsibility: </a:t>
            </a:r>
            <a:r>
              <a:rPr lang="en-US" sz="2400" dirty="0"/>
              <a:t>Defined in the international law context as an obligation to protect one's own environment, and to prevent damage to neighboring environments, UNEP considers </a:t>
            </a:r>
            <a:r>
              <a:rPr lang="en-US" sz="2400" dirty="0" err="1"/>
              <a:t>transboundary</a:t>
            </a:r>
            <a:r>
              <a:rPr lang="en-US" sz="2400" dirty="0"/>
              <a:t> responsibility at the international level as a potential limitation on the rights of the </a:t>
            </a:r>
            <a:r>
              <a:rPr lang="en-US" sz="2400" u="sng" dirty="0">
                <a:hlinkClick r:id="rId2" tooltip="Sovereign state"/>
              </a:rPr>
              <a:t>sovereign state</a:t>
            </a:r>
            <a:endParaRPr lang="en-US" sz="2400" u="sng" dirty="0"/>
          </a:p>
          <a:p>
            <a:pPr algn="just">
              <a:buFont typeface="Wingdings" pitchFamily="2" charset="2"/>
              <a:buChar char="ü"/>
            </a:pPr>
            <a:r>
              <a:rPr lang="en-US" sz="2400" b="1" dirty="0"/>
              <a:t>Public participation and transparency : </a:t>
            </a:r>
            <a:r>
              <a:rPr lang="en-US" sz="2400" dirty="0"/>
              <a:t>Identified as essential conditions for "accountable governments . . ., industrial concerns," and organizations generally, public participation and transparency are presented by UNEP as requiring "effective protection of the human right to hold and express opinions and to seek, receive and impart ideas</a:t>
            </a:r>
            <a:endParaRPr lang="fr-BE" sz="2400" dirty="0"/>
          </a:p>
        </p:txBody>
      </p:sp>
    </p:spTree>
  </p:cSld>
  <p:clrMapOvr>
    <a:masterClrMapping/>
  </p:clrMapOvr>
  <p:transition>
    <p:strips dir="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Environmental Legislation in Europe </a:t>
            </a:r>
            <a:r>
              <a:rPr lang="en-US" dirty="0"/>
              <a:t>(</a:t>
            </a:r>
            <a:r>
              <a:rPr lang="fr-BE" dirty="0"/>
              <a:t>Institutions and Bodies)</a:t>
            </a:r>
            <a:br>
              <a:rPr lang="fr-BE" dirty="0"/>
            </a:br>
            <a:endParaRPr lang="fr-BE" dirty="0"/>
          </a:p>
        </p:txBody>
      </p:sp>
      <p:sp>
        <p:nvSpPr>
          <p:cNvPr id="3" name="Содержимое 2"/>
          <p:cNvSpPr>
            <a:spLocks noGrp="1"/>
          </p:cNvSpPr>
          <p:nvPr>
            <p:ph idx="1"/>
          </p:nvPr>
        </p:nvSpPr>
        <p:spPr>
          <a:xfrm>
            <a:off x="251520" y="1196752"/>
            <a:ext cx="8229600" cy="5661248"/>
          </a:xfrm>
        </p:spPr>
        <p:txBody>
          <a:bodyPr>
            <a:normAutofit fontScale="70000" lnSpcReduction="20000"/>
          </a:bodyPr>
          <a:lstStyle/>
          <a:p>
            <a:endParaRPr lang="fr-BE" dirty="0"/>
          </a:p>
          <a:p>
            <a:pPr lvl="0" algn="just">
              <a:buFont typeface="Wingdings" pitchFamily="2" charset="2"/>
              <a:buChar char="v"/>
            </a:pPr>
            <a:r>
              <a:rPr lang="fr-BE" sz="3100" dirty="0">
                <a:cs typeface="Times New Roman" pitchFamily="18" charset="0"/>
              </a:rPr>
              <a:t>European Parliament</a:t>
            </a:r>
          </a:p>
          <a:p>
            <a:pPr lvl="0" algn="just">
              <a:buFont typeface="Wingdings" pitchFamily="2" charset="2"/>
              <a:buChar char="v"/>
            </a:pPr>
            <a:r>
              <a:rPr lang="en-US" sz="3100" dirty="0">
                <a:cs typeface="Times New Roman" pitchFamily="18" charset="0"/>
              </a:rPr>
              <a:t>Committee on environment, public health and food safety</a:t>
            </a:r>
            <a:endParaRPr lang="fr-BE" sz="3100" dirty="0">
              <a:cs typeface="Times New Roman" pitchFamily="18" charset="0"/>
            </a:endParaRPr>
          </a:p>
          <a:p>
            <a:pPr algn="just">
              <a:buFont typeface="Wingdings" pitchFamily="2" charset="2"/>
              <a:buChar char="v"/>
            </a:pPr>
            <a:r>
              <a:rPr lang="fr-BE" sz="3100" dirty="0">
                <a:cs typeface="Times New Roman" pitchFamily="18" charset="0"/>
              </a:rPr>
              <a:t>Council of the European Union</a:t>
            </a:r>
          </a:p>
          <a:p>
            <a:pPr lvl="0" algn="just">
              <a:buFont typeface="Wingdings" pitchFamily="2" charset="2"/>
              <a:buChar char="v"/>
            </a:pPr>
            <a:r>
              <a:rPr lang="fr-BE" sz="3100" dirty="0">
                <a:cs typeface="Times New Roman" pitchFamily="18" charset="0"/>
              </a:rPr>
              <a:t>European Commission</a:t>
            </a:r>
          </a:p>
          <a:p>
            <a:pPr lvl="1" algn="just"/>
            <a:r>
              <a:rPr lang="fr-BE" sz="3100" dirty="0">
                <a:cs typeface="Times New Roman" pitchFamily="18" charset="0"/>
                <a:hlinkClick r:id="rId2"/>
              </a:rPr>
              <a:t>Environment</a:t>
            </a:r>
            <a:endParaRPr lang="fr-BE" sz="3100" dirty="0">
              <a:cs typeface="Times New Roman" pitchFamily="18" charset="0"/>
            </a:endParaRPr>
          </a:p>
          <a:p>
            <a:pPr lvl="1" algn="just"/>
            <a:r>
              <a:rPr lang="fr-BE" sz="3100" dirty="0">
                <a:cs typeface="Times New Roman" pitchFamily="18" charset="0"/>
                <a:hlinkClick r:id="rId3"/>
              </a:rPr>
              <a:t>Climate action</a:t>
            </a:r>
            <a:endParaRPr lang="fr-BE" sz="3100" dirty="0">
              <a:cs typeface="Times New Roman" pitchFamily="18" charset="0"/>
            </a:endParaRPr>
          </a:p>
          <a:p>
            <a:pPr algn="just">
              <a:buFont typeface="Wingdings" pitchFamily="2" charset="2"/>
              <a:buChar char="v"/>
            </a:pPr>
            <a:r>
              <a:rPr lang="fr-BE" sz="3100" dirty="0">
                <a:cs typeface="Times New Roman" pitchFamily="18" charset="0"/>
              </a:rPr>
              <a:t>European Economic and Social Committee</a:t>
            </a:r>
          </a:p>
          <a:p>
            <a:pPr lvl="1" algn="just"/>
            <a:r>
              <a:rPr lang="fr-BE" sz="3100" u="sng" dirty="0">
                <a:solidFill>
                  <a:schemeClr val="tx2"/>
                </a:solidFill>
                <a:cs typeface="Times New Roman" pitchFamily="18" charset="0"/>
              </a:rPr>
              <a:t>Agriculture, rural development and environment section</a:t>
            </a:r>
          </a:p>
          <a:p>
            <a:pPr lvl="0" algn="just">
              <a:buFont typeface="Wingdings" pitchFamily="2" charset="2"/>
              <a:buChar char="v"/>
            </a:pPr>
            <a:r>
              <a:rPr lang="fr-BE" sz="3100" dirty="0">
                <a:cs typeface="Times New Roman" pitchFamily="18" charset="0"/>
              </a:rPr>
              <a:t>Committee of the Regions</a:t>
            </a:r>
          </a:p>
          <a:p>
            <a:pPr lvl="1" algn="just"/>
            <a:r>
              <a:rPr lang="fr-BE" sz="3100" u="sng" dirty="0">
                <a:solidFill>
                  <a:schemeClr val="tx2"/>
                </a:solidFill>
                <a:cs typeface="Times New Roman" pitchFamily="18" charset="0"/>
              </a:rPr>
              <a:t>Commission for environment, climate change and energy (ENVE)</a:t>
            </a:r>
          </a:p>
          <a:p>
            <a:pPr lvl="0" algn="just">
              <a:buFont typeface="Wingdings" pitchFamily="2" charset="2"/>
              <a:buChar char="v"/>
            </a:pPr>
            <a:r>
              <a:rPr lang="fr-BE" sz="3100" b="1" dirty="0">
                <a:cs typeface="Times New Roman" pitchFamily="18" charset="0"/>
              </a:rPr>
              <a:t>European Investment Bank</a:t>
            </a:r>
            <a:endParaRPr lang="fr-BE" sz="3100" dirty="0">
              <a:cs typeface="Times New Roman" pitchFamily="18" charset="0"/>
            </a:endParaRPr>
          </a:p>
          <a:p>
            <a:pPr lvl="1" algn="just"/>
            <a:r>
              <a:rPr lang="fr-BE" sz="3100" dirty="0">
                <a:cs typeface="Times New Roman" pitchFamily="18" charset="0"/>
                <a:hlinkClick r:id="rId4"/>
              </a:rPr>
              <a:t>European Investment Bank and environment</a:t>
            </a:r>
            <a:endParaRPr lang="fr-BE" sz="3100" dirty="0">
              <a:cs typeface="Times New Roman" pitchFamily="18" charset="0"/>
            </a:endParaRPr>
          </a:p>
          <a:p>
            <a:pPr lvl="0" algn="just">
              <a:buFont typeface="Wingdings" pitchFamily="2" charset="2"/>
              <a:buChar char="v"/>
            </a:pPr>
            <a:r>
              <a:rPr lang="fr-BE" sz="3100" b="1" dirty="0">
                <a:cs typeface="Times New Roman" pitchFamily="18" charset="0"/>
              </a:rPr>
              <a:t>EU agencies</a:t>
            </a:r>
            <a:endParaRPr lang="fr-BE" sz="3100" dirty="0">
              <a:cs typeface="Times New Roman" pitchFamily="18" charset="0"/>
            </a:endParaRPr>
          </a:p>
          <a:p>
            <a:pPr lvl="1" algn="just"/>
            <a:r>
              <a:rPr lang="fr-BE" sz="3100" dirty="0">
                <a:cs typeface="Times New Roman" pitchFamily="18" charset="0"/>
                <a:hlinkClick r:id="rId5"/>
              </a:rPr>
              <a:t>European Environment Agency</a:t>
            </a:r>
            <a:endParaRPr lang="fr-BE" sz="3100" dirty="0">
              <a:cs typeface="Times New Roman" pitchFamily="18" charset="0"/>
            </a:endParaRPr>
          </a:p>
          <a:p>
            <a:pPr lvl="1"/>
            <a:endParaRPr lang="fr-BE" sz="2300" dirty="0">
              <a:solidFill>
                <a:srgbClr val="000000"/>
              </a:solidFill>
            </a:endParaRPr>
          </a:p>
          <a:p>
            <a:pPr lvl="1"/>
            <a:endParaRPr lang="fr-BE" sz="2300" dirty="0">
              <a:solidFill>
                <a:srgbClr val="000000"/>
              </a:solidFill>
            </a:endParaRPr>
          </a:p>
          <a:p>
            <a:pPr lvl="1"/>
            <a:endParaRPr lang="fr-BE" sz="3100" dirty="0">
              <a:solidFill>
                <a:srgbClr val="000000"/>
              </a:solidFill>
            </a:endParaRPr>
          </a:p>
          <a:p>
            <a:endParaRPr lang="fr-BE" dirty="0"/>
          </a:p>
        </p:txBody>
      </p:sp>
    </p:spTree>
  </p:cSld>
  <p:clrMapOvr>
    <a:masterClrMapping/>
  </p:clrMapOvr>
  <p:transition>
    <p:cover dir="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85992"/>
          </a:xfrm>
          <a:prstGeom prst="rect">
            <a:avLst/>
          </a:prstGeom>
        </p:spPr>
      </p:pic>
    </p:spTree>
    <p:extLst>
      <p:ext uri="{BB962C8B-B14F-4D97-AF65-F5344CB8AC3E}">
        <p14:creationId xmlns:p14="http://schemas.microsoft.com/office/powerpoint/2010/main" val="10869779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fr-BE" dirty="0"/>
          </a:p>
        </p:txBody>
      </p:sp>
      <p:pic>
        <p:nvPicPr>
          <p:cNvPr id="8" name="Содержимое 7" descr="sm2.jpg"/>
          <p:cNvPicPr>
            <a:picLocks noGrp="1" noChangeAspect="1"/>
          </p:cNvPicPr>
          <p:nvPr>
            <p:ph idx="1"/>
          </p:nvPr>
        </p:nvPicPr>
        <p:blipFill>
          <a:blip r:embed="rId2" cstate="print"/>
          <a:stretch>
            <a:fillRect/>
          </a:stretch>
        </p:blipFill>
        <p:spPr>
          <a:xfrm>
            <a:off x="0" y="0"/>
            <a:ext cx="4355976" cy="2983210"/>
          </a:xfrm>
        </p:spPr>
      </p:pic>
      <p:pic>
        <p:nvPicPr>
          <p:cNvPr id="19457" name="Picture 1" descr="D:\WSI\Summer school\sm3.jpg"/>
          <p:cNvPicPr>
            <a:picLocks noChangeAspect="1" noChangeArrowheads="1"/>
          </p:cNvPicPr>
          <p:nvPr/>
        </p:nvPicPr>
        <p:blipFill>
          <a:blip r:embed="rId3" cstate="print"/>
          <a:srcRect/>
          <a:stretch>
            <a:fillRect/>
          </a:stretch>
        </p:blipFill>
        <p:spPr bwMode="auto">
          <a:xfrm>
            <a:off x="0" y="2852936"/>
            <a:ext cx="4499992" cy="4005064"/>
          </a:xfrm>
          <a:prstGeom prst="rect">
            <a:avLst/>
          </a:prstGeom>
          <a:noFill/>
        </p:spPr>
      </p:pic>
      <p:pic>
        <p:nvPicPr>
          <p:cNvPr id="19458" name="Picture 2" descr="D:\WSI\Summer school\sm4.jpg"/>
          <p:cNvPicPr>
            <a:picLocks noChangeAspect="1" noChangeArrowheads="1"/>
          </p:cNvPicPr>
          <p:nvPr/>
        </p:nvPicPr>
        <p:blipFill>
          <a:blip r:embed="rId4" cstate="print"/>
          <a:srcRect/>
          <a:stretch>
            <a:fillRect/>
          </a:stretch>
        </p:blipFill>
        <p:spPr bwMode="auto">
          <a:xfrm>
            <a:off x="4355976" y="0"/>
            <a:ext cx="4788024" cy="3872880"/>
          </a:xfrm>
          <a:prstGeom prst="rect">
            <a:avLst/>
          </a:prstGeom>
          <a:noFill/>
        </p:spPr>
      </p:pic>
      <p:pic>
        <p:nvPicPr>
          <p:cNvPr id="19459" name="Picture 3" descr="D:\WSI\Summer school\sm5.jpg"/>
          <p:cNvPicPr>
            <a:picLocks noChangeAspect="1" noChangeArrowheads="1"/>
          </p:cNvPicPr>
          <p:nvPr/>
        </p:nvPicPr>
        <p:blipFill>
          <a:blip r:embed="rId5" cstate="print"/>
          <a:srcRect/>
          <a:stretch>
            <a:fillRect/>
          </a:stretch>
        </p:blipFill>
        <p:spPr bwMode="auto">
          <a:xfrm>
            <a:off x="4644008" y="4005064"/>
            <a:ext cx="4499992" cy="2852936"/>
          </a:xfrm>
          <a:prstGeom prst="rect">
            <a:avLst/>
          </a:prstGeom>
          <a:noFill/>
        </p:spPr>
      </p:pic>
    </p:spTree>
  </p:cSld>
  <p:clrMapOvr>
    <a:masterClrMapping/>
  </p:clrMapOvr>
  <p:transition>
    <p:split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600200"/>
            <a:ext cx="8435280" cy="4525963"/>
          </a:xfrm>
        </p:spPr>
        <p:txBody>
          <a:bodyPr/>
          <a:lstStyle/>
          <a:p>
            <a:endParaRPr lang="en-US" dirty="0"/>
          </a:p>
          <a:p>
            <a:pPr algn="ctr">
              <a:buNone/>
            </a:pPr>
            <a:r>
              <a:rPr lang="en-US" dirty="0"/>
              <a:t>          </a:t>
            </a:r>
            <a:r>
              <a:rPr lang="en-US" sz="5400" dirty="0">
                <a:latin typeface="Times New Roman" pitchFamily="18" charset="0"/>
                <a:cs typeface="Times New Roman" pitchFamily="18" charset="0"/>
              </a:rPr>
              <a:t>Thank you</a:t>
            </a:r>
            <a:endParaRPr lang="fr-BE" sz="5400" dirty="0">
              <a:latin typeface="Times New Roman" pitchFamily="18" charset="0"/>
              <a:cs typeface="Times New Roman" pitchFamily="18" charset="0"/>
            </a:endParaRPr>
          </a:p>
        </p:txBody>
      </p:sp>
    </p:spTree>
  </p:cSld>
  <p:clrMapOvr>
    <a:masterClrMapping/>
  </p:clrMapOvr>
  <p:transition>
    <p:comb/>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E040-6618-6D6E-D4D9-FBBE28A80F11}"/>
              </a:ext>
            </a:extLst>
          </p:cNvPr>
          <p:cNvSpPr>
            <a:spLocks noGrp="1"/>
          </p:cNvSpPr>
          <p:nvPr>
            <p:ph type="title"/>
          </p:nvPr>
        </p:nvSpPr>
        <p:spPr/>
        <p:txBody>
          <a:bodyPr/>
          <a:lstStyle/>
          <a:p>
            <a:endParaRPr lang="en-SI"/>
          </a:p>
        </p:txBody>
      </p:sp>
      <p:sp>
        <p:nvSpPr>
          <p:cNvPr id="3" name="Content Placeholder 2">
            <a:extLst>
              <a:ext uri="{FF2B5EF4-FFF2-40B4-BE49-F238E27FC236}">
                <a16:creationId xmlns:a16="http://schemas.microsoft.com/office/drawing/2014/main" id="{3A881C79-3000-3DC3-9C33-BC309C854EB2}"/>
              </a:ext>
            </a:extLst>
          </p:cNvPr>
          <p:cNvSpPr>
            <a:spLocks noGrp="1"/>
          </p:cNvSpPr>
          <p:nvPr>
            <p:ph idx="1"/>
          </p:nvPr>
        </p:nvSpPr>
        <p:spPr/>
        <p:txBody>
          <a:bodyPr/>
          <a:lstStyle/>
          <a:p>
            <a:endParaRPr lang="en-SI"/>
          </a:p>
        </p:txBody>
      </p:sp>
    </p:spTree>
    <p:extLst>
      <p:ext uri="{BB962C8B-B14F-4D97-AF65-F5344CB8AC3E}">
        <p14:creationId xmlns:p14="http://schemas.microsoft.com/office/powerpoint/2010/main" val="31347469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733169" y="0"/>
            <a:ext cx="6410829" cy="3243834"/>
          </a:xfrm>
        </p:spPr>
        <p:txBody>
          <a:bodyPr>
            <a:normAutofit/>
          </a:bodyPr>
          <a:lstStyle/>
          <a:p>
            <a:pPr algn="ctr"/>
            <a:r>
              <a:rPr lang="sl-SI" sz="4050" dirty="0"/>
              <a:t>GREEN TOURISM LAW - MANAGEMENT OF THE NATURAL AND CULTURAL VALUES</a:t>
            </a:r>
            <a:r>
              <a:rPr lang="en-GB" sz="4050" dirty="0"/>
              <a:t>, SUSTAINABLE TOURISM</a:t>
            </a:r>
            <a:endParaRPr lang="sl-SI" sz="4050" dirty="0"/>
          </a:p>
        </p:txBody>
      </p:sp>
      <p:sp>
        <p:nvSpPr>
          <p:cNvPr id="3" name="Podnaslov 2"/>
          <p:cNvSpPr>
            <a:spLocks noGrp="1"/>
          </p:cNvSpPr>
          <p:nvPr>
            <p:ph type="subTitle" idx="1"/>
          </p:nvPr>
        </p:nvSpPr>
        <p:spPr/>
        <p:txBody>
          <a:bodyPr>
            <a:noAutofit/>
          </a:bodyPr>
          <a:lstStyle/>
          <a:p>
            <a:pPr algn="ctr"/>
            <a:r>
              <a:rPr lang="en-GB" sz="1500" dirty="0"/>
              <a:t>Mensah </a:t>
            </a:r>
            <a:r>
              <a:rPr lang="en-GB" sz="1500" dirty="0" err="1"/>
              <a:t>cocou</a:t>
            </a:r>
            <a:r>
              <a:rPr lang="en-GB" sz="1500" dirty="0"/>
              <a:t> </a:t>
            </a:r>
            <a:r>
              <a:rPr lang="en-GB" sz="1500" dirty="0" err="1"/>
              <a:t>marius</a:t>
            </a:r>
            <a:endParaRPr lang="sl-SI" sz="1500" dirty="0"/>
          </a:p>
          <a:p>
            <a:pPr algn="ctr"/>
            <a:r>
              <a:rPr lang="en-GB" sz="1500" dirty="0"/>
              <a:t>SENIOR RESEARCH ASSOCIATE</a:t>
            </a:r>
            <a:endParaRPr lang="sl-SI" sz="1500" dirty="0"/>
          </a:p>
          <a:p>
            <a:pPr algn="ctr"/>
            <a:r>
              <a:rPr lang="sl-SI" sz="1500" dirty="0" err="1"/>
              <a:t>Law</a:t>
            </a:r>
            <a:r>
              <a:rPr lang="sl-SI" sz="1500" dirty="0"/>
              <a:t> </a:t>
            </a:r>
            <a:r>
              <a:rPr lang="sl-SI" sz="1500" dirty="0" err="1"/>
              <a:t>faculty</a:t>
            </a:r>
            <a:endParaRPr lang="sl-SI" sz="1500" dirty="0"/>
          </a:p>
          <a:p>
            <a:pPr algn="ctr"/>
            <a:r>
              <a:rPr lang="sl-SI" sz="1500" dirty="0" err="1"/>
              <a:t>University</a:t>
            </a:r>
            <a:r>
              <a:rPr lang="sl-SI" sz="1500" dirty="0"/>
              <a:t> </a:t>
            </a:r>
            <a:r>
              <a:rPr lang="sl-SI" sz="1500" dirty="0" err="1"/>
              <a:t>of</a:t>
            </a:r>
            <a:r>
              <a:rPr lang="sl-SI" sz="1500" dirty="0"/>
              <a:t> </a:t>
            </a:r>
            <a:r>
              <a:rPr lang="sl-SI" sz="1500" dirty="0" err="1"/>
              <a:t>maribor</a:t>
            </a:r>
            <a:endParaRPr lang="sl-SI"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3"/>
            <a:ext cx="2733169" cy="2711265"/>
          </a:xfrm>
          <a:prstGeom prst="rect">
            <a:avLst/>
          </a:prstGeom>
        </p:spPr>
      </p:pic>
    </p:spTree>
    <p:extLst>
      <p:ext uri="{BB962C8B-B14F-4D97-AF65-F5344CB8AC3E}">
        <p14:creationId xmlns:p14="http://schemas.microsoft.com/office/powerpoint/2010/main" val="34395865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0" y="1870489"/>
            <a:ext cx="5531302" cy="967564"/>
          </a:xfrm>
        </p:spPr>
        <p:txBody>
          <a:bodyPr>
            <a:noAutofit/>
          </a:bodyPr>
          <a:lstStyle/>
          <a:p>
            <a:endParaRPr lang="sl-SI" sz="1650" dirty="0"/>
          </a:p>
          <a:p>
            <a:endParaRPr lang="sl-SI" sz="1650" dirty="0"/>
          </a:p>
        </p:txBody>
      </p:sp>
      <p:sp>
        <p:nvSpPr>
          <p:cNvPr id="4" name="AutoShape 6" descr="Rezultat iskanja slik za baby abandoned childre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5" name="AutoShape 8" descr="Rezultat iskanja slik za baby abandoned childre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Rectangle 1"/>
          <p:cNvSpPr/>
          <p:nvPr/>
        </p:nvSpPr>
        <p:spPr>
          <a:xfrm>
            <a:off x="116681" y="234553"/>
            <a:ext cx="8963658" cy="4870563"/>
          </a:xfrm>
          <a:prstGeom prst="rect">
            <a:avLst/>
          </a:prstGeom>
        </p:spPr>
        <p:txBody>
          <a:bodyPr wrap="square">
            <a:spAutoFit/>
          </a:bodyPr>
          <a:lstStyle/>
          <a:p>
            <a:r>
              <a:rPr lang="en-GB" sz="2400" dirty="0"/>
              <a:t>The travel and tourism industry is one of the world’s largest industries with a global economic contribution (direct, indirect and induced) of over 7.6 trillion U.S. dollars in 2016. The direct economic impact of the industry, including accommodation, transportation, entertainment and attractions, was approximately 2.3 trillion U.S. dollars that year.</a:t>
            </a:r>
            <a:r>
              <a:rPr lang="sl-SI" sz="2400" dirty="0"/>
              <a:t>Worldwide, </a:t>
            </a:r>
            <a:r>
              <a:rPr lang="sl-SI" sz="2400" dirty="0" err="1"/>
              <a:t>the</a:t>
            </a:r>
            <a:r>
              <a:rPr lang="sl-SI" sz="2400" dirty="0"/>
              <a:t> </a:t>
            </a:r>
            <a:r>
              <a:rPr lang="sl-SI" sz="2400" dirty="0" err="1"/>
              <a:t>tourism</a:t>
            </a:r>
            <a:r>
              <a:rPr lang="sl-SI" sz="2400" dirty="0"/>
              <a:t> </a:t>
            </a:r>
            <a:r>
              <a:rPr lang="sl-SI" sz="2400" dirty="0" err="1"/>
              <a:t>industry</a:t>
            </a:r>
            <a:r>
              <a:rPr lang="sl-SI" sz="2400" dirty="0"/>
              <a:t> </a:t>
            </a:r>
            <a:r>
              <a:rPr lang="sl-SI" sz="2400" dirty="0" err="1"/>
              <a:t>has</a:t>
            </a:r>
            <a:r>
              <a:rPr lang="sl-SI" sz="2400" dirty="0"/>
              <a:t> </a:t>
            </a:r>
            <a:r>
              <a:rPr lang="sl-SI" sz="2400" dirty="0" err="1"/>
              <a:t>experienced</a:t>
            </a:r>
            <a:r>
              <a:rPr lang="sl-SI" sz="2400" dirty="0"/>
              <a:t> </a:t>
            </a:r>
            <a:r>
              <a:rPr lang="sl-SI" sz="2400" dirty="0" err="1"/>
              <a:t>steady</a:t>
            </a:r>
            <a:r>
              <a:rPr lang="sl-SI" sz="2400" dirty="0"/>
              <a:t> </a:t>
            </a:r>
            <a:r>
              <a:rPr lang="sl-SI" sz="2400" dirty="0" err="1"/>
              <a:t>growth</a:t>
            </a:r>
            <a:r>
              <a:rPr lang="sl-SI" sz="2400" dirty="0"/>
              <a:t> </a:t>
            </a:r>
            <a:r>
              <a:rPr lang="sl-SI" sz="2400" dirty="0" err="1"/>
              <a:t>almost</a:t>
            </a:r>
            <a:r>
              <a:rPr lang="sl-SI" sz="2400" dirty="0"/>
              <a:t> </a:t>
            </a:r>
            <a:r>
              <a:rPr lang="sl-SI" sz="2400" dirty="0" err="1"/>
              <a:t>every</a:t>
            </a:r>
            <a:r>
              <a:rPr lang="sl-SI" sz="2400" dirty="0"/>
              <a:t> </a:t>
            </a:r>
            <a:r>
              <a:rPr lang="sl-SI" sz="2400" dirty="0" err="1"/>
              <a:t>year</a:t>
            </a:r>
            <a:r>
              <a:rPr lang="sl-SI" sz="2400" dirty="0"/>
              <a:t>. </a:t>
            </a:r>
            <a:r>
              <a:rPr lang="sl-SI" sz="2400" dirty="0" err="1"/>
              <a:t>International</a:t>
            </a:r>
            <a:r>
              <a:rPr lang="sl-SI" sz="2400" dirty="0"/>
              <a:t> </a:t>
            </a:r>
            <a:r>
              <a:rPr lang="sl-SI" sz="2400" b="1" dirty="0" err="1"/>
              <a:t>tourist</a:t>
            </a:r>
            <a:r>
              <a:rPr lang="sl-SI" sz="2400" b="1" dirty="0"/>
              <a:t> </a:t>
            </a:r>
            <a:r>
              <a:rPr lang="sl-SI" sz="2400" b="1" dirty="0" err="1"/>
              <a:t>arrivals</a:t>
            </a:r>
            <a:r>
              <a:rPr lang="sl-SI" sz="2400" b="1" dirty="0"/>
              <a:t> </a:t>
            </a:r>
            <a:r>
              <a:rPr lang="sl-SI" sz="2400" b="1" dirty="0" err="1"/>
              <a:t>increased</a:t>
            </a:r>
            <a:r>
              <a:rPr lang="sl-SI" sz="2400" b="1" dirty="0"/>
              <a:t> </a:t>
            </a:r>
            <a:r>
              <a:rPr lang="sl-SI" sz="2400" b="1" dirty="0" err="1"/>
              <a:t>from</a:t>
            </a:r>
            <a:r>
              <a:rPr lang="sl-SI" sz="2400" b="1" dirty="0"/>
              <a:t> 528 </a:t>
            </a:r>
            <a:r>
              <a:rPr lang="sl-SI" sz="2400" b="1" dirty="0" err="1"/>
              <a:t>million</a:t>
            </a:r>
            <a:r>
              <a:rPr lang="sl-SI" sz="2400" b="1" dirty="0"/>
              <a:t> in 2005 to 1.19 </a:t>
            </a:r>
            <a:r>
              <a:rPr lang="sl-SI" sz="2400" b="1" dirty="0" err="1"/>
              <a:t>billion</a:t>
            </a:r>
            <a:r>
              <a:rPr lang="sl-SI" sz="2400" b="1" dirty="0"/>
              <a:t> in 2015.</a:t>
            </a:r>
            <a:r>
              <a:rPr lang="sl-SI" sz="2400" dirty="0"/>
              <a:t> </a:t>
            </a:r>
            <a:r>
              <a:rPr lang="sl-SI" sz="2400" dirty="0" err="1"/>
              <a:t>Figures</a:t>
            </a:r>
            <a:r>
              <a:rPr lang="sl-SI" sz="2400" dirty="0"/>
              <a:t> </a:t>
            </a:r>
            <a:r>
              <a:rPr lang="sl-SI" sz="2400" dirty="0" err="1"/>
              <a:t>were</a:t>
            </a:r>
            <a:r>
              <a:rPr lang="sl-SI" sz="2400" dirty="0"/>
              <a:t> </a:t>
            </a:r>
            <a:r>
              <a:rPr lang="sl-SI" sz="2400" dirty="0" err="1"/>
              <a:t>forecasted</a:t>
            </a:r>
            <a:r>
              <a:rPr lang="sl-SI" sz="2400" dirty="0"/>
              <a:t> to </a:t>
            </a:r>
            <a:r>
              <a:rPr lang="sl-SI" sz="2400" dirty="0" err="1"/>
              <a:t>exceed</a:t>
            </a:r>
            <a:r>
              <a:rPr lang="sl-SI" sz="2400" dirty="0"/>
              <a:t> 1.8 </a:t>
            </a:r>
            <a:r>
              <a:rPr lang="sl-SI" sz="2400" dirty="0" err="1"/>
              <a:t>billion</a:t>
            </a:r>
            <a:r>
              <a:rPr lang="sl-SI" sz="2400" dirty="0"/>
              <a:t> </a:t>
            </a:r>
            <a:r>
              <a:rPr lang="sl-SI" sz="2400" dirty="0" err="1"/>
              <a:t>by</a:t>
            </a:r>
            <a:r>
              <a:rPr lang="sl-SI" sz="2400" dirty="0"/>
              <a:t> 2030. </a:t>
            </a:r>
            <a:r>
              <a:rPr lang="sl-SI" sz="2400" b="1" dirty="0"/>
              <a:t>Each </a:t>
            </a:r>
            <a:r>
              <a:rPr lang="sl-SI" sz="2400" b="1" dirty="0" err="1"/>
              <a:t>year</a:t>
            </a:r>
            <a:r>
              <a:rPr lang="sl-SI" sz="2400" b="1" dirty="0"/>
              <a:t>, </a:t>
            </a:r>
            <a:r>
              <a:rPr lang="sl-SI" sz="2400" b="1" dirty="0" err="1"/>
              <a:t>Europe</a:t>
            </a:r>
            <a:r>
              <a:rPr lang="sl-SI" sz="2400" b="1" dirty="0"/>
              <a:t> </a:t>
            </a:r>
            <a:r>
              <a:rPr lang="sl-SI" sz="2400" b="1" dirty="0" err="1"/>
              <a:t>receives</a:t>
            </a:r>
            <a:r>
              <a:rPr lang="sl-SI" sz="2400" b="1" dirty="0"/>
              <a:t> </a:t>
            </a:r>
            <a:r>
              <a:rPr lang="sl-SI" sz="2400" b="1" dirty="0" err="1"/>
              <a:t>the</a:t>
            </a:r>
            <a:r>
              <a:rPr lang="sl-SI" sz="2400" b="1" dirty="0"/>
              <a:t> most </a:t>
            </a:r>
            <a:r>
              <a:rPr lang="sl-SI" sz="2400" b="1" dirty="0" err="1"/>
              <a:t>international</a:t>
            </a:r>
            <a:r>
              <a:rPr lang="sl-SI" sz="2400" b="1" dirty="0"/>
              <a:t> </a:t>
            </a:r>
            <a:r>
              <a:rPr lang="sl-SI" sz="2400" b="1" dirty="0" err="1"/>
              <a:t>tourist</a:t>
            </a:r>
            <a:r>
              <a:rPr lang="sl-SI" sz="2400" b="1" dirty="0"/>
              <a:t> </a:t>
            </a:r>
            <a:r>
              <a:rPr lang="sl-SI" sz="2400" b="1" dirty="0" err="1"/>
              <a:t>arrivals</a:t>
            </a:r>
            <a:r>
              <a:rPr lang="sl-SI" sz="2400" b="1" dirty="0"/>
              <a:t>. </a:t>
            </a:r>
            <a:r>
              <a:rPr lang="sl-SI" sz="2400" dirty="0"/>
              <a:t>It also </a:t>
            </a:r>
            <a:r>
              <a:rPr lang="sl-SI" sz="2400" dirty="0" err="1"/>
              <a:t>produces</a:t>
            </a:r>
            <a:r>
              <a:rPr lang="sl-SI" sz="2400" dirty="0"/>
              <a:t> </a:t>
            </a:r>
            <a:r>
              <a:rPr lang="sl-SI" sz="2400" dirty="0" err="1"/>
              <a:t>the</a:t>
            </a:r>
            <a:r>
              <a:rPr lang="sl-SI" sz="2400" dirty="0"/>
              <a:t> most </a:t>
            </a:r>
            <a:r>
              <a:rPr lang="sl-SI" sz="2400" dirty="0" err="1"/>
              <a:t>travelers</a:t>
            </a:r>
            <a:r>
              <a:rPr lang="sl-SI" sz="2400" dirty="0"/>
              <a:t>: </a:t>
            </a:r>
            <a:r>
              <a:rPr lang="sl-SI" sz="2400" dirty="0" err="1"/>
              <a:t>with</a:t>
            </a:r>
            <a:r>
              <a:rPr lang="sl-SI" sz="2400" dirty="0"/>
              <a:t> </a:t>
            </a:r>
            <a:r>
              <a:rPr lang="sl-SI" sz="2400" dirty="0" err="1"/>
              <a:t>approximately</a:t>
            </a:r>
            <a:r>
              <a:rPr lang="sl-SI" sz="2400" dirty="0"/>
              <a:t> 607 </a:t>
            </a:r>
            <a:r>
              <a:rPr lang="sl-SI" sz="2400" dirty="0" err="1"/>
              <a:t>million</a:t>
            </a:r>
            <a:r>
              <a:rPr lang="sl-SI" sz="2400" dirty="0"/>
              <a:t> outbound </a:t>
            </a:r>
            <a:r>
              <a:rPr lang="sl-SI" sz="2400" dirty="0" err="1"/>
              <a:t>tourists</a:t>
            </a:r>
            <a:r>
              <a:rPr lang="sl-SI" sz="2400" dirty="0"/>
              <a:t> in 2015, </a:t>
            </a:r>
            <a:r>
              <a:rPr lang="sl-SI" sz="2400" dirty="0" err="1"/>
              <a:t>the</a:t>
            </a:r>
            <a:r>
              <a:rPr lang="sl-SI" sz="2400" dirty="0"/>
              <a:t> </a:t>
            </a:r>
            <a:r>
              <a:rPr lang="sl-SI" sz="2400" dirty="0" err="1"/>
              <a:t>region</a:t>
            </a:r>
            <a:r>
              <a:rPr lang="sl-SI" sz="2400" dirty="0"/>
              <a:t> </a:t>
            </a:r>
            <a:r>
              <a:rPr lang="sl-SI" sz="2400" dirty="0" err="1"/>
              <a:t>had</a:t>
            </a:r>
            <a:r>
              <a:rPr lang="sl-SI" sz="2400" dirty="0"/>
              <a:t> more </a:t>
            </a:r>
            <a:r>
              <a:rPr lang="sl-SI" sz="2400" dirty="0" err="1"/>
              <a:t>than</a:t>
            </a:r>
            <a:r>
              <a:rPr lang="sl-SI" sz="2400" dirty="0"/>
              <a:t> </a:t>
            </a:r>
            <a:r>
              <a:rPr lang="sl-SI" sz="2400" dirty="0" err="1"/>
              <a:t>double</a:t>
            </a:r>
            <a:r>
              <a:rPr lang="sl-SI" sz="2400" dirty="0"/>
              <a:t> </a:t>
            </a:r>
            <a:r>
              <a:rPr lang="sl-SI" sz="2400" dirty="0" err="1"/>
              <a:t>that</a:t>
            </a:r>
            <a:r>
              <a:rPr lang="sl-SI" sz="2400" dirty="0"/>
              <a:t> of </a:t>
            </a:r>
            <a:r>
              <a:rPr lang="sl-SI" sz="2400" dirty="0" err="1"/>
              <a:t>the</a:t>
            </a:r>
            <a:r>
              <a:rPr lang="sl-SI" sz="2400" dirty="0"/>
              <a:t> </a:t>
            </a:r>
            <a:r>
              <a:rPr lang="sl-SI" sz="2400" dirty="0" err="1"/>
              <a:t>second</a:t>
            </a:r>
            <a:r>
              <a:rPr lang="sl-SI" sz="2400" dirty="0"/>
              <a:t> </a:t>
            </a:r>
            <a:r>
              <a:rPr lang="sl-SI" sz="2400" dirty="0" err="1"/>
              <a:t>largest</a:t>
            </a:r>
            <a:r>
              <a:rPr lang="sl-SI" sz="2400" dirty="0"/>
              <a:t> </a:t>
            </a:r>
            <a:r>
              <a:rPr lang="sl-SI" sz="2400" dirty="0" err="1"/>
              <a:t>tourist</a:t>
            </a:r>
            <a:r>
              <a:rPr lang="sl-SI" sz="2400" dirty="0"/>
              <a:t> </a:t>
            </a:r>
            <a:r>
              <a:rPr lang="sl-SI" sz="2400" dirty="0" err="1"/>
              <a:t>origin</a:t>
            </a:r>
            <a:r>
              <a:rPr lang="sl-SI" sz="2400" dirty="0"/>
              <a:t>, </a:t>
            </a:r>
            <a:r>
              <a:rPr lang="sl-SI" sz="2400" dirty="0" err="1"/>
              <a:t>the</a:t>
            </a:r>
            <a:r>
              <a:rPr lang="sl-SI" sz="2400" dirty="0"/>
              <a:t> </a:t>
            </a:r>
            <a:r>
              <a:rPr lang="sl-SI" sz="2400" dirty="0" err="1"/>
              <a:t>Asia</a:t>
            </a:r>
            <a:r>
              <a:rPr lang="sl-SI" sz="2400" dirty="0"/>
              <a:t> </a:t>
            </a:r>
            <a:r>
              <a:rPr lang="sl-SI" sz="2400" dirty="0" err="1"/>
              <a:t>Pacific</a:t>
            </a:r>
            <a:r>
              <a:rPr lang="sl-SI" sz="2400" dirty="0"/>
              <a:t> </a:t>
            </a:r>
            <a:r>
              <a:rPr lang="sl-SI" sz="2400" dirty="0" err="1"/>
              <a:t>region</a:t>
            </a:r>
            <a:r>
              <a:rPr lang="sl-SI" sz="2400" dirty="0"/>
              <a:t>.</a:t>
            </a:r>
          </a:p>
        </p:txBody>
      </p:sp>
    </p:spTree>
    <p:extLst>
      <p:ext uri="{BB962C8B-B14F-4D97-AF65-F5344CB8AC3E}">
        <p14:creationId xmlns:p14="http://schemas.microsoft.com/office/powerpoint/2010/main" val="6523441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3"/>
            <a:ext cx="7543800" cy="557658"/>
          </a:xfrm>
        </p:spPr>
        <p:txBody>
          <a:bodyPr>
            <a:noAutofit/>
          </a:bodyPr>
          <a:lstStyle/>
          <a:p>
            <a:pPr algn="ctr"/>
            <a:r>
              <a:rPr lang="en-GB" sz="5400" dirty="0"/>
              <a:t>Why sustainable Tourism?</a:t>
            </a:r>
            <a:endParaRPr lang="sl-SI" sz="5400" dirty="0"/>
          </a:p>
        </p:txBody>
      </p:sp>
      <p:sp>
        <p:nvSpPr>
          <p:cNvPr id="4" name="AutoShape 12" descr="Rezultat iskanja slik za angelina jolie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Picture 2" descr="Résultat de recherche d'images pour &quot;sustainable development goal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845"/>
            <a:ext cx="8983803" cy="385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216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863" y="93419"/>
            <a:ext cx="6008997" cy="488209"/>
          </a:xfrm>
        </p:spPr>
        <p:txBody>
          <a:bodyPr>
            <a:normAutofit fontScale="90000"/>
          </a:bodyPr>
          <a:lstStyle/>
          <a:p>
            <a:pPr algn="ctr"/>
            <a:r>
              <a:rPr lang="sl-SI" b="1" dirty="0" err="1"/>
              <a:t>Slovenian</a:t>
            </a:r>
            <a:r>
              <a:rPr lang="sl-SI" b="1" dirty="0"/>
              <a:t> </a:t>
            </a:r>
            <a:r>
              <a:rPr lang="sl-SI" b="1" dirty="0" err="1"/>
              <a:t>tourism</a:t>
            </a:r>
            <a:endParaRPr lang="sl-SI" b="1" dirty="0"/>
          </a:p>
        </p:txBody>
      </p:sp>
      <p:sp>
        <p:nvSpPr>
          <p:cNvPr id="3" name="Content Placeholder 2"/>
          <p:cNvSpPr>
            <a:spLocks noGrp="1"/>
          </p:cNvSpPr>
          <p:nvPr>
            <p:ph idx="1"/>
          </p:nvPr>
        </p:nvSpPr>
        <p:spPr>
          <a:xfrm>
            <a:off x="0" y="685800"/>
            <a:ext cx="9071657" cy="4106118"/>
          </a:xfrm>
        </p:spPr>
        <p:txBody>
          <a:bodyPr>
            <a:normAutofit fontScale="92500" lnSpcReduction="10000"/>
          </a:bodyPr>
          <a:lstStyle/>
          <a:p>
            <a:r>
              <a:rPr lang="sl-SI" sz="2100" dirty="0" err="1"/>
              <a:t>The</a:t>
            </a:r>
            <a:r>
              <a:rPr lang="sl-SI" sz="2100" dirty="0"/>
              <a:t> </a:t>
            </a:r>
            <a:r>
              <a:rPr lang="sl-SI" sz="2100" dirty="0" err="1"/>
              <a:t>Slovenian</a:t>
            </a:r>
            <a:r>
              <a:rPr lang="sl-SI" sz="2100" dirty="0"/>
              <a:t> </a:t>
            </a:r>
            <a:r>
              <a:rPr lang="sl-SI" sz="2100" dirty="0" err="1"/>
              <a:t>Tourist</a:t>
            </a:r>
            <a:r>
              <a:rPr lang="sl-SI" sz="2100" dirty="0"/>
              <a:t> </a:t>
            </a:r>
            <a:r>
              <a:rPr lang="sl-SI" sz="2100" dirty="0" err="1"/>
              <a:t>Board</a:t>
            </a:r>
            <a:r>
              <a:rPr lang="sl-SI" sz="2100" dirty="0"/>
              <a:t> </a:t>
            </a:r>
            <a:r>
              <a:rPr lang="sl-SI" sz="2100" dirty="0" err="1"/>
              <a:t>has</a:t>
            </a:r>
            <a:r>
              <a:rPr lang="sl-SI" sz="2100" dirty="0"/>
              <a:t> </a:t>
            </a:r>
            <a:r>
              <a:rPr lang="sl-SI" sz="2100" dirty="0" err="1"/>
              <a:t>defined</a:t>
            </a:r>
            <a:r>
              <a:rPr lang="sl-SI" sz="2100" dirty="0"/>
              <a:t> </a:t>
            </a:r>
            <a:r>
              <a:rPr lang="sl-SI" sz="2100" dirty="0" err="1"/>
              <a:t>green</a:t>
            </a:r>
            <a:r>
              <a:rPr lang="sl-SI" sz="2100" dirty="0"/>
              <a:t> (</a:t>
            </a:r>
            <a:r>
              <a:rPr lang="sl-SI" sz="2100" dirty="0" err="1"/>
              <a:t>ie</a:t>
            </a:r>
            <a:r>
              <a:rPr lang="sl-SI" sz="2100" dirty="0"/>
              <a:t> </a:t>
            </a:r>
            <a:r>
              <a:rPr lang="sl-SI" sz="2100" dirty="0" err="1"/>
              <a:t>sustainable</a:t>
            </a:r>
            <a:r>
              <a:rPr lang="sl-SI" sz="2100" dirty="0"/>
              <a:t>) as </a:t>
            </a:r>
            <a:r>
              <a:rPr lang="sl-SI" sz="2100" dirty="0" err="1"/>
              <a:t>the</a:t>
            </a:r>
            <a:r>
              <a:rPr lang="sl-SI" sz="2100" dirty="0"/>
              <a:t> </a:t>
            </a:r>
            <a:r>
              <a:rPr lang="sl-SI" sz="2100" dirty="0" err="1"/>
              <a:t>only</a:t>
            </a:r>
            <a:r>
              <a:rPr lang="sl-SI" sz="2100" dirty="0"/>
              <a:t> </a:t>
            </a:r>
            <a:r>
              <a:rPr lang="sl-SI" sz="2100" dirty="0" err="1"/>
              <a:t>law</a:t>
            </a:r>
            <a:r>
              <a:rPr lang="en-GB" sz="2100" dirty="0"/>
              <a:t> for </a:t>
            </a:r>
            <a:r>
              <a:rPr lang="sl-SI" sz="2100" dirty="0" err="1"/>
              <a:t>the</a:t>
            </a:r>
            <a:r>
              <a:rPr lang="sl-SI" sz="2100" dirty="0"/>
              <a:t> </a:t>
            </a:r>
            <a:r>
              <a:rPr lang="sl-SI" sz="2100" dirty="0" err="1"/>
              <a:t>development</a:t>
            </a:r>
            <a:r>
              <a:rPr lang="sl-SI" sz="2100" dirty="0"/>
              <a:t> </a:t>
            </a:r>
            <a:r>
              <a:rPr lang="sl-SI" sz="2100" dirty="0" err="1"/>
              <a:t>opportunity</a:t>
            </a:r>
            <a:endParaRPr lang="en-GB" sz="2100" dirty="0"/>
          </a:p>
          <a:p>
            <a:pPr algn="ctr"/>
            <a:r>
              <a:rPr lang="en-GB" sz="2400" b="1" dirty="0"/>
              <a:t>WHAT DOES IT MEAN?</a:t>
            </a:r>
          </a:p>
          <a:p>
            <a:pPr>
              <a:buFont typeface="Wingdings" panose="05000000000000000000" pitchFamily="2" charset="2"/>
              <a:buChar char="Ø"/>
            </a:pPr>
            <a:r>
              <a:rPr lang="sl-SI" sz="2250" dirty="0" err="1"/>
              <a:t>Integrating</a:t>
            </a:r>
            <a:r>
              <a:rPr lang="sl-SI" sz="2250" dirty="0"/>
              <a:t> </a:t>
            </a:r>
            <a:r>
              <a:rPr lang="sl-SI" sz="2250" dirty="0" err="1"/>
              <a:t>sustainability</a:t>
            </a:r>
            <a:r>
              <a:rPr lang="sl-SI" sz="2250" dirty="0"/>
              <a:t> in a </a:t>
            </a:r>
            <a:r>
              <a:rPr lang="sl-SI" sz="2250" dirty="0" err="1"/>
              <a:t>holistic</a:t>
            </a:r>
            <a:r>
              <a:rPr lang="sl-SI" sz="2250" dirty="0"/>
              <a:t> </a:t>
            </a:r>
            <a:r>
              <a:rPr lang="sl-SI" sz="2250" dirty="0" err="1"/>
              <a:t>way</a:t>
            </a:r>
            <a:r>
              <a:rPr lang="en-GB" sz="2250" dirty="0"/>
              <a:t>.</a:t>
            </a:r>
          </a:p>
          <a:p>
            <a:pPr>
              <a:buFont typeface="Wingdings" panose="05000000000000000000" pitchFamily="2" charset="2"/>
              <a:buChar char="Ø"/>
            </a:pPr>
            <a:r>
              <a:rPr lang="en-GB" sz="2250" dirty="0"/>
              <a:t>Implementation of the </a:t>
            </a:r>
            <a:r>
              <a:rPr lang="sl-SI" sz="2250" dirty="0" err="1"/>
              <a:t>Strategy</a:t>
            </a:r>
            <a:r>
              <a:rPr lang="en-GB" sz="2250" dirty="0"/>
              <a:t> on  </a:t>
            </a:r>
            <a:r>
              <a:rPr lang="sl-SI" sz="2250" dirty="0" err="1"/>
              <a:t>sustainable</a:t>
            </a:r>
            <a:r>
              <a:rPr lang="sl-SI" sz="2250" dirty="0"/>
              <a:t> </a:t>
            </a:r>
            <a:r>
              <a:rPr lang="sl-SI" sz="2250" dirty="0" err="1"/>
              <a:t>growth</a:t>
            </a:r>
            <a:r>
              <a:rPr lang="sl-SI" sz="2250" dirty="0"/>
              <a:t> 2017-2021</a:t>
            </a:r>
            <a:r>
              <a:rPr lang="en-GB" sz="2250" dirty="0"/>
              <a:t>.</a:t>
            </a:r>
          </a:p>
          <a:p>
            <a:pPr>
              <a:buFont typeface="Wingdings" panose="05000000000000000000" pitchFamily="2" charset="2"/>
              <a:buChar char="Ø"/>
            </a:pPr>
            <a:r>
              <a:rPr lang="en-GB" sz="2250" dirty="0" err="1"/>
              <a:t>D</a:t>
            </a:r>
            <a:r>
              <a:rPr lang="sl-SI" sz="2250" dirty="0" err="1"/>
              <a:t>evelopment</a:t>
            </a:r>
            <a:r>
              <a:rPr lang="sl-SI" sz="2250" dirty="0"/>
              <a:t> </a:t>
            </a:r>
            <a:r>
              <a:rPr lang="sl-SI" sz="2250" dirty="0" err="1"/>
              <a:t>and</a:t>
            </a:r>
            <a:r>
              <a:rPr lang="sl-SI" sz="2250" dirty="0"/>
              <a:t> </a:t>
            </a:r>
            <a:r>
              <a:rPr lang="sl-SI" sz="2250" dirty="0" err="1"/>
              <a:t>promotion</a:t>
            </a:r>
            <a:r>
              <a:rPr lang="sl-SI" sz="2250" dirty="0"/>
              <a:t> of </a:t>
            </a:r>
            <a:r>
              <a:rPr lang="sl-SI" sz="2250" dirty="0" err="1"/>
              <a:t>sustainable</a:t>
            </a:r>
            <a:r>
              <a:rPr lang="sl-SI" sz="2250" dirty="0"/>
              <a:t> </a:t>
            </a:r>
            <a:r>
              <a:rPr lang="sl-SI" sz="2250" dirty="0" err="1"/>
              <a:t>products</a:t>
            </a:r>
            <a:r>
              <a:rPr lang="sl-SI" sz="2250" dirty="0"/>
              <a:t> </a:t>
            </a:r>
            <a:r>
              <a:rPr lang="sl-SI" sz="2250" dirty="0" err="1"/>
              <a:t>for</a:t>
            </a:r>
            <a:r>
              <a:rPr lang="en-GB" sz="2250" dirty="0"/>
              <a:t> </a:t>
            </a:r>
            <a:r>
              <a:rPr lang="sl-SI" sz="2250" dirty="0"/>
              <a:t> </a:t>
            </a:r>
            <a:r>
              <a:rPr lang="sl-SI" sz="2250" dirty="0" err="1"/>
              <a:t>demanding</a:t>
            </a:r>
            <a:r>
              <a:rPr lang="sl-SI" sz="2250" dirty="0"/>
              <a:t> </a:t>
            </a:r>
            <a:r>
              <a:rPr lang="sl-SI" sz="2250" dirty="0" err="1"/>
              <a:t>visitor</a:t>
            </a:r>
            <a:r>
              <a:rPr lang="en-GB" sz="2250" dirty="0"/>
              <a:t>s</a:t>
            </a:r>
            <a:r>
              <a:rPr lang="sl-SI" sz="2250" dirty="0"/>
              <a:t> </a:t>
            </a:r>
            <a:r>
              <a:rPr lang="sl-SI" sz="2250" dirty="0" err="1"/>
              <a:t>seeking</a:t>
            </a:r>
            <a:r>
              <a:rPr lang="sl-SI" sz="2250" dirty="0"/>
              <a:t> </a:t>
            </a:r>
            <a:r>
              <a:rPr lang="sl-SI" sz="2250" dirty="0" err="1"/>
              <a:t>quality</a:t>
            </a:r>
            <a:r>
              <a:rPr lang="sl-SI" sz="2250" dirty="0"/>
              <a:t> </a:t>
            </a:r>
            <a:r>
              <a:rPr lang="sl-SI" sz="2250" dirty="0" err="1"/>
              <a:t>diverse</a:t>
            </a:r>
            <a:r>
              <a:rPr lang="sl-SI" sz="2250" dirty="0"/>
              <a:t> </a:t>
            </a:r>
            <a:r>
              <a:rPr lang="sl-SI" sz="2250" dirty="0" err="1"/>
              <a:t>and</a:t>
            </a:r>
            <a:r>
              <a:rPr lang="sl-SI" sz="2250" dirty="0"/>
              <a:t> </a:t>
            </a:r>
            <a:r>
              <a:rPr lang="sl-SI" sz="2250" dirty="0" err="1"/>
              <a:t>active</a:t>
            </a:r>
            <a:r>
              <a:rPr lang="sl-SI" sz="2250" dirty="0"/>
              <a:t> </a:t>
            </a:r>
            <a:r>
              <a:rPr lang="sl-SI" sz="2250" dirty="0" err="1"/>
              <a:t>experiences</a:t>
            </a:r>
            <a:r>
              <a:rPr lang="en-GB" sz="2250" dirty="0"/>
              <a:t>.</a:t>
            </a:r>
          </a:p>
          <a:p>
            <a:pPr>
              <a:buFont typeface="Wingdings" panose="05000000000000000000" pitchFamily="2" charset="2"/>
              <a:buChar char="Ø"/>
            </a:pPr>
            <a:r>
              <a:rPr lang="en-GB" sz="2250" dirty="0" err="1"/>
              <a:t>C</a:t>
            </a:r>
            <a:r>
              <a:rPr lang="sl-SI" sz="2250" dirty="0" err="1"/>
              <a:t>ontinuous</a:t>
            </a:r>
            <a:r>
              <a:rPr lang="sl-SI" sz="2250" dirty="0"/>
              <a:t> </a:t>
            </a:r>
            <a:r>
              <a:rPr lang="sl-SI" sz="2250" dirty="0" err="1"/>
              <a:t>efforts</a:t>
            </a:r>
            <a:r>
              <a:rPr lang="sl-SI" sz="2250" dirty="0"/>
              <a:t> to </a:t>
            </a:r>
            <a:r>
              <a:rPr lang="sl-SI" sz="2250" dirty="0" err="1"/>
              <a:t>improve</a:t>
            </a:r>
            <a:r>
              <a:rPr lang="sl-SI" sz="2250" dirty="0"/>
              <a:t> </a:t>
            </a:r>
            <a:r>
              <a:rPr lang="sl-SI" sz="2250" dirty="0" err="1"/>
              <a:t>economic</a:t>
            </a:r>
            <a:r>
              <a:rPr lang="sl-SI" sz="2250" dirty="0"/>
              <a:t>, </a:t>
            </a:r>
            <a:r>
              <a:rPr lang="sl-SI" sz="2250" dirty="0" err="1"/>
              <a:t>environmental</a:t>
            </a:r>
            <a:r>
              <a:rPr lang="sl-SI" sz="2250" dirty="0"/>
              <a:t>, </a:t>
            </a:r>
            <a:r>
              <a:rPr lang="sl-SI" sz="2250" dirty="0" err="1"/>
              <a:t>climate</a:t>
            </a:r>
            <a:r>
              <a:rPr lang="sl-SI" sz="2250" dirty="0"/>
              <a:t> </a:t>
            </a:r>
            <a:r>
              <a:rPr lang="sl-SI" sz="2250" dirty="0" err="1"/>
              <a:t>and</a:t>
            </a:r>
            <a:r>
              <a:rPr lang="sl-SI" sz="2250" dirty="0"/>
              <a:t> social </a:t>
            </a:r>
            <a:r>
              <a:rPr lang="sl-SI" sz="2250" dirty="0" err="1"/>
              <a:t>aspects</a:t>
            </a:r>
            <a:r>
              <a:rPr lang="en-GB" sz="2250" dirty="0"/>
              <a:t>.</a:t>
            </a:r>
            <a:endParaRPr lang="sl-SI" sz="2250" dirty="0"/>
          </a:p>
          <a:p>
            <a:pPr>
              <a:buFont typeface="Wingdings" panose="05000000000000000000" pitchFamily="2" charset="2"/>
              <a:buChar char="Ø"/>
            </a:pPr>
            <a:r>
              <a:rPr lang="en-GB" sz="2250" dirty="0"/>
              <a:t>I</a:t>
            </a:r>
            <a:r>
              <a:rPr lang="sl-SI" sz="2250" dirty="0" err="1"/>
              <a:t>mprove</a:t>
            </a:r>
            <a:r>
              <a:rPr lang="en-GB" sz="2250" dirty="0" err="1"/>
              <a:t>ment</a:t>
            </a:r>
            <a:r>
              <a:rPr lang="en-GB" sz="2250" dirty="0"/>
              <a:t> of </a:t>
            </a:r>
            <a:r>
              <a:rPr lang="sl-SI" sz="2250" dirty="0"/>
              <a:t> </a:t>
            </a:r>
            <a:r>
              <a:rPr lang="sl-SI" sz="2250" dirty="0" err="1"/>
              <a:t>hospitality</a:t>
            </a:r>
            <a:r>
              <a:rPr lang="en-GB" sz="2250" dirty="0"/>
              <a:t>,</a:t>
            </a:r>
            <a:r>
              <a:rPr lang="sl-SI" sz="2250" dirty="0"/>
              <a:t>  </a:t>
            </a:r>
            <a:r>
              <a:rPr lang="sl-SI" sz="2250" dirty="0" err="1"/>
              <a:t>tourism</a:t>
            </a:r>
            <a:r>
              <a:rPr lang="sl-SI" sz="2250" dirty="0"/>
              <a:t> </a:t>
            </a:r>
            <a:r>
              <a:rPr lang="sl-SI" sz="2250" dirty="0" err="1"/>
              <a:t>employee</a:t>
            </a:r>
            <a:r>
              <a:rPr lang="sl-SI" sz="2250" dirty="0"/>
              <a:t> </a:t>
            </a:r>
            <a:r>
              <a:rPr lang="sl-SI" sz="2250" dirty="0" err="1"/>
              <a:t>satisfaction</a:t>
            </a:r>
            <a:r>
              <a:rPr lang="sl-SI" sz="2250" dirty="0"/>
              <a:t> (</a:t>
            </a:r>
            <a:r>
              <a:rPr lang="sl-SI" sz="2250" dirty="0" err="1"/>
              <a:t>better</a:t>
            </a:r>
            <a:r>
              <a:rPr lang="en-GB" sz="2250" dirty="0"/>
              <a:t> </a:t>
            </a:r>
            <a:r>
              <a:rPr lang="sl-SI" sz="2250" dirty="0" err="1"/>
              <a:t>paid</a:t>
            </a:r>
            <a:r>
              <a:rPr lang="sl-SI" sz="2250" dirty="0"/>
              <a:t>, </a:t>
            </a:r>
            <a:r>
              <a:rPr lang="sl-SI" sz="2250" dirty="0" err="1"/>
              <a:t>motivated</a:t>
            </a:r>
            <a:r>
              <a:rPr lang="sl-SI" sz="2250" dirty="0"/>
              <a:t> </a:t>
            </a:r>
            <a:r>
              <a:rPr lang="sl-SI" sz="2250" dirty="0" err="1"/>
              <a:t>and</a:t>
            </a:r>
            <a:r>
              <a:rPr lang="sl-SI" sz="2250" dirty="0"/>
              <a:t> </a:t>
            </a:r>
            <a:r>
              <a:rPr lang="sl-SI" sz="2250" dirty="0" err="1"/>
              <a:t>educated</a:t>
            </a:r>
            <a:r>
              <a:rPr lang="sl-SI" sz="2250" dirty="0"/>
              <a:t> </a:t>
            </a:r>
            <a:r>
              <a:rPr lang="sl-SI" sz="2250" dirty="0" err="1"/>
              <a:t>staff</a:t>
            </a:r>
            <a:r>
              <a:rPr lang="sl-SI" sz="2250" dirty="0"/>
              <a:t>).</a:t>
            </a:r>
          </a:p>
          <a:p>
            <a:r>
              <a:rPr lang="sl-SI" sz="2250" dirty="0"/>
              <a:t> </a:t>
            </a:r>
          </a:p>
          <a:p>
            <a:pPr>
              <a:buFont typeface="Wingdings" panose="05000000000000000000" pitchFamily="2" charset="2"/>
              <a:buChar char="Ø"/>
            </a:pPr>
            <a:endParaRPr lang="sl-SI" dirty="0"/>
          </a:p>
          <a:p>
            <a:pPr>
              <a:buFont typeface="Wingdings" panose="05000000000000000000" pitchFamily="2" charset="2"/>
              <a:buChar char="Ø"/>
            </a:pPr>
            <a:endParaRPr lang="en-GB" dirty="0"/>
          </a:p>
          <a:p>
            <a:endParaRPr lang="sl-SI" dirty="0"/>
          </a:p>
        </p:txBody>
      </p:sp>
    </p:spTree>
    <p:extLst>
      <p:ext uri="{BB962C8B-B14F-4D97-AF65-F5344CB8AC3E}">
        <p14:creationId xmlns:p14="http://schemas.microsoft.com/office/powerpoint/2010/main" val="3728302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220B-2CCC-6D1D-AD55-223EF93552C0}"/>
              </a:ext>
            </a:extLst>
          </p:cNvPr>
          <p:cNvSpPr>
            <a:spLocks noGrp="1"/>
          </p:cNvSpPr>
          <p:nvPr>
            <p:ph type="title"/>
          </p:nvPr>
        </p:nvSpPr>
        <p:spPr>
          <a:xfrm>
            <a:off x="495300" y="0"/>
            <a:ext cx="8153400" cy="1047328"/>
          </a:xfrm>
        </p:spPr>
        <p:txBody>
          <a:bodyPr wrap="square" anchor="ctr">
            <a:normAutofit/>
          </a:bodyPr>
          <a:lstStyle/>
          <a:p>
            <a:r>
              <a:rPr lang="en-US" dirty="0"/>
              <a:t>Young European #HeritageMakers </a:t>
            </a:r>
            <a:endParaRPr lang="en-SI" dirty="0"/>
          </a:p>
        </p:txBody>
      </p:sp>
      <p:pic>
        <p:nvPicPr>
          <p:cNvPr id="3076" name="Picture 4" descr="Yung European Heritage Makers 2023 banner">
            <a:extLst>
              <a:ext uri="{FF2B5EF4-FFF2-40B4-BE49-F238E27FC236}">
                <a16:creationId xmlns:a16="http://schemas.microsoft.com/office/drawing/2014/main" id="{63C76A60-3B2D-211B-F2D9-60F9428F2B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522" y="1611380"/>
            <a:ext cx="5129550" cy="3693276"/>
          </a:xfrm>
          <a:prstGeom prst="rect">
            <a:avLst/>
          </a:prstGeom>
          <a:solidFill>
            <a:srgbClr val="FFFFFF"/>
          </a:solidFill>
        </p:spPr>
      </p:pic>
      <p:sp>
        <p:nvSpPr>
          <p:cNvPr id="3081" name="Content Placeholder 3">
            <a:extLst>
              <a:ext uri="{FF2B5EF4-FFF2-40B4-BE49-F238E27FC236}">
                <a16:creationId xmlns:a16="http://schemas.microsoft.com/office/drawing/2014/main" id="{46D01AF8-35A0-4D73-33DB-228A62232DFB}"/>
              </a:ext>
            </a:extLst>
          </p:cNvPr>
          <p:cNvSpPr>
            <a:spLocks noGrp="1"/>
          </p:cNvSpPr>
          <p:nvPr>
            <p:ph sz="half" idx="2"/>
          </p:nvPr>
        </p:nvSpPr>
        <p:spPr>
          <a:xfrm>
            <a:off x="5243478" y="1553344"/>
            <a:ext cx="3810000" cy="4608512"/>
          </a:xfrm>
        </p:spPr>
        <p:txBody>
          <a:bodyPr/>
          <a:lstStyle/>
          <a:p>
            <a:pPr marL="0" indent="0" algn="just">
              <a:buNone/>
            </a:pPr>
            <a:r>
              <a:rPr lang="en-US" sz="2000" dirty="0"/>
              <a:t>The Young European Heritage Makers is a contest designed for the youth of Europe, offering them a platform to delve into their surroundings, discover the most captivating aspects of their heritage, and showcase them to a global audience. This competition aims to inspire young individuals to grasp the significance of heritage and articulate their perspectives effectively.</a:t>
            </a:r>
          </a:p>
        </p:txBody>
      </p:sp>
      <p:sp>
        <p:nvSpPr>
          <p:cNvPr id="5" name="Slide Number Placeholder 4" hidden="1">
            <a:extLst>
              <a:ext uri="{FF2B5EF4-FFF2-40B4-BE49-F238E27FC236}">
                <a16:creationId xmlns:a16="http://schemas.microsoft.com/office/drawing/2014/main" id="{0323E11D-4982-5D4A-EBE6-D42F13726337}"/>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13</a:t>
            </a:fld>
            <a:endParaRPr lang="en-US"/>
          </a:p>
        </p:txBody>
      </p:sp>
    </p:spTree>
    <p:extLst>
      <p:ext uri="{BB962C8B-B14F-4D97-AF65-F5344CB8AC3E}">
        <p14:creationId xmlns:p14="http://schemas.microsoft.com/office/powerpoint/2010/main" val="672234977"/>
      </p:ext>
    </p:extLst>
  </p:cSld>
  <p:clrMapOvr>
    <a:masterClrMapping/>
  </p:clrMapOvr>
  <p:transition spd="slow">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2"/>
            <a:ext cx="7543800" cy="948303"/>
          </a:xfrm>
        </p:spPr>
        <p:txBody>
          <a:bodyPr>
            <a:noAutofit/>
          </a:bodyPr>
          <a:lstStyle/>
          <a:p>
            <a:pPr algn="ctr"/>
            <a:r>
              <a:rPr lang="sl-SI" b="1" dirty="0"/>
              <a:t>6 </a:t>
            </a:r>
            <a:r>
              <a:rPr lang="sl-SI" b="1" dirty="0" err="1"/>
              <a:t>key</a:t>
            </a:r>
            <a:r>
              <a:rPr lang="sl-SI" b="1" dirty="0"/>
              <a:t> </a:t>
            </a:r>
            <a:r>
              <a:rPr lang="sl-SI" b="1" dirty="0" err="1"/>
              <a:t>development</a:t>
            </a:r>
            <a:r>
              <a:rPr lang="sl-SI" b="1" dirty="0"/>
              <a:t> </a:t>
            </a:r>
            <a:r>
              <a:rPr lang="sl-SI" b="1" dirty="0" err="1"/>
              <a:t>policies</a:t>
            </a:r>
            <a:endParaRPr lang="sl-SI" b="1" dirty="0"/>
          </a:p>
        </p:txBody>
      </p:sp>
      <p:sp>
        <p:nvSpPr>
          <p:cNvPr id="3" name="Content Placeholder 2"/>
          <p:cNvSpPr>
            <a:spLocks noGrp="1"/>
          </p:cNvSpPr>
          <p:nvPr>
            <p:ph idx="1"/>
          </p:nvPr>
        </p:nvSpPr>
        <p:spPr>
          <a:xfrm>
            <a:off x="822960" y="1505834"/>
            <a:ext cx="4290156" cy="2990930"/>
          </a:xfrm>
        </p:spPr>
        <p:txBody>
          <a:bodyPr>
            <a:normAutofit lnSpcReduction="10000"/>
          </a:bodyPr>
          <a:lstStyle/>
          <a:p>
            <a:pPr>
              <a:buFont typeface="Wingdings" panose="05000000000000000000" pitchFamily="2" charset="2"/>
              <a:buChar char="v"/>
            </a:pPr>
            <a:r>
              <a:rPr lang="en-GB" sz="2400" dirty="0"/>
              <a:t> </a:t>
            </a:r>
            <a:r>
              <a:rPr lang="en-GB" sz="1800" dirty="0"/>
              <a:t>N</a:t>
            </a:r>
            <a:r>
              <a:rPr lang="sl-SI" sz="1800" dirty="0" err="1"/>
              <a:t>ew</a:t>
            </a:r>
            <a:r>
              <a:rPr lang="sl-SI" sz="1800" dirty="0"/>
              <a:t> </a:t>
            </a:r>
            <a:r>
              <a:rPr lang="sl-SI" sz="1800" dirty="0" err="1"/>
              <a:t>organization</a:t>
            </a:r>
            <a:r>
              <a:rPr lang="sl-SI" sz="1800" dirty="0"/>
              <a:t>: </a:t>
            </a:r>
            <a:r>
              <a:rPr lang="sl-SI" sz="1800" dirty="0" err="1"/>
              <a:t>macro</a:t>
            </a:r>
            <a:r>
              <a:rPr lang="sl-SI" sz="1800" dirty="0"/>
              <a:t> </a:t>
            </a:r>
            <a:r>
              <a:rPr lang="sl-SI" sz="1800" dirty="0" err="1"/>
              <a:t>destinations</a:t>
            </a:r>
            <a:r>
              <a:rPr lang="sl-SI" sz="1800" dirty="0"/>
              <a:t> </a:t>
            </a:r>
            <a:r>
              <a:rPr lang="sl-SI" sz="1800" dirty="0" err="1"/>
              <a:t>and</a:t>
            </a:r>
            <a:r>
              <a:rPr lang="sl-SI" sz="1800" dirty="0"/>
              <a:t> </a:t>
            </a:r>
            <a:r>
              <a:rPr lang="sl-SI" sz="1800" dirty="0" err="1"/>
              <a:t>tourism</a:t>
            </a:r>
            <a:r>
              <a:rPr lang="sl-SI" sz="1800" dirty="0"/>
              <a:t> </a:t>
            </a:r>
            <a:r>
              <a:rPr lang="sl-SI" sz="1800" dirty="0" err="1"/>
              <a:t>products</a:t>
            </a:r>
            <a:r>
              <a:rPr lang="sl-SI" sz="1800" dirty="0"/>
              <a:t>,</a:t>
            </a:r>
          </a:p>
          <a:p>
            <a:pPr>
              <a:buFont typeface="Wingdings" panose="05000000000000000000" pitchFamily="2" charset="2"/>
              <a:buChar char="v"/>
            </a:pPr>
            <a:r>
              <a:rPr lang="en-GB" sz="1800" dirty="0"/>
              <a:t> T</a:t>
            </a:r>
            <a:r>
              <a:rPr lang="sl-SI" sz="1800" dirty="0"/>
              <a:t>he </a:t>
            </a:r>
            <a:r>
              <a:rPr lang="sl-SI" sz="1800" dirty="0" err="1"/>
              <a:t>institutional</a:t>
            </a:r>
            <a:r>
              <a:rPr lang="sl-SI" sz="1800" dirty="0"/>
              <a:t> </a:t>
            </a:r>
            <a:r>
              <a:rPr lang="sl-SI" sz="1800" dirty="0" err="1"/>
              <a:t>and</a:t>
            </a:r>
            <a:r>
              <a:rPr lang="sl-SI" sz="1800" dirty="0"/>
              <a:t> legal </a:t>
            </a:r>
            <a:r>
              <a:rPr lang="sl-SI" sz="1800" dirty="0" err="1"/>
              <a:t>framework</a:t>
            </a:r>
            <a:r>
              <a:rPr lang="sl-SI" sz="1800" dirty="0"/>
              <a:t>,</a:t>
            </a:r>
          </a:p>
          <a:p>
            <a:pPr>
              <a:buFont typeface="Wingdings" panose="05000000000000000000" pitchFamily="2" charset="2"/>
              <a:buChar char="v"/>
            </a:pPr>
            <a:r>
              <a:rPr lang="en-GB" sz="1800" dirty="0"/>
              <a:t> A</a:t>
            </a:r>
            <a:r>
              <a:rPr lang="sl-SI" sz="1800" dirty="0" err="1"/>
              <a:t>ccommodation</a:t>
            </a:r>
            <a:r>
              <a:rPr lang="sl-SI" sz="1800" dirty="0"/>
              <a:t>, </a:t>
            </a:r>
            <a:r>
              <a:rPr lang="sl-SI" sz="1800" dirty="0" err="1"/>
              <a:t>tourism</a:t>
            </a:r>
            <a:r>
              <a:rPr lang="sl-SI" sz="1800" dirty="0"/>
              <a:t> </a:t>
            </a:r>
            <a:r>
              <a:rPr lang="sl-SI" sz="1800" dirty="0" err="1"/>
              <a:t>infrastructure</a:t>
            </a:r>
            <a:r>
              <a:rPr lang="sl-SI" sz="1800" dirty="0"/>
              <a:t> </a:t>
            </a:r>
            <a:r>
              <a:rPr lang="sl-SI" sz="1800" dirty="0" err="1"/>
              <a:t>and</a:t>
            </a:r>
            <a:r>
              <a:rPr lang="sl-SI" sz="1800" dirty="0"/>
              <a:t> </a:t>
            </a:r>
            <a:r>
              <a:rPr lang="sl-SI" sz="1800" dirty="0" err="1"/>
              <a:t>investments</a:t>
            </a:r>
            <a:r>
              <a:rPr lang="sl-SI" sz="1800" dirty="0"/>
              <a:t>,</a:t>
            </a:r>
          </a:p>
          <a:p>
            <a:pPr>
              <a:buFont typeface="Wingdings" panose="05000000000000000000" pitchFamily="2" charset="2"/>
              <a:buChar char="v"/>
            </a:pPr>
            <a:r>
              <a:rPr lang="en-GB" sz="1800" dirty="0"/>
              <a:t> P</a:t>
            </a:r>
            <a:r>
              <a:rPr lang="sl-SI" sz="1800" dirty="0" err="1"/>
              <a:t>ersonnel</a:t>
            </a:r>
            <a:r>
              <a:rPr lang="sl-SI" sz="1800" dirty="0"/>
              <a:t> in </a:t>
            </a:r>
            <a:r>
              <a:rPr lang="sl-SI" sz="1800" dirty="0" err="1"/>
              <a:t>tourism</a:t>
            </a:r>
            <a:r>
              <a:rPr lang="sl-SI" sz="1800" dirty="0"/>
              <a:t>,</a:t>
            </a:r>
          </a:p>
          <a:p>
            <a:pPr>
              <a:buFont typeface="Wingdings" panose="05000000000000000000" pitchFamily="2" charset="2"/>
              <a:buChar char="v"/>
            </a:pPr>
            <a:r>
              <a:rPr lang="en-GB" sz="1800" dirty="0"/>
              <a:t> S</a:t>
            </a:r>
            <a:r>
              <a:rPr lang="sl-SI" sz="1800" dirty="0"/>
              <a:t>pace, </a:t>
            </a:r>
            <a:r>
              <a:rPr lang="sl-SI" sz="1800" dirty="0" err="1"/>
              <a:t>natural</a:t>
            </a:r>
            <a:r>
              <a:rPr lang="sl-SI" sz="1800" dirty="0"/>
              <a:t> </a:t>
            </a:r>
            <a:r>
              <a:rPr lang="sl-SI" sz="1800" dirty="0" err="1"/>
              <a:t>and</a:t>
            </a:r>
            <a:r>
              <a:rPr lang="sl-SI" sz="1800" dirty="0"/>
              <a:t> </a:t>
            </a:r>
            <a:r>
              <a:rPr lang="sl-SI" sz="1800" dirty="0" err="1"/>
              <a:t>cultural</a:t>
            </a:r>
            <a:r>
              <a:rPr lang="sl-SI" sz="1800" dirty="0"/>
              <a:t> </a:t>
            </a:r>
            <a:r>
              <a:rPr lang="sl-SI" sz="1800" dirty="0" err="1"/>
              <a:t>resources</a:t>
            </a:r>
            <a:r>
              <a:rPr lang="sl-SI" sz="1800" dirty="0"/>
              <a:t>,</a:t>
            </a:r>
          </a:p>
          <a:p>
            <a:pPr>
              <a:buFont typeface="Wingdings" panose="05000000000000000000" pitchFamily="2" charset="2"/>
              <a:buChar char="v"/>
            </a:pPr>
            <a:r>
              <a:rPr lang="en-GB" sz="1800" dirty="0"/>
              <a:t> S</a:t>
            </a:r>
            <a:r>
              <a:rPr lang="sl-SI" sz="1800" dirty="0" err="1"/>
              <a:t>mall</a:t>
            </a:r>
            <a:r>
              <a:rPr lang="sl-SI" sz="1800" dirty="0"/>
              <a:t> </a:t>
            </a:r>
            <a:r>
              <a:rPr lang="sl-SI" sz="1800" dirty="0" err="1"/>
              <a:t>and</a:t>
            </a:r>
            <a:r>
              <a:rPr lang="sl-SI" sz="1800" dirty="0"/>
              <a:t> </a:t>
            </a:r>
            <a:r>
              <a:rPr lang="sl-SI" sz="1800" dirty="0" err="1"/>
              <a:t>medium-sized</a:t>
            </a:r>
            <a:r>
              <a:rPr lang="sl-SI" sz="1800" dirty="0"/>
              <a:t> </a:t>
            </a:r>
            <a:r>
              <a:rPr lang="sl-SI" sz="1800" dirty="0" err="1"/>
              <a:t>enterprises</a:t>
            </a:r>
            <a:r>
              <a:rPr lang="sl-SI" sz="1800" dirty="0"/>
              <a:t> (</a:t>
            </a:r>
            <a:r>
              <a:rPr lang="sl-SI" sz="1800" dirty="0" err="1"/>
              <a:t>SMEs</a:t>
            </a:r>
            <a:r>
              <a:rPr lang="sl-SI" sz="1800" dirty="0"/>
              <a:t>).</a:t>
            </a:r>
          </a:p>
          <a:p>
            <a:pPr>
              <a:buFont typeface="Wingdings" panose="05000000000000000000" pitchFamily="2" charset="2"/>
              <a:buChar char="v"/>
            </a:pPr>
            <a:endParaRPr lang="sl-SI" sz="24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208606" y="1406325"/>
            <a:ext cx="3935393" cy="3264060"/>
          </a:xfrm>
          <a:prstGeom prst="rect">
            <a:avLst/>
          </a:prstGeom>
          <a:noFill/>
          <a:ln>
            <a:noFill/>
          </a:ln>
        </p:spPr>
      </p:pic>
    </p:spTree>
    <p:extLst>
      <p:ext uri="{BB962C8B-B14F-4D97-AF65-F5344CB8AC3E}">
        <p14:creationId xmlns:p14="http://schemas.microsoft.com/office/powerpoint/2010/main" val="11923065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09575" y="1384300"/>
            <a:ext cx="4165318" cy="3017520"/>
          </a:xfrm>
        </p:spPr>
        <p:txBody>
          <a:bodyPr>
            <a:normAutofit fontScale="25000" lnSpcReduction="20000"/>
          </a:bodyPr>
          <a:lstStyle/>
          <a:p>
            <a:pPr>
              <a:lnSpc>
                <a:spcPct val="120000"/>
              </a:lnSpc>
              <a:buFont typeface="Arial" panose="020B0604020202020204" pitchFamily="34" charset="0"/>
              <a:buChar char="•"/>
            </a:pPr>
            <a:r>
              <a:rPr lang="sl-SI" sz="6000" dirty="0" err="1"/>
              <a:t>Mountain</a:t>
            </a:r>
            <a:r>
              <a:rPr lang="sl-SI" sz="6000" dirty="0"/>
              <a:t> </a:t>
            </a:r>
            <a:r>
              <a:rPr lang="sl-SI" sz="6000" dirty="0" err="1"/>
              <a:t>holidays</a:t>
            </a:r>
            <a:r>
              <a:rPr lang="sl-SI" sz="6000" dirty="0"/>
              <a:t> </a:t>
            </a:r>
            <a:r>
              <a:rPr lang="sl-SI" sz="6000" dirty="0" err="1"/>
              <a:t>and</a:t>
            </a:r>
            <a:r>
              <a:rPr lang="sl-SI" sz="6000" dirty="0"/>
              <a:t> </a:t>
            </a:r>
            <a:r>
              <a:rPr lang="sl-SI" sz="6000" dirty="0" err="1"/>
              <a:t>outdoor</a:t>
            </a:r>
            <a:r>
              <a:rPr lang="sl-SI" sz="6000" dirty="0"/>
              <a:t>,</a:t>
            </a:r>
          </a:p>
          <a:p>
            <a:pPr>
              <a:lnSpc>
                <a:spcPct val="120000"/>
              </a:lnSpc>
              <a:buFont typeface="Arial" panose="020B0604020202020204" pitchFamily="34" charset="0"/>
              <a:buChar char="•"/>
            </a:pPr>
            <a:r>
              <a:rPr lang="sl-SI" sz="6000" dirty="0"/>
              <a:t>Business </a:t>
            </a:r>
            <a:r>
              <a:rPr lang="sl-SI" sz="6000" dirty="0" err="1"/>
              <a:t>Meetings</a:t>
            </a:r>
            <a:r>
              <a:rPr lang="sl-SI" sz="6000" dirty="0"/>
              <a:t> &amp; </a:t>
            </a:r>
            <a:r>
              <a:rPr lang="sl-SI" sz="6000" dirty="0" err="1"/>
              <a:t>Events</a:t>
            </a:r>
            <a:endParaRPr lang="sl-SI" sz="6000" dirty="0"/>
          </a:p>
          <a:p>
            <a:pPr>
              <a:lnSpc>
                <a:spcPct val="120000"/>
              </a:lnSpc>
              <a:buFont typeface="Arial" panose="020B0604020202020204" pitchFamily="34" charset="0"/>
              <a:buChar char="•"/>
            </a:pPr>
            <a:r>
              <a:rPr lang="sl-SI" sz="6000" dirty="0" err="1"/>
              <a:t>Health</a:t>
            </a:r>
            <a:r>
              <a:rPr lang="sl-SI" sz="6000" dirty="0"/>
              <a:t> &amp; </a:t>
            </a:r>
            <a:r>
              <a:rPr lang="sl-SI" sz="6000" dirty="0" err="1"/>
              <a:t>Wellness</a:t>
            </a:r>
            <a:endParaRPr lang="sl-SI" sz="6000" dirty="0"/>
          </a:p>
          <a:p>
            <a:pPr>
              <a:lnSpc>
                <a:spcPct val="120000"/>
              </a:lnSpc>
              <a:buFont typeface="Arial" panose="020B0604020202020204" pitchFamily="34" charset="0"/>
              <a:buChar char="•"/>
            </a:pPr>
            <a:r>
              <a:rPr lang="sl-SI" sz="6000" dirty="0" err="1"/>
              <a:t>Experiences</a:t>
            </a:r>
            <a:r>
              <a:rPr lang="sl-SI" sz="6000" dirty="0"/>
              <a:t> of nature,</a:t>
            </a:r>
          </a:p>
          <a:p>
            <a:pPr>
              <a:lnSpc>
                <a:spcPct val="120000"/>
              </a:lnSpc>
              <a:buFont typeface="Arial" panose="020B0604020202020204" pitchFamily="34" charset="0"/>
              <a:buChar char="•"/>
            </a:pPr>
            <a:r>
              <a:rPr lang="sl-SI" sz="6000" dirty="0" err="1"/>
              <a:t>Gastronomy</a:t>
            </a:r>
            <a:r>
              <a:rPr lang="sl-SI" sz="6000" dirty="0"/>
              <a:t>,</a:t>
            </a:r>
          </a:p>
          <a:p>
            <a:pPr>
              <a:lnSpc>
                <a:spcPct val="120000"/>
              </a:lnSpc>
              <a:buFont typeface="Arial" panose="020B0604020202020204" pitchFamily="34" charset="0"/>
              <a:buChar char="•"/>
            </a:pPr>
            <a:r>
              <a:rPr lang="sl-SI" sz="6000" dirty="0" err="1"/>
              <a:t>Culture</a:t>
            </a:r>
            <a:r>
              <a:rPr lang="sl-SI" sz="6000" dirty="0"/>
              <a:t>,</a:t>
            </a:r>
          </a:p>
          <a:p>
            <a:pPr>
              <a:lnSpc>
                <a:spcPct val="120000"/>
              </a:lnSpc>
              <a:buFont typeface="Arial" panose="020B0604020202020204" pitchFamily="34" charset="0"/>
              <a:buChar char="•"/>
            </a:pPr>
            <a:r>
              <a:rPr lang="sl-SI" sz="6000" dirty="0" err="1"/>
              <a:t>Sun</a:t>
            </a:r>
            <a:r>
              <a:rPr lang="sl-SI" sz="6000" dirty="0"/>
              <a:t> &amp; </a:t>
            </a:r>
            <a:r>
              <a:rPr lang="sl-SI" sz="6000" dirty="0" err="1"/>
              <a:t>Sea</a:t>
            </a:r>
            <a:r>
              <a:rPr lang="sl-SI" sz="6000" dirty="0"/>
              <a:t>,</a:t>
            </a:r>
          </a:p>
          <a:p>
            <a:pPr>
              <a:lnSpc>
                <a:spcPct val="120000"/>
              </a:lnSpc>
              <a:buFont typeface="Arial" panose="020B0604020202020204" pitchFamily="34" charset="0"/>
              <a:buChar char="•"/>
            </a:pPr>
            <a:r>
              <a:rPr lang="sl-SI" sz="6000" dirty="0" err="1"/>
              <a:t>Sport</a:t>
            </a:r>
            <a:r>
              <a:rPr lang="sl-SI" sz="6000" dirty="0"/>
              <a:t> </a:t>
            </a:r>
            <a:r>
              <a:rPr lang="sl-SI" sz="6000" dirty="0" err="1"/>
              <a:t>tourism</a:t>
            </a:r>
            <a:r>
              <a:rPr lang="sl-SI" sz="6000" dirty="0"/>
              <a:t>,</a:t>
            </a:r>
          </a:p>
          <a:p>
            <a:pPr>
              <a:lnSpc>
                <a:spcPct val="120000"/>
              </a:lnSpc>
              <a:buFont typeface="Arial" panose="020B0604020202020204" pitchFamily="34" charset="0"/>
              <a:buChar char="•"/>
            </a:pPr>
            <a:r>
              <a:rPr lang="sl-SI" sz="6000" dirty="0" err="1"/>
              <a:t>Round</a:t>
            </a:r>
            <a:r>
              <a:rPr lang="sl-SI" sz="6000" dirty="0"/>
              <a:t> trips </a:t>
            </a:r>
            <a:r>
              <a:rPr lang="sl-SI" sz="6000" dirty="0" err="1"/>
              <a:t>and</a:t>
            </a:r>
            <a:endParaRPr lang="sl-SI" sz="6000" dirty="0"/>
          </a:p>
          <a:p>
            <a:pPr>
              <a:lnSpc>
                <a:spcPct val="120000"/>
              </a:lnSpc>
              <a:buFont typeface="Arial" panose="020B0604020202020204" pitchFamily="34" charset="0"/>
              <a:buChar char="•"/>
            </a:pPr>
            <a:r>
              <a:rPr lang="sl-SI" sz="6000" dirty="0" err="1"/>
              <a:t>Rural</a:t>
            </a:r>
            <a:r>
              <a:rPr lang="sl-SI" sz="6000" dirty="0"/>
              <a:t> </a:t>
            </a:r>
            <a:r>
              <a:rPr lang="sl-SI" sz="6000" dirty="0" err="1"/>
              <a:t>tourism</a:t>
            </a:r>
            <a:r>
              <a:rPr lang="sl-SI" sz="6000" dirty="0"/>
              <a:t>.</a:t>
            </a:r>
          </a:p>
          <a:p>
            <a:pPr>
              <a:lnSpc>
                <a:spcPct val="120000"/>
              </a:lnSpc>
            </a:pPr>
            <a:r>
              <a:rPr lang="sl-SI" sz="6000" dirty="0"/>
              <a:t> </a:t>
            </a:r>
          </a:p>
          <a:p>
            <a:pPr>
              <a:lnSpc>
                <a:spcPct val="120000"/>
              </a:lnSpc>
            </a:pPr>
            <a:r>
              <a:rPr lang="sl-SI" sz="6000" dirty="0"/>
              <a:t> </a:t>
            </a:r>
          </a:p>
          <a:p>
            <a:pPr>
              <a:lnSpc>
                <a:spcPct val="120000"/>
              </a:lnSpc>
            </a:pPr>
            <a:endParaRPr lang="sl-SI" sz="2100" dirty="0"/>
          </a:p>
        </p:txBody>
      </p:sp>
      <p:sp>
        <p:nvSpPr>
          <p:cNvPr id="2" name="Rectangle 1"/>
          <p:cNvSpPr/>
          <p:nvPr/>
        </p:nvSpPr>
        <p:spPr>
          <a:xfrm>
            <a:off x="2937060" y="307821"/>
            <a:ext cx="2801088" cy="745444"/>
          </a:xfrm>
          <a:prstGeom prst="rect">
            <a:avLst/>
          </a:prstGeom>
        </p:spPr>
        <p:txBody>
          <a:bodyPr wrap="square">
            <a:spAutoFit/>
          </a:bodyPr>
          <a:lstStyle/>
          <a:p>
            <a:pPr algn="ctr">
              <a:lnSpc>
                <a:spcPct val="107000"/>
              </a:lnSpc>
              <a:spcAft>
                <a:spcPts val="800"/>
              </a:spcAft>
            </a:pPr>
            <a:r>
              <a:rPr lang="sl-SI" sz="2100" b="1" dirty="0" err="1">
                <a:latin typeface="Calibri" panose="020F0502020204030204" pitchFamily="34" charset="0"/>
                <a:ea typeface="Calibri" panose="020F0502020204030204" pitchFamily="34" charset="0"/>
                <a:cs typeface="Times New Roman" panose="02020603050405020304" pitchFamily="18" charset="0"/>
              </a:rPr>
              <a:t>Definition</a:t>
            </a:r>
            <a:r>
              <a:rPr lang="sl-SI" sz="2100" b="1" dirty="0">
                <a:latin typeface="Calibri" panose="020F0502020204030204" pitchFamily="34" charset="0"/>
                <a:ea typeface="Calibri" panose="020F0502020204030204" pitchFamily="34" charset="0"/>
                <a:cs typeface="Times New Roman" panose="02020603050405020304" pitchFamily="18" charset="0"/>
              </a:rPr>
              <a:t> of </a:t>
            </a:r>
            <a:r>
              <a:rPr lang="sl-SI" sz="2100" b="1" dirty="0" err="1">
                <a:latin typeface="Calibri" panose="020F0502020204030204" pitchFamily="34" charset="0"/>
                <a:ea typeface="Calibri" panose="020F0502020204030204" pitchFamily="34" charset="0"/>
                <a:cs typeface="Times New Roman" panose="02020603050405020304" pitchFamily="18" charset="0"/>
              </a:rPr>
              <a:t>tourism</a:t>
            </a:r>
            <a:r>
              <a:rPr lang="sl-SI" sz="2100" b="1" dirty="0">
                <a:latin typeface="Calibri" panose="020F0502020204030204" pitchFamily="34" charset="0"/>
                <a:ea typeface="Calibri" panose="020F0502020204030204" pitchFamily="34" charset="0"/>
                <a:cs typeface="Times New Roman" panose="02020603050405020304" pitchFamily="18" charset="0"/>
              </a:rPr>
              <a:t> </a:t>
            </a:r>
            <a:r>
              <a:rPr lang="sl-SI" sz="2100" b="1" dirty="0" err="1">
                <a:latin typeface="Calibri" panose="020F0502020204030204" pitchFamily="34" charset="0"/>
                <a:ea typeface="Calibri" panose="020F0502020204030204" pitchFamily="34" charset="0"/>
                <a:cs typeface="Times New Roman" panose="02020603050405020304" pitchFamily="18" charset="0"/>
              </a:rPr>
              <a:t>products</a:t>
            </a:r>
            <a:endParaRPr lang="sl-SI" sz="2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577" y="1172972"/>
            <a:ext cx="5477718" cy="371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430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119461"/>
            <a:ext cx="7543800" cy="518472"/>
          </a:xfrm>
        </p:spPr>
        <p:txBody>
          <a:bodyPr>
            <a:noAutofit/>
          </a:bodyPr>
          <a:lstStyle/>
          <a:p>
            <a:pPr algn="ctr"/>
            <a:br>
              <a:rPr lang="sl-SI" sz="1800" dirty="0"/>
            </a:br>
            <a:r>
              <a:rPr lang="sl-SI" sz="2100" b="1" dirty="0"/>
              <a:t>CHARACTER OF MEDITERRANEAN SLOVENIA:</a:t>
            </a:r>
            <a:br>
              <a:rPr lang="sl-SI" sz="2100" b="1" dirty="0"/>
            </a:br>
            <a:r>
              <a:rPr lang="sl-SI" sz="2100" b="1" dirty="0" err="1"/>
              <a:t>Mediterranean</a:t>
            </a:r>
            <a:r>
              <a:rPr lang="sl-SI" sz="2100" b="1" dirty="0"/>
              <a:t> </a:t>
            </a:r>
            <a:r>
              <a:rPr lang="sl-SI" sz="2100" b="1" dirty="0" err="1"/>
              <a:t>diversity</a:t>
            </a:r>
            <a:r>
              <a:rPr lang="sl-SI" sz="2100" b="1" dirty="0"/>
              <a:t>, </a:t>
            </a:r>
            <a:r>
              <a:rPr lang="sl-SI" sz="2100" b="1" dirty="0" err="1"/>
              <a:t>karst</a:t>
            </a:r>
            <a:r>
              <a:rPr lang="sl-SI" sz="2100" b="1" dirty="0"/>
              <a:t> </a:t>
            </a:r>
            <a:r>
              <a:rPr lang="sl-SI" sz="2100" b="1" dirty="0" err="1"/>
              <a:t>natural</a:t>
            </a:r>
            <a:r>
              <a:rPr lang="sl-SI" sz="2100" b="1" dirty="0"/>
              <a:t> </a:t>
            </a:r>
            <a:r>
              <a:rPr lang="sl-SI" sz="2100" b="1" dirty="0" err="1"/>
              <a:t>wonders</a:t>
            </a:r>
            <a:r>
              <a:rPr lang="sl-SI" sz="2100" b="1" dirty="0"/>
              <a:t>.</a:t>
            </a:r>
          </a:p>
        </p:txBody>
      </p:sp>
      <p:sp>
        <p:nvSpPr>
          <p:cNvPr id="5" name="Zlomljena puščica 4"/>
          <p:cNvSpPr/>
          <p:nvPr/>
        </p:nvSpPr>
        <p:spPr>
          <a:xfrm rot="10800000">
            <a:off x="7496175" y="3038475"/>
            <a:ext cx="870585" cy="11525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845367" y="737886"/>
            <a:ext cx="4298632" cy="4184761"/>
          </a:xfrm>
          <a:prstGeom prst="rect">
            <a:avLst/>
          </a:prstGeom>
          <a:noFill/>
          <a:ln>
            <a:noFill/>
          </a:ln>
        </p:spPr>
      </p:pic>
      <p:sp>
        <p:nvSpPr>
          <p:cNvPr id="6" name="Content Placeholder 5"/>
          <p:cNvSpPr>
            <a:spLocks noGrp="1"/>
          </p:cNvSpPr>
          <p:nvPr>
            <p:ph idx="1"/>
          </p:nvPr>
        </p:nvSpPr>
        <p:spPr/>
        <p:txBody>
          <a:bodyPr>
            <a:normAutofit/>
          </a:bodyPr>
          <a:lstStyle/>
          <a:p>
            <a:pPr lvl="0"/>
            <a:r>
              <a:rPr lang="sl-SI" sz="1800" b="1" dirty="0"/>
              <a:t>Portorož/Piran</a:t>
            </a:r>
            <a:endParaRPr lang="sl-SI" sz="1800" dirty="0"/>
          </a:p>
          <a:p>
            <a:pPr lvl="0"/>
            <a:r>
              <a:rPr lang="sl-SI" sz="1800" b="1" dirty="0"/>
              <a:t>Izola</a:t>
            </a:r>
            <a:endParaRPr lang="sl-SI" sz="1800" dirty="0"/>
          </a:p>
          <a:p>
            <a:pPr lvl="0"/>
            <a:r>
              <a:rPr lang="sl-SI" sz="1800" b="1" dirty="0"/>
              <a:t>Koper</a:t>
            </a:r>
            <a:endParaRPr lang="sl-SI" sz="1800" dirty="0"/>
          </a:p>
          <a:p>
            <a:pPr lvl="0"/>
            <a:r>
              <a:rPr lang="sl-SI" sz="1800" b="1" dirty="0"/>
              <a:t>Ankaran</a:t>
            </a:r>
            <a:endParaRPr lang="sl-SI" sz="1800" dirty="0"/>
          </a:p>
          <a:p>
            <a:pPr lvl="0"/>
            <a:r>
              <a:rPr lang="sl-SI" sz="1800" b="1" dirty="0"/>
              <a:t>Postojnska jama/Postojna (Kras)</a:t>
            </a:r>
            <a:endParaRPr lang="sl-SI" sz="1800" dirty="0"/>
          </a:p>
          <a:p>
            <a:pPr lvl="0"/>
            <a:r>
              <a:rPr lang="sl-SI" sz="1800" b="1" dirty="0"/>
              <a:t>Lipica in Škocjanske jame (Kras) </a:t>
            </a:r>
            <a:endParaRPr lang="sl-SI" sz="1800" dirty="0"/>
          </a:p>
          <a:p>
            <a:pPr lvl="0"/>
            <a:r>
              <a:rPr lang="sl-SI" sz="1800" b="1" dirty="0"/>
              <a:t>Nova Gorica in Vipavska dolina</a:t>
            </a:r>
            <a:endParaRPr lang="sl-SI" sz="1800" dirty="0"/>
          </a:p>
          <a:p>
            <a:pPr lvl="0"/>
            <a:r>
              <a:rPr lang="sl-SI" sz="1800" b="1" dirty="0"/>
              <a:t>Brda </a:t>
            </a:r>
            <a:endParaRPr lang="sl-SI" sz="1800" dirty="0"/>
          </a:p>
          <a:p>
            <a:endParaRPr lang="sl-SI" sz="1200" dirty="0"/>
          </a:p>
        </p:txBody>
      </p:sp>
    </p:spTree>
    <p:extLst>
      <p:ext uri="{BB962C8B-B14F-4D97-AF65-F5344CB8AC3E}">
        <p14:creationId xmlns:p14="http://schemas.microsoft.com/office/powerpoint/2010/main" val="178321489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b="1" dirty="0" err="1"/>
              <a:t>Picturesque</a:t>
            </a:r>
            <a:r>
              <a:rPr lang="sl-SI" b="1" dirty="0"/>
              <a:t> </a:t>
            </a:r>
            <a:r>
              <a:rPr lang="sl-SI" b="1" dirty="0" err="1"/>
              <a:t>and</a:t>
            </a:r>
            <a:r>
              <a:rPr lang="sl-SI" b="1" dirty="0"/>
              <a:t> </a:t>
            </a:r>
            <a:r>
              <a:rPr lang="sl-SI" b="1" dirty="0" err="1"/>
              <a:t>year-round</a:t>
            </a:r>
            <a:r>
              <a:rPr lang="sl-SI" b="1" dirty="0"/>
              <a:t> </a:t>
            </a:r>
            <a:r>
              <a:rPr lang="sl-SI" b="1" dirty="0" err="1"/>
              <a:t>active</a:t>
            </a:r>
            <a:r>
              <a:rPr lang="sl-SI" b="1" dirty="0"/>
              <a:t> Alpine </a:t>
            </a:r>
            <a:r>
              <a:rPr lang="sl-SI" b="1" dirty="0" err="1"/>
              <a:t>beats</a:t>
            </a:r>
            <a:r>
              <a:rPr lang="sl-SI" b="1" dirty="0"/>
              <a:t>.</a:t>
            </a:r>
          </a:p>
        </p:txBody>
      </p:sp>
      <p:sp>
        <p:nvSpPr>
          <p:cNvPr id="3" name="Označba mesta vsebine 2"/>
          <p:cNvSpPr>
            <a:spLocks noGrp="1"/>
          </p:cNvSpPr>
          <p:nvPr>
            <p:ph idx="1"/>
          </p:nvPr>
        </p:nvSpPr>
        <p:spPr>
          <a:xfrm>
            <a:off x="0" y="1384300"/>
            <a:ext cx="8366760" cy="3378199"/>
          </a:xfrm>
        </p:spPr>
        <p:txBody>
          <a:bodyPr>
            <a:normAutofit lnSpcReduction="10000"/>
          </a:bodyPr>
          <a:lstStyle/>
          <a:p>
            <a:pPr lvl="0"/>
            <a:r>
              <a:rPr lang="sl-SI" sz="1800" dirty="0"/>
              <a:t>* </a:t>
            </a:r>
            <a:r>
              <a:rPr lang="sl-SI" b="1" dirty="0"/>
              <a:t>Bled</a:t>
            </a:r>
            <a:endParaRPr lang="sl-SI" dirty="0"/>
          </a:p>
          <a:p>
            <a:pPr lvl="0"/>
            <a:r>
              <a:rPr lang="sl-SI" b="1" dirty="0"/>
              <a:t>Kranjska Gora</a:t>
            </a:r>
            <a:endParaRPr lang="sl-SI" dirty="0"/>
          </a:p>
          <a:p>
            <a:pPr lvl="0"/>
            <a:r>
              <a:rPr lang="sl-SI" b="1" dirty="0"/>
              <a:t>Dolina Soče (Bovec, Kobarid, Tolmin)</a:t>
            </a:r>
            <a:endParaRPr lang="sl-SI" dirty="0"/>
          </a:p>
          <a:p>
            <a:pPr lvl="0"/>
            <a:r>
              <a:rPr lang="sl-SI" b="1" dirty="0"/>
              <a:t>Bohinj</a:t>
            </a:r>
            <a:endParaRPr lang="sl-SI" dirty="0"/>
          </a:p>
          <a:p>
            <a:pPr lvl="0"/>
            <a:r>
              <a:rPr lang="sl-SI" b="1" dirty="0"/>
              <a:t>Radovljica </a:t>
            </a:r>
            <a:endParaRPr lang="sl-SI" dirty="0"/>
          </a:p>
          <a:p>
            <a:pPr lvl="0"/>
            <a:r>
              <a:rPr lang="sl-SI" b="1" dirty="0"/>
              <a:t>Kranj</a:t>
            </a:r>
            <a:endParaRPr lang="sl-SI" dirty="0"/>
          </a:p>
          <a:p>
            <a:pPr lvl="0"/>
            <a:r>
              <a:rPr lang="sl-SI" b="1" dirty="0"/>
              <a:t>Maribor (Maribor - Pohorje) </a:t>
            </a:r>
            <a:endParaRPr lang="sl-SI" dirty="0"/>
          </a:p>
          <a:p>
            <a:pPr lvl="0"/>
            <a:r>
              <a:rPr lang="sl-SI" b="1" dirty="0"/>
              <a:t>Zreče (Rogla - Pohorje)</a:t>
            </a:r>
            <a:endParaRPr lang="sl-SI" dirty="0"/>
          </a:p>
          <a:p>
            <a:pPr lvl="0"/>
            <a:r>
              <a:rPr lang="sl-SI" b="1" dirty="0"/>
              <a:t>Zgornja Savinjska dolina</a:t>
            </a:r>
            <a:endParaRPr lang="sl-SI" dirty="0"/>
          </a:p>
          <a:p>
            <a:pPr lvl="0"/>
            <a:r>
              <a:rPr lang="sl-SI" b="1" dirty="0"/>
              <a:t>Koroška</a:t>
            </a:r>
            <a:endParaRPr lang="sl-SI" dirty="0"/>
          </a:p>
          <a:p>
            <a:pPr marL="0" indent="0">
              <a:buNone/>
            </a:pPr>
            <a:endParaRPr lang="sl-SI"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276" y="1350944"/>
            <a:ext cx="5749723" cy="3411555"/>
          </a:xfrm>
          <a:prstGeom prst="rect">
            <a:avLst/>
          </a:prstGeom>
        </p:spPr>
      </p:pic>
    </p:spTree>
    <p:extLst>
      <p:ext uri="{BB962C8B-B14F-4D97-AF65-F5344CB8AC3E}">
        <p14:creationId xmlns:p14="http://schemas.microsoft.com/office/powerpoint/2010/main" val="7818548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0873" y="-201735"/>
            <a:ext cx="7543800" cy="1088067"/>
          </a:xfrm>
        </p:spPr>
        <p:txBody>
          <a:bodyPr/>
          <a:lstStyle/>
          <a:p>
            <a:pPr algn="ctr"/>
            <a:r>
              <a:rPr lang="en-GB" dirty="0" err="1"/>
              <a:t>P</a:t>
            </a:r>
            <a:r>
              <a:rPr lang="sl-SI" dirty="0" err="1"/>
              <a:t>ositive</a:t>
            </a:r>
            <a:r>
              <a:rPr lang="sl-SI" dirty="0"/>
              <a:t> trend of </a:t>
            </a:r>
            <a:r>
              <a:rPr lang="sl-SI" dirty="0" err="1"/>
              <a:t>tourism</a:t>
            </a:r>
            <a:r>
              <a:rPr lang="sl-SI" dirty="0"/>
              <a:t> </a:t>
            </a:r>
            <a:r>
              <a:rPr lang="sl-SI" dirty="0" err="1"/>
              <a:t>growth</a:t>
            </a:r>
            <a:r>
              <a:rPr lang="sl-SI" dirty="0"/>
              <a:t> </a:t>
            </a:r>
            <a:r>
              <a:rPr lang="sl-SI" dirty="0" err="1"/>
              <a:t>this</a:t>
            </a:r>
            <a:r>
              <a:rPr lang="sl-SI" dirty="0"/>
              <a:t> </a:t>
            </a:r>
            <a:r>
              <a:rPr lang="sl-SI" dirty="0" err="1"/>
              <a:t>year</a:t>
            </a:r>
            <a:endParaRPr lang="sl-SI" dirty="0"/>
          </a:p>
        </p:txBody>
      </p:sp>
      <p:sp>
        <p:nvSpPr>
          <p:cNvPr id="3" name="Označba mesta vsebine 2"/>
          <p:cNvSpPr>
            <a:spLocks noGrp="1"/>
          </p:cNvSpPr>
          <p:nvPr>
            <p:ph idx="1"/>
          </p:nvPr>
        </p:nvSpPr>
        <p:spPr>
          <a:xfrm>
            <a:off x="0" y="1384300"/>
            <a:ext cx="5581891" cy="3396705"/>
          </a:xfrm>
        </p:spPr>
        <p:txBody>
          <a:bodyPr>
            <a:noAutofit/>
          </a:bodyPr>
          <a:lstStyle/>
          <a:p>
            <a:pPr>
              <a:buFont typeface="Wingdings" panose="05000000000000000000" pitchFamily="2" charset="2"/>
              <a:buChar char="Ø"/>
            </a:pPr>
            <a:r>
              <a:rPr lang="en-GB" dirty="0"/>
              <a:t>(</a:t>
            </a:r>
            <a:r>
              <a:rPr lang="en-GB" sz="1800" dirty="0"/>
              <a:t>05) </a:t>
            </a:r>
            <a:r>
              <a:rPr lang="sl-SI" sz="1800" dirty="0" err="1"/>
              <a:t>Five</a:t>
            </a:r>
            <a:r>
              <a:rPr lang="en-GB" sz="1800" dirty="0"/>
              <a:t> </a:t>
            </a:r>
            <a:r>
              <a:rPr lang="sl-SI" sz="1800" dirty="0"/>
              <a:t> </a:t>
            </a:r>
            <a:r>
              <a:rPr lang="sl-SI" sz="1800" dirty="0" err="1"/>
              <a:t>million</a:t>
            </a:r>
            <a:r>
              <a:rPr lang="sl-SI" sz="1800" dirty="0"/>
              <a:t> </a:t>
            </a:r>
            <a:r>
              <a:rPr lang="sl-SI" sz="1800" dirty="0" err="1"/>
              <a:t>tourists</a:t>
            </a:r>
            <a:r>
              <a:rPr lang="sl-SI" sz="1800" dirty="0"/>
              <a:t> (+ 6% more </a:t>
            </a:r>
            <a:r>
              <a:rPr lang="sl-SI" sz="1800" dirty="0" err="1"/>
              <a:t>than</a:t>
            </a:r>
            <a:r>
              <a:rPr lang="sl-SI" sz="1800" dirty="0"/>
              <a:t> in </a:t>
            </a:r>
            <a:r>
              <a:rPr lang="sl-SI" sz="1800" dirty="0" err="1"/>
              <a:t>the</a:t>
            </a:r>
            <a:r>
              <a:rPr lang="sl-SI" sz="1800" dirty="0"/>
              <a:t> same period last </a:t>
            </a:r>
            <a:r>
              <a:rPr lang="sl-SI" sz="1800" dirty="0" err="1"/>
              <a:t>year</a:t>
            </a:r>
            <a:r>
              <a:rPr lang="sl-SI" sz="1800" dirty="0"/>
              <a:t>),</a:t>
            </a:r>
            <a:endParaRPr lang="en-GB" sz="1800" dirty="0"/>
          </a:p>
          <a:p>
            <a:pPr>
              <a:buFont typeface="Wingdings" panose="05000000000000000000" pitchFamily="2" charset="2"/>
              <a:buChar char="Ø"/>
            </a:pPr>
            <a:r>
              <a:rPr lang="sl-SI" sz="1800" dirty="0"/>
              <a:t> 13.2 </a:t>
            </a:r>
            <a:r>
              <a:rPr lang="sl-SI" sz="1800" dirty="0" err="1"/>
              <a:t>million</a:t>
            </a:r>
            <a:r>
              <a:rPr lang="sl-SI" sz="1800" dirty="0"/>
              <a:t> </a:t>
            </a:r>
            <a:r>
              <a:rPr lang="sl-SI" sz="1800" dirty="0" err="1"/>
              <a:t>overnight</a:t>
            </a:r>
            <a:r>
              <a:rPr lang="sl-SI" sz="1800" dirty="0"/>
              <a:t> </a:t>
            </a:r>
            <a:r>
              <a:rPr lang="sl-SI" sz="1800" dirty="0" err="1"/>
              <a:t>stays</a:t>
            </a:r>
            <a:r>
              <a:rPr lang="sl-SI" sz="1800" dirty="0"/>
              <a:t> (+ 2%) </a:t>
            </a:r>
            <a:r>
              <a:rPr lang="sl-SI" sz="1800" dirty="0" err="1"/>
              <a:t>and</a:t>
            </a:r>
            <a:r>
              <a:rPr lang="sl-SI" sz="1800" dirty="0"/>
              <a:t> 1.9 </a:t>
            </a:r>
            <a:r>
              <a:rPr lang="sl-SI" sz="1800" dirty="0" err="1"/>
              <a:t>billion</a:t>
            </a:r>
            <a:r>
              <a:rPr lang="sl-SI" sz="1800" dirty="0"/>
              <a:t> </a:t>
            </a:r>
            <a:r>
              <a:rPr lang="sl-SI" sz="1800" dirty="0" err="1"/>
              <a:t>euros</a:t>
            </a:r>
            <a:r>
              <a:rPr lang="sl-SI" sz="1800" dirty="0"/>
              <a:t> </a:t>
            </a:r>
            <a:endParaRPr lang="en-GB" sz="1800" dirty="0"/>
          </a:p>
          <a:p>
            <a:pPr>
              <a:buFont typeface="Wingdings" panose="05000000000000000000" pitchFamily="2" charset="2"/>
              <a:buChar char="Ø"/>
            </a:pPr>
            <a:r>
              <a:rPr lang="sl-SI" sz="1800" dirty="0"/>
              <a:t>(+ 3%) in </a:t>
            </a:r>
            <a:r>
              <a:rPr lang="sl-SI" sz="1800" dirty="0" err="1"/>
              <a:t>revenue</a:t>
            </a:r>
            <a:r>
              <a:rPr lang="sl-SI" sz="1800" dirty="0"/>
              <a:t> </a:t>
            </a:r>
            <a:r>
              <a:rPr lang="sl-SI" sz="1800" dirty="0" err="1"/>
              <a:t>from</a:t>
            </a:r>
            <a:r>
              <a:rPr lang="sl-SI" sz="1800" dirty="0"/>
              <a:t> </a:t>
            </a:r>
            <a:r>
              <a:rPr lang="sl-SI" sz="1800" dirty="0" err="1"/>
              <a:t>travel</a:t>
            </a:r>
            <a:r>
              <a:rPr lang="sl-SI" sz="1800" dirty="0"/>
              <a:t> </a:t>
            </a:r>
            <a:r>
              <a:rPr lang="sl-SI" sz="1800" dirty="0" err="1"/>
              <a:t>exports</a:t>
            </a:r>
            <a:r>
              <a:rPr lang="sl-SI" sz="1800" dirty="0"/>
              <a:t>. </a:t>
            </a:r>
            <a:endParaRPr lang="en-GB" sz="1800" dirty="0"/>
          </a:p>
          <a:p>
            <a:pPr>
              <a:buFont typeface="Wingdings" panose="05000000000000000000" pitchFamily="2" charset="2"/>
              <a:buChar char="Ø"/>
            </a:pPr>
            <a:r>
              <a:rPr lang="en-GB" sz="1800" dirty="0"/>
              <a:t>SLOVENIA </a:t>
            </a:r>
            <a:r>
              <a:rPr lang="sl-SI" sz="1800" dirty="0"/>
              <a:t>ha</a:t>
            </a:r>
            <a:r>
              <a:rPr lang="en-GB" sz="1800" dirty="0"/>
              <a:t>s</a:t>
            </a:r>
            <a:r>
              <a:rPr lang="sl-SI" sz="1800" dirty="0"/>
              <a:t> </a:t>
            </a:r>
            <a:r>
              <a:rPr lang="sl-SI" sz="1800" dirty="0" err="1"/>
              <a:t>already</a:t>
            </a:r>
            <a:r>
              <a:rPr lang="sl-SI" sz="1800" dirty="0"/>
              <a:t> </a:t>
            </a:r>
            <a:r>
              <a:rPr lang="sl-SI" sz="1800" dirty="0" err="1"/>
              <a:t>exceeded</a:t>
            </a:r>
            <a:r>
              <a:rPr lang="sl-SI" sz="1800" dirty="0"/>
              <a:t> </a:t>
            </a:r>
            <a:r>
              <a:rPr lang="sl-SI" sz="1800" dirty="0" err="1"/>
              <a:t>the</a:t>
            </a:r>
            <a:r>
              <a:rPr lang="sl-SI" sz="1800" dirty="0"/>
              <a:t> </a:t>
            </a:r>
            <a:r>
              <a:rPr lang="sl-SI" sz="1800" dirty="0" err="1"/>
              <a:t>goals</a:t>
            </a:r>
            <a:r>
              <a:rPr lang="sl-SI" sz="1800" dirty="0"/>
              <a:t> in </a:t>
            </a:r>
            <a:r>
              <a:rPr lang="sl-SI" sz="1800" dirty="0" err="1"/>
              <a:t>the</a:t>
            </a:r>
            <a:r>
              <a:rPr lang="sl-SI" sz="1800" dirty="0"/>
              <a:t> </a:t>
            </a:r>
            <a:r>
              <a:rPr lang="sl-SI" sz="1800" dirty="0" err="1"/>
              <a:t>strategy</a:t>
            </a:r>
            <a:r>
              <a:rPr lang="sl-SI" sz="1800" dirty="0"/>
              <a:t>, </a:t>
            </a:r>
            <a:r>
              <a:rPr lang="sl-SI" sz="1800" dirty="0" err="1"/>
              <a:t>namely</a:t>
            </a:r>
            <a:r>
              <a:rPr lang="sl-SI" sz="1800" dirty="0"/>
              <a:t> </a:t>
            </a:r>
            <a:r>
              <a:rPr lang="sl-SI" sz="1800" dirty="0" err="1"/>
              <a:t>reaching</a:t>
            </a:r>
            <a:r>
              <a:rPr lang="sl-SI" sz="1800" dirty="0"/>
              <a:t> 5 to 5.5 </a:t>
            </a:r>
            <a:r>
              <a:rPr lang="sl-SI" sz="1800" dirty="0" err="1"/>
              <a:t>million</a:t>
            </a:r>
            <a:r>
              <a:rPr lang="sl-SI" sz="1800" dirty="0"/>
              <a:t> </a:t>
            </a:r>
            <a:r>
              <a:rPr lang="sl-SI" sz="1800" dirty="0" err="1"/>
              <a:t>tourist</a:t>
            </a:r>
            <a:r>
              <a:rPr lang="sl-SI" sz="1800" dirty="0"/>
              <a:t> </a:t>
            </a:r>
            <a:r>
              <a:rPr lang="sl-SI" sz="1800" dirty="0" err="1"/>
              <a:t>visits</a:t>
            </a:r>
            <a:r>
              <a:rPr lang="sl-SI" sz="1800" dirty="0"/>
              <a:t> </a:t>
            </a:r>
            <a:r>
              <a:rPr lang="sl-SI" sz="1800" dirty="0" err="1"/>
              <a:t>and</a:t>
            </a:r>
            <a:r>
              <a:rPr lang="sl-SI" sz="1800" dirty="0"/>
              <a:t> 16-18 </a:t>
            </a:r>
            <a:r>
              <a:rPr lang="sl-SI" sz="1800" dirty="0" err="1"/>
              <a:t>million</a:t>
            </a:r>
            <a:r>
              <a:rPr lang="sl-SI" sz="1800" dirty="0"/>
              <a:t> </a:t>
            </a:r>
            <a:r>
              <a:rPr lang="sl-SI" sz="1800" dirty="0" err="1"/>
              <a:t>overnight</a:t>
            </a:r>
            <a:r>
              <a:rPr lang="sl-SI" sz="1800" dirty="0"/>
              <a:t> </a:t>
            </a:r>
            <a:r>
              <a:rPr lang="sl-SI" sz="1800" dirty="0" err="1"/>
              <a:t>stays</a:t>
            </a:r>
            <a:r>
              <a:rPr lang="sl-SI" sz="1800" dirty="0"/>
              <a:t> </a:t>
            </a:r>
            <a:r>
              <a:rPr lang="sl-SI" sz="1800" dirty="0" err="1"/>
              <a:t>with</a:t>
            </a:r>
            <a:r>
              <a:rPr lang="sl-SI" sz="1800" dirty="0"/>
              <a:t> last </a:t>
            </a:r>
            <a:r>
              <a:rPr lang="sl-SI" sz="1800" dirty="0" err="1"/>
              <a:t>year's</a:t>
            </a:r>
            <a:r>
              <a:rPr lang="sl-SI" sz="1800" dirty="0"/>
              <a:t> </a:t>
            </a:r>
            <a:r>
              <a:rPr lang="sl-SI" sz="1800" dirty="0" err="1"/>
              <a:t>very</a:t>
            </a:r>
            <a:r>
              <a:rPr lang="sl-SI" sz="1800" dirty="0"/>
              <a:t> </a:t>
            </a:r>
            <a:r>
              <a:rPr lang="sl-SI" sz="1800" dirty="0" err="1"/>
              <a:t>successful</a:t>
            </a:r>
            <a:r>
              <a:rPr lang="sl-SI" sz="1800" dirty="0"/>
              <a:t> </a:t>
            </a:r>
            <a:r>
              <a:rPr lang="sl-SI" sz="1800" dirty="0" err="1"/>
              <a:t>year</a:t>
            </a:r>
            <a:r>
              <a:rPr lang="sl-SI" sz="1800" dirty="0"/>
              <a:t> </a:t>
            </a:r>
            <a:endParaRPr lang="en-GB" sz="1800" dirty="0"/>
          </a:p>
          <a:p>
            <a:pPr algn="ctr"/>
            <a:r>
              <a:rPr lang="en-GB" sz="2100" dirty="0"/>
              <a:t>VISION</a:t>
            </a:r>
          </a:p>
          <a:p>
            <a:pPr>
              <a:buFont typeface="Wingdings" panose="05000000000000000000" pitchFamily="2" charset="2"/>
              <a:buChar char="Ø"/>
            </a:pPr>
            <a:r>
              <a:rPr lang="en-GB" sz="1800" dirty="0"/>
              <a:t>P</a:t>
            </a:r>
            <a:r>
              <a:rPr lang="sl-SI" sz="1800" dirty="0" err="1"/>
              <a:t>rimary</a:t>
            </a:r>
            <a:r>
              <a:rPr lang="sl-SI" sz="1800" dirty="0"/>
              <a:t> </a:t>
            </a:r>
            <a:r>
              <a:rPr lang="sl-SI" sz="1800" dirty="0" err="1"/>
              <a:t>goal</a:t>
            </a:r>
            <a:r>
              <a:rPr lang="sl-SI" sz="1800" dirty="0"/>
              <a:t> of </a:t>
            </a:r>
            <a:r>
              <a:rPr lang="sl-SI" sz="1800" dirty="0" err="1"/>
              <a:t>reaching</a:t>
            </a:r>
            <a:r>
              <a:rPr lang="sl-SI" sz="1800" dirty="0"/>
              <a:t> € 3.7 - 4 </a:t>
            </a:r>
            <a:r>
              <a:rPr lang="sl-SI" sz="1800" dirty="0" err="1"/>
              <a:t>billion</a:t>
            </a:r>
            <a:r>
              <a:rPr lang="sl-SI" sz="1800" dirty="0"/>
              <a:t> in </a:t>
            </a:r>
            <a:r>
              <a:rPr lang="sl-SI" sz="1800" dirty="0" err="1"/>
              <a:t>travel</a:t>
            </a:r>
            <a:r>
              <a:rPr lang="sl-SI" sz="1800" dirty="0"/>
              <a:t> </a:t>
            </a:r>
            <a:r>
              <a:rPr lang="sl-SI" sz="1800" dirty="0" err="1"/>
              <a:t>inflows</a:t>
            </a:r>
            <a:r>
              <a:rPr lang="sl-SI" sz="1800" dirty="0"/>
              <a:t>. "</a:t>
            </a:r>
          </a:p>
          <a:p>
            <a:endParaRPr lang="sl-SI" sz="1650" dirty="0"/>
          </a:p>
        </p:txBody>
      </p:sp>
      <p:pic>
        <p:nvPicPr>
          <p:cNvPr id="3076" name="Picture 4"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787" y="1128643"/>
            <a:ext cx="3423213" cy="365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9611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3410" y="0"/>
            <a:ext cx="7543800" cy="1088067"/>
          </a:xfrm>
        </p:spPr>
        <p:txBody>
          <a:bodyPr>
            <a:normAutofit/>
          </a:bodyPr>
          <a:lstStyle/>
          <a:p>
            <a:endParaRPr lang="sl-SI"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1533"/>
            <a:ext cx="8993215" cy="4488083"/>
          </a:xfrm>
        </p:spPr>
      </p:pic>
    </p:spTree>
    <p:extLst>
      <p:ext uri="{BB962C8B-B14F-4D97-AF65-F5344CB8AC3E}">
        <p14:creationId xmlns:p14="http://schemas.microsoft.com/office/powerpoint/2010/main" val="10703963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303835" y="0"/>
            <a:ext cx="8707056" cy="4739832"/>
          </a:xfrm>
          <a:prstGeom prst="rect">
            <a:avLst/>
          </a:prstGeom>
          <a:noFill/>
          <a:ln>
            <a:noFill/>
          </a:ln>
        </p:spPr>
      </p:pic>
    </p:spTree>
    <p:extLst>
      <p:ext uri="{BB962C8B-B14F-4D97-AF65-F5344CB8AC3E}">
        <p14:creationId xmlns:p14="http://schemas.microsoft.com/office/powerpoint/2010/main" val="18961274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2" name="Naslov 1"/>
          <p:cNvSpPr>
            <a:spLocks noGrp="1"/>
          </p:cNvSpPr>
          <p:nvPr>
            <p:ph type="title"/>
          </p:nvPr>
        </p:nvSpPr>
        <p:spPr>
          <a:xfrm>
            <a:off x="685800" y="1860872"/>
            <a:ext cx="2821577" cy="1730052"/>
          </a:xfrm>
        </p:spPr>
        <p:txBody>
          <a:bodyPr/>
          <a:lstStyle/>
          <a:p>
            <a:r>
              <a:rPr lang="sl-SI" b="1" dirty="0" err="1"/>
              <a:t>Thank</a:t>
            </a:r>
            <a:r>
              <a:rPr lang="sl-SI" b="1" dirty="0"/>
              <a:t> </a:t>
            </a:r>
            <a:r>
              <a:rPr lang="sl-SI" b="1" dirty="0" err="1"/>
              <a:t>you</a:t>
            </a:r>
            <a:r>
              <a:rPr lang="sl-SI" b="1" dirty="0"/>
              <a:t> </a:t>
            </a:r>
            <a:r>
              <a:rPr lang="sl-SI" b="1" dirty="0" err="1"/>
              <a:t>for</a:t>
            </a:r>
            <a:r>
              <a:rPr lang="sl-SI" b="1" dirty="0"/>
              <a:t> </a:t>
            </a:r>
            <a:r>
              <a:rPr lang="sl-SI" b="1" dirty="0" err="1"/>
              <a:t>your</a:t>
            </a:r>
            <a:r>
              <a:rPr lang="sl-SI" b="1" dirty="0"/>
              <a:t> </a:t>
            </a:r>
            <a:r>
              <a:rPr lang="sl-SI" b="1" dirty="0" err="1"/>
              <a:t>attention</a:t>
            </a:r>
            <a:endParaRPr lang="sl-SI" b="1" dirty="0"/>
          </a:p>
        </p:txBody>
      </p:sp>
      <p:sp>
        <p:nvSpPr>
          <p:cNvPr id="5" name="AutoShape 6" descr="Rezultat iskanja slik za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8" descr="Rezultat iskanja slik za adoptio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32942571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258" y="0"/>
            <a:ext cx="9601200" cy="502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28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733169" y="0"/>
            <a:ext cx="6410829" cy="3243834"/>
          </a:xfrm>
        </p:spPr>
        <p:txBody>
          <a:bodyPr>
            <a:normAutofit/>
          </a:bodyPr>
          <a:lstStyle/>
          <a:p>
            <a:pPr algn="ctr"/>
            <a:r>
              <a:rPr lang="sl-SI" sz="4050" dirty="0"/>
              <a:t>GREEN TOURISM LAW - MANAGEMENT OF THE NATURAL AND CULTURAL VALUES</a:t>
            </a:r>
            <a:r>
              <a:rPr lang="en-GB" sz="4050" dirty="0"/>
              <a:t>, SUSTAINABLE TOURISM</a:t>
            </a:r>
            <a:endParaRPr lang="sl-SI" sz="4050" dirty="0"/>
          </a:p>
        </p:txBody>
      </p:sp>
      <p:sp>
        <p:nvSpPr>
          <p:cNvPr id="3" name="Podnaslov 2"/>
          <p:cNvSpPr>
            <a:spLocks noGrp="1"/>
          </p:cNvSpPr>
          <p:nvPr>
            <p:ph type="subTitle" idx="1"/>
          </p:nvPr>
        </p:nvSpPr>
        <p:spPr/>
        <p:txBody>
          <a:bodyPr>
            <a:noAutofit/>
          </a:bodyPr>
          <a:lstStyle/>
          <a:p>
            <a:pPr algn="ctr"/>
            <a:r>
              <a:rPr lang="en-GB" sz="1500" dirty="0"/>
              <a:t>Mensah </a:t>
            </a:r>
            <a:r>
              <a:rPr lang="en-GB" sz="1500" dirty="0" err="1"/>
              <a:t>cocou</a:t>
            </a:r>
            <a:r>
              <a:rPr lang="en-GB" sz="1500" dirty="0"/>
              <a:t> </a:t>
            </a:r>
            <a:r>
              <a:rPr lang="en-GB" sz="1500" dirty="0" err="1"/>
              <a:t>marius</a:t>
            </a:r>
            <a:endParaRPr lang="sl-SI" sz="1500" dirty="0"/>
          </a:p>
          <a:p>
            <a:pPr algn="ctr"/>
            <a:r>
              <a:rPr lang="en-GB" sz="1500" dirty="0"/>
              <a:t>SENIOR RESEARCH ASSOCIATE</a:t>
            </a:r>
            <a:endParaRPr lang="sl-SI" sz="1500" dirty="0"/>
          </a:p>
          <a:p>
            <a:pPr algn="ctr"/>
            <a:r>
              <a:rPr lang="sl-SI" sz="1500" dirty="0" err="1"/>
              <a:t>Law</a:t>
            </a:r>
            <a:r>
              <a:rPr lang="sl-SI" sz="1500" dirty="0"/>
              <a:t> </a:t>
            </a:r>
            <a:r>
              <a:rPr lang="sl-SI" sz="1500" dirty="0" err="1"/>
              <a:t>faculty</a:t>
            </a:r>
            <a:endParaRPr lang="sl-SI" sz="1500" dirty="0"/>
          </a:p>
          <a:p>
            <a:pPr algn="ctr"/>
            <a:r>
              <a:rPr lang="sl-SI" sz="1500" dirty="0" err="1"/>
              <a:t>University</a:t>
            </a:r>
            <a:r>
              <a:rPr lang="sl-SI" sz="1500" dirty="0"/>
              <a:t> </a:t>
            </a:r>
            <a:r>
              <a:rPr lang="sl-SI" sz="1500" dirty="0" err="1"/>
              <a:t>of</a:t>
            </a:r>
            <a:r>
              <a:rPr lang="sl-SI" sz="1500" dirty="0"/>
              <a:t> </a:t>
            </a:r>
            <a:r>
              <a:rPr lang="sl-SI" sz="1500" dirty="0" err="1"/>
              <a:t>maribor</a:t>
            </a:r>
            <a:endParaRPr lang="sl-SI"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3"/>
            <a:ext cx="2733169" cy="2711265"/>
          </a:xfrm>
          <a:prstGeom prst="rect">
            <a:avLst/>
          </a:prstGeom>
        </p:spPr>
      </p:pic>
    </p:spTree>
    <p:extLst>
      <p:ext uri="{BB962C8B-B14F-4D97-AF65-F5344CB8AC3E}">
        <p14:creationId xmlns:p14="http://schemas.microsoft.com/office/powerpoint/2010/main" val="3439586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762AB7BB-4FCA-CA25-39AF-975F8E7EB745}"/>
              </a:ext>
            </a:extLst>
          </p:cNvPr>
          <p:cNvSpPr>
            <a:spLocks noGrp="1"/>
          </p:cNvSpPr>
          <p:nvPr>
            <p:ph type="body" sz="quarter" idx="10"/>
          </p:nvPr>
        </p:nvSpPr>
        <p:spPr>
          <a:xfrm>
            <a:off x="-1" y="0"/>
            <a:ext cx="7908455" cy="476672"/>
          </a:xfrm>
        </p:spPr>
        <p:txBody>
          <a:bodyPr/>
          <a:lstStyle/>
          <a:p>
            <a:endParaRPr lang="en-US"/>
          </a:p>
        </p:txBody>
      </p:sp>
      <p:sp>
        <p:nvSpPr>
          <p:cNvPr id="15" name="Slide Number Placeholder 2">
            <a:extLst>
              <a:ext uri="{FF2B5EF4-FFF2-40B4-BE49-F238E27FC236}">
                <a16:creationId xmlns:a16="http://schemas.microsoft.com/office/drawing/2014/main" id="{EDF4AE9D-1ECC-E9E5-3132-0929F9055FC2}"/>
              </a:ext>
            </a:extLst>
          </p:cNvPr>
          <p:cNvSpPr>
            <a:spLocks noGrp="1"/>
          </p:cNvSpPr>
          <p:nvPr>
            <p:ph type="sldNum" sz="quarter" idx="4"/>
          </p:nvPr>
        </p:nvSpPr>
        <p:spPr>
          <a:xfrm>
            <a:off x="8163395" y="6381328"/>
            <a:ext cx="898659" cy="392904"/>
          </a:xfrm>
        </p:spPr>
        <p:txBody>
          <a:bodyPr/>
          <a:lstStyle/>
          <a:p>
            <a:pPr>
              <a:spcAft>
                <a:spcPts val="600"/>
              </a:spcAft>
              <a:defRPr/>
            </a:pPr>
            <a:fld id="{869A43B6-4A72-4A6E-B3BC-4E1A4B5DD1B6}" type="slidenum">
              <a:rPr lang="en-US"/>
              <a:pPr>
                <a:spcAft>
                  <a:spcPts val="600"/>
                </a:spcAft>
                <a:defRPr/>
              </a:pPr>
              <a:t>14</a:t>
            </a:fld>
            <a:endParaRPr lang="en-US" dirty="0"/>
          </a:p>
        </p:txBody>
      </p:sp>
      <p:sp>
        <p:nvSpPr>
          <p:cNvPr id="11" name="Title 2">
            <a:extLst>
              <a:ext uri="{FF2B5EF4-FFF2-40B4-BE49-F238E27FC236}">
                <a16:creationId xmlns:a16="http://schemas.microsoft.com/office/drawing/2014/main" id="{38299F7D-DF29-E87C-74FE-D57F0732045A}"/>
              </a:ext>
            </a:extLst>
          </p:cNvPr>
          <p:cNvSpPr>
            <a:spLocks noGrp="1"/>
          </p:cNvSpPr>
          <p:nvPr>
            <p:ph type="title"/>
          </p:nvPr>
        </p:nvSpPr>
        <p:spPr>
          <a:xfrm>
            <a:off x="685800" y="260648"/>
            <a:ext cx="8153400" cy="1047328"/>
          </a:xfrm>
        </p:spPr>
        <p:txBody>
          <a:bodyPr wrap="square" anchor="ctr">
            <a:normAutofit/>
          </a:bodyPr>
          <a:lstStyle/>
          <a:p>
            <a:pPr algn="ctr"/>
            <a:r>
              <a:rPr lang="en-US" dirty="0"/>
              <a:t>Countries participating</a:t>
            </a:r>
          </a:p>
        </p:txBody>
      </p:sp>
      <p:graphicFrame>
        <p:nvGraphicFramePr>
          <p:cNvPr id="16" name="Content Placeholder 1">
            <a:extLst>
              <a:ext uri="{FF2B5EF4-FFF2-40B4-BE49-F238E27FC236}">
                <a16:creationId xmlns:a16="http://schemas.microsoft.com/office/drawing/2014/main" id="{4BA0D2DC-08E2-EF53-BF45-E3C64F1A0B65}"/>
              </a:ext>
            </a:extLst>
          </p:cNvPr>
          <p:cNvGraphicFramePr>
            <a:graphicFrameLocks noGrp="1"/>
          </p:cNvGraphicFramePr>
          <p:nvPr>
            <p:ph idx="1"/>
            <p:extLst>
              <p:ext uri="{D42A27DB-BD31-4B8C-83A1-F6EECF244321}">
                <p14:modId xmlns:p14="http://schemas.microsoft.com/office/powerpoint/2010/main" val="3856867327"/>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A3DEC749-F360-8F3E-6A27-7CCBD9A4B348}"/>
              </a:ext>
            </a:extLst>
          </p:cNvPr>
          <p:cNvSpPr txBox="1"/>
          <p:nvPr/>
        </p:nvSpPr>
        <p:spPr>
          <a:xfrm>
            <a:off x="1115616" y="1196752"/>
            <a:ext cx="7047779" cy="954107"/>
          </a:xfrm>
          <a:prstGeom prst="rect">
            <a:avLst/>
          </a:prstGeom>
          <a:noFill/>
        </p:spPr>
        <p:txBody>
          <a:bodyPr wrap="square">
            <a:spAutoFit/>
          </a:bodyPr>
          <a:lstStyle/>
          <a:p>
            <a:pPr algn="ctr"/>
            <a:r>
              <a:rPr lang="en-US" sz="2800" dirty="0"/>
              <a:t>Entries are open to two age categories – age 6-11 and age 11-17 .</a:t>
            </a:r>
          </a:p>
        </p:txBody>
      </p:sp>
    </p:spTree>
    <p:extLst>
      <p:ext uri="{BB962C8B-B14F-4D97-AF65-F5344CB8AC3E}">
        <p14:creationId xmlns:p14="http://schemas.microsoft.com/office/powerpoint/2010/main" val="1991807559"/>
      </p:ext>
    </p:extLst>
  </p:cSld>
  <p:clrMapOvr>
    <a:masterClrMapping/>
  </p:clrMapOvr>
  <p:transition spd="slow">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0" y="1870489"/>
            <a:ext cx="5531302" cy="967564"/>
          </a:xfrm>
        </p:spPr>
        <p:txBody>
          <a:bodyPr>
            <a:noAutofit/>
          </a:bodyPr>
          <a:lstStyle/>
          <a:p>
            <a:endParaRPr lang="sl-SI" sz="1650" dirty="0"/>
          </a:p>
          <a:p>
            <a:endParaRPr lang="sl-SI" sz="1650" dirty="0"/>
          </a:p>
        </p:txBody>
      </p:sp>
      <p:sp>
        <p:nvSpPr>
          <p:cNvPr id="4" name="AutoShape 6" descr="Rezultat iskanja slik za baby abandoned childre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5" name="AutoShape 8" descr="Rezultat iskanja slik za baby abandoned childre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2" name="Rectangle 1"/>
          <p:cNvSpPr/>
          <p:nvPr/>
        </p:nvSpPr>
        <p:spPr>
          <a:xfrm>
            <a:off x="116681" y="234553"/>
            <a:ext cx="8963658" cy="4870563"/>
          </a:xfrm>
          <a:prstGeom prst="rect">
            <a:avLst/>
          </a:prstGeom>
        </p:spPr>
        <p:txBody>
          <a:bodyPr wrap="square">
            <a:spAutoFit/>
          </a:bodyPr>
          <a:lstStyle/>
          <a:p>
            <a:r>
              <a:rPr lang="en-GB" sz="2400" dirty="0"/>
              <a:t>The travel and tourism industry is one of the world’s largest industries with a global economic contribution (direct, indirect and induced) of over 7.6 trillion U.S. dollars in 2016. The direct economic impact of the industry, including accommodation, transportation, entertainment and attractions, was approximately 2.3 trillion U.S. dollars that year.</a:t>
            </a:r>
            <a:r>
              <a:rPr lang="sl-SI" sz="2400" dirty="0"/>
              <a:t>Worldwide, </a:t>
            </a:r>
            <a:r>
              <a:rPr lang="sl-SI" sz="2400" dirty="0" err="1"/>
              <a:t>the</a:t>
            </a:r>
            <a:r>
              <a:rPr lang="sl-SI" sz="2400" dirty="0"/>
              <a:t> </a:t>
            </a:r>
            <a:r>
              <a:rPr lang="sl-SI" sz="2400" dirty="0" err="1"/>
              <a:t>tourism</a:t>
            </a:r>
            <a:r>
              <a:rPr lang="sl-SI" sz="2400" dirty="0"/>
              <a:t> </a:t>
            </a:r>
            <a:r>
              <a:rPr lang="sl-SI" sz="2400" dirty="0" err="1"/>
              <a:t>industry</a:t>
            </a:r>
            <a:r>
              <a:rPr lang="sl-SI" sz="2400" dirty="0"/>
              <a:t> </a:t>
            </a:r>
            <a:r>
              <a:rPr lang="sl-SI" sz="2400" dirty="0" err="1"/>
              <a:t>has</a:t>
            </a:r>
            <a:r>
              <a:rPr lang="sl-SI" sz="2400" dirty="0"/>
              <a:t> </a:t>
            </a:r>
            <a:r>
              <a:rPr lang="sl-SI" sz="2400" dirty="0" err="1"/>
              <a:t>experienced</a:t>
            </a:r>
            <a:r>
              <a:rPr lang="sl-SI" sz="2400" dirty="0"/>
              <a:t> </a:t>
            </a:r>
            <a:r>
              <a:rPr lang="sl-SI" sz="2400" dirty="0" err="1"/>
              <a:t>steady</a:t>
            </a:r>
            <a:r>
              <a:rPr lang="sl-SI" sz="2400" dirty="0"/>
              <a:t> </a:t>
            </a:r>
            <a:r>
              <a:rPr lang="sl-SI" sz="2400" dirty="0" err="1"/>
              <a:t>growth</a:t>
            </a:r>
            <a:r>
              <a:rPr lang="sl-SI" sz="2400" dirty="0"/>
              <a:t> </a:t>
            </a:r>
            <a:r>
              <a:rPr lang="sl-SI" sz="2400" dirty="0" err="1"/>
              <a:t>almost</a:t>
            </a:r>
            <a:r>
              <a:rPr lang="sl-SI" sz="2400" dirty="0"/>
              <a:t> </a:t>
            </a:r>
            <a:r>
              <a:rPr lang="sl-SI" sz="2400" dirty="0" err="1"/>
              <a:t>every</a:t>
            </a:r>
            <a:r>
              <a:rPr lang="sl-SI" sz="2400" dirty="0"/>
              <a:t> </a:t>
            </a:r>
            <a:r>
              <a:rPr lang="sl-SI" sz="2400" dirty="0" err="1"/>
              <a:t>year</a:t>
            </a:r>
            <a:r>
              <a:rPr lang="sl-SI" sz="2400" dirty="0"/>
              <a:t>. </a:t>
            </a:r>
            <a:r>
              <a:rPr lang="sl-SI" sz="2400" dirty="0" err="1"/>
              <a:t>International</a:t>
            </a:r>
            <a:r>
              <a:rPr lang="sl-SI" sz="2400" dirty="0"/>
              <a:t> </a:t>
            </a:r>
            <a:r>
              <a:rPr lang="sl-SI" sz="2400" b="1" dirty="0" err="1"/>
              <a:t>tourist</a:t>
            </a:r>
            <a:r>
              <a:rPr lang="sl-SI" sz="2400" b="1" dirty="0"/>
              <a:t> </a:t>
            </a:r>
            <a:r>
              <a:rPr lang="sl-SI" sz="2400" b="1" dirty="0" err="1"/>
              <a:t>arrivals</a:t>
            </a:r>
            <a:r>
              <a:rPr lang="sl-SI" sz="2400" b="1" dirty="0"/>
              <a:t> </a:t>
            </a:r>
            <a:r>
              <a:rPr lang="sl-SI" sz="2400" b="1" dirty="0" err="1"/>
              <a:t>increased</a:t>
            </a:r>
            <a:r>
              <a:rPr lang="sl-SI" sz="2400" b="1" dirty="0"/>
              <a:t> </a:t>
            </a:r>
            <a:r>
              <a:rPr lang="sl-SI" sz="2400" b="1" dirty="0" err="1"/>
              <a:t>from</a:t>
            </a:r>
            <a:r>
              <a:rPr lang="sl-SI" sz="2400" b="1" dirty="0"/>
              <a:t> 528 </a:t>
            </a:r>
            <a:r>
              <a:rPr lang="sl-SI" sz="2400" b="1" dirty="0" err="1"/>
              <a:t>million</a:t>
            </a:r>
            <a:r>
              <a:rPr lang="sl-SI" sz="2400" b="1" dirty="0"/>
              <a:t> in 2005 to 1.19 </a:t>
            </a:r>
            <a:r>
              <a:rPr lang="sl-SI" sz="2400" b="1" dirty="0" err="1"/>
              <a:t>billion</a:t>
            </a:r>
            <a:r>
              <a:rPr lang="sl-SI" sz="2400" b="1" dirty="0"/>
              <a:t> in 2015.</a:t>
            </a:r>
            <a:r>
              <a:rPr lang="sl-SI" sz="2400" dirty="0"/>
              <a:t> </a:t>
            </a:r>
            <a:r>
              <a:rPr lang="sl-SI" sz="2400" dirty="0" err="1"/>
              <a:t>Figures</a:t>
            </a:r>
            <a:r>
              <a:rPr lang="sl-SI" sz="2400" dirty="0"/>
              <a:t> </a:t>
            </a:r>
            <a:r>
              <a:rPr lang="sl-SI" sz="2400" dirty="0" err="1"/>
              <a:t>were</a:t>
            </a:r>
            <a:r>
              <a:rPr lang="sl-SI" sz="2400" dirty="0"/>
              <a:t> </a:t>
            </a:r>
            <a:r>
              <a:rPr lang="sl-SI" sz="2400" dirty="0" err="1"/>
              <a:t>forecasted</a:t>
            </a:r>
            <a:r>
              <a:rPr lang="sl-SI" sz="2400" dirty="0"/>
              <a:t> to </a:t>
            </a:r>
            <a:r>
              <a:rPr lang="sl-SI" sz="2400" dirty="0" err="1"/>
              <a:t>exceed</a:t>
            </a:r>
            <a:r>
              <a:rPr lang="sl-SI" sz="2400" dirty="0"/>
              <a:t> 1.8 </a:t>
            </a:r>
            <a:r>
              <a:rPr lang="sl-SI" sz="2400" dirty="0" err="1"/>
              <a:t>billion</a:t>
            </a:r>
            <a:r>
              <a:rPr lang="sl-SI" sz="2400" dirty="0"/>
              <a:t> </a:t>
            </a:r>
            <a:r>
              <a:rPr lang="sl-SI" sz="2400" dirty="0" err="1"/>
              <a:t>by</a:t>
            </a:r>
            <a:r>
              <a:rPr lang="sl-SI" sz="2400" dirty="0"/>
              <a:t> 2030. </a:t>
            </a:r>
            <a:r>
              <a:rPr lang="sl-SI" sz="2400" b="1" dirty="0"/>
              <a:t>Each </a:t>
            </a:r>
            <a:r>
              <a:rPr lang="sl-SI" sz="2400" b="1" dirty="0" err="1"/>
              <a:t>year</a:t>
            </a:r>
            <a:r>
              <a:rPr lang="sl-SI" sz="2400" b="1" dirty="0"/>
              <a:t>, </a:t>
            </a:r>
            <a:r>
              <a:rPr lang="sl-SI" sz="2400" b="1" dirty="0" err="1"/>
              <a:t>Europe</a:t>
            </a:r>
            <a:r>
              <a:rPr lang="sl-SI" sz="2400" b="1" dirty="0"/>
              <a:t> </a:t>
            </a:r>
            <a:r>
              <a:rPr lang="sl-SI" sz="2400" b="1" dirty="0" err="1"/>
              <a:t>receives</a:t>
            </a:r>
            <a:r>
              <a:rPr lang="sl-SI" sz="2400" b="1" dirty="0"/>
              <a:t> </a:t>
            </a:r>
            <a:r>
              <a:rPr lang="sl-SI" sz="2400" b="1" dirty="0" err="1"/>
              <a:t>the</a:t>
            </a:r>
            <a:r>
              <a:rPr lang="sl-SI" sz="2400" b="1" dirty="0"/>
              <a:t> most </a:t>
            </a:r>
            <a:r>
              <a:rPr lang="sl-SI" sz="2400" b="1" dirty="0" err="1"/>
              <a:t>international</a:t>
            </a:r>
            <a:r>
              <a:rPr lang="sl-SI" sz="2400" b="1" dirty="0"/>
              <a:t> </a:t>
            </a:r>
            <a:r>
              <a:rPr lang="sl-SI" sz="2400" b="1" dirty="0" err="1"/>
              <a:t>tourist</a:t>
            </a:r>
            <a:r>
              <a:rPr lang="sl-SI" sz="2400" b="1" dirty="0"/>
              <a:t> </a:t>
            </a:r>
            <a:r>
              <a:rPr lang="sl-SI" sz="2400" b="1" dirty="0" err="1"/>
              <a:t>arrivals</a:t>
            </a:r>
            <a:r>
              <a:rPr lang="sl-SI" sz="2400" b="1" dirty="0"/>
              <a:t>. </a:t>
            </a:r>
            <a:r>
              <a:rPr lang="sl-SI" sz="2400" dirty="0"/>
              <a:t>It also </a:t>
            </a:r>
            <a:r>
              <a:rPr lang="sl-SI" sz="2400" dirty="0" err="1"/>
              <a:t>produces</a:t>
            </a:r>
            <a:r>
              <a:rPr lang="sl-SI" sz="2400" dirty="0"/>
              <a:t> </a:t>
            </a:r>
            <a:r>
              <a:rPr lang="sl-SI" sz="2400" dirty="0" err="1"/>
              <a:t>the</a:t>
            </a:r>
            <a:r>
              <a:rPr lang="sl-SI" sz="2400" dirty="0"/>
              <a:t> most </a:t>
            </a:r>
            <a:r>
              <a:rPr lang="sl-SI" sz="2400" dirty="0" err="1"/>
              <a:t>travelers</a:t>
            </a:r>
            <a:r>
              <a:rPr lang="sl-SI" sz="2400" dirty="0"/>
              <a:t>: </a:t>
            </a:r>
            <a:r>
              <a:rPr lang="sl-SI" sz="2400" dirty="0" err="1"/>
              <a:t>with</a:t>
            </a:r>
            <a:r>
              <a:rPr lang="sl-SI" sz="2400" dirty="0"/>
              <a:t> </a:t>
            </a:r>
            <a:r>
              <a:rPr lang="sl-SI" sz="2400" dirty="0" err="1"/>
              <a:t>approximately</a:t>
            </a:r>
            <a:r>
              <a:rPr lang="sl-SI" sz="2400" dirty="0"/>
              <a:t> 607 </a:t>
            </a:r>
            <a:r>
              <a:rPr lang="sl-SI" sz="2400" dirty="0" err="1"/>
              <a:t>million</a:t>
            </a:r>
            <a:r>
              <a:rPr lang="sl-SI" sz="2400" dirty="0"/>
              <a:t> outbound </a:t>
            </a:r>
            <a:r>
              <a:rPr lang="sl-SI" sz="2400" dirty="0" err="1"/>
              <a:t>tourists</a:t>
            </a:r>
            <a:r>
              <a:rPr lang="sl-SI" sz="2400" dirty="0"/>
              <a:t> in 2015, </a:t>
            </a:r>
            <a:r>
              <a:rPr lang="sl-SI" sz="2400" dirty="0" err="1"/>
              <a:t>the</a:t>
            </a:r>
            <a:r>
              <a:rPr lang="sl-SI" sz="2400" dirty="0"/>
              <a:t> </a:t>
            </a:r>
            <a:r>
              <a:rPr lang="sl-SI" sz="2400" dirty="0" err="1"/>
              <a:t>region</a:t>
            </a:r>
            <a:r>
              <a:rPr lang="sl-SI" sz="2400" dirty="0"/>
              <a:t> </a:t>
            </a:r>
            <a:r>
              <a:rPr lang="sl-SI" sz="2400" dirty="0" err="1"/>
              <a:t>had</a:t>
            </a:r>
            <a:r>
              <a:rPr lang="sl-SI" sz="2400" dirty="0"/>
              <a:t> more </a:t>
            </a:r>
            <a:r>
              <a:rPr lang="sl-SI" sz="2400" dirty="0" err="1"/>
              <a:t>than</a:t>
            </a:r>
            <a:r>
              <a:rPr lang="sl-SI" sz="2400" dirty="0"/>
              <a:t> </a:t>
            </a:r>
            <a:r>
              <a:rPr lang="sl-SI" sz="2400" dirty="0" err="1"/>
              <a:t>double</a:t>
            </a:r>
            <a:r>
              <a:rPr lang="sl-SI" sz="2400" dirty="0"/>
              <a:t> </a:t>
            </a:r>
            <a:r>
              <a:rPr lang="sl-SI" sz="2400" dirty="0" err="1"/>
              <a:t>that</a:t>
            </a:r>
            <a:r>
              <a:rPr lang="sl-SI" sz="2400" dirty="0"/>
              <a:t> of </a:t>
            </a:r>
            <a:r>
              <a:rPr lang="sl-SI" sz="2400" dirty="0" err="1"/>
              <a:t>the</a:t>
            </a:r>
            <a:r>
              <a:rPr lang="sl-SI" sz="2400" dirty="0"/>
              <a:t> </a:t>
            </a:r>
            <a:r>
              <a:rPr lang="sl-SI" sz="2400" dirty="0" err="1"/>
              <a:t>second</a:t>
            </a:r>
            <a:r>
              <a:rPr lang="sl-SI" sz="2400" dirty="0"/>
              <a:t> </a:t>
            </a:r>
            <a:r>
              <a:rPr lang="sl-SI" sz="2400" dirty="0" err="1"/>
              <a:t>largest</a:t>
            </a:r>
            <a:r>
              <a:rPr lang="sl-SI" sz="2400" dirty="0"/>
              <a:t> </a:t>
            </a:r>
            <a:r>
              <a:rPr lang="sl-SI" sz="2400" dirty="0" err="1"/>
              <a:t>tourist</a:t>
            </a:r>
            <a:r>
              <a:rPr lang="sl-SI" sz="2400" dirty="0"/>
              <a:t> </a:t>
            </a:r>
            <a:r>
              <a:rPr lang="sl-SI" sz="2400" dirty="0" err="1"/>
              <a:t>origin</a:t>
            </a:r>
            <a:r>
              <a:rPr lang="sl-SI" sz="2400" dirty="0"/>
              <a:t>, </a:t>
            </a:r>
            <a:r>
              <a:rPr lang="sl-SI" sz="2400" dirty="0" err="1"/>
              <a:t>the</a:t>
            </a:r>
            <a:r>
              <a:rPr lang="sl-SI" sz="2400" dirty="0"/>
              <a:t> </a:t>
            </a:r>
            <a:r>
              <a:rPr lang="sl-SI" sz="2400" dirty="0" err="1"/>
              <a:t>Asia</a:t>
            </a:r>
            <a:r>
              <a:rPr lang="sl-SI" sz="2400" dirty="0"/>
              <a:t> </a:t>
            </a:r>
            <a:r>
              <a:rPr lang="sl-SI" sz="2400" dirty="0" err="1"/>
              <a:t>Pacific</a:t>
            </a:r>
            <a:r>
              <a:rPr lang="sl-SI" sz="2400" dirty="0"/>
              <a:t> </a:t>
            </a:r>
            <a:r>
              <a:rPr lang="sl-SI" sz="2400" dirty="0" err="1"/>
              <a:t>region</a:t>
            </a:r>
            <a:r>
              <a:rPr lang="sl-SI" sz="2400" dirty="0"/>
              <a:t>.</a:t>
            </a:r>
          </a:p>
        </p:txBody>
      </p:sp>
    </p:spTree>
    <p:extLst>
      <p:ext uri="{BB962C8B-B14F-4D97-AF65-F5344CB8AC3E}">
        <p14:creationId xmlns:p14="http://schemas.microsoft.com/office/powerpoint/2010/main" val="6523441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3"/>
            <a:ext cx="7543800" cy="557658"/>
          </a:xfrm>
        </p:spPr>
        <p:txBody>
          <a:bodyPr>
            <a:noAutofit/>
          </a:bodyPr>
          <a:lstStyle/>
          <a:p>
            <a:pPr algn="ctr"/>
            <a:r>
              <a:rPr lang="en-GB" sz="5400" dirty="0"/>
              <a:t>Why sustainable Tourism?</a:t>
            </a:r>
            <a:endParaRPr lang="sl-SI" sz="5400" dirty="0"/>
          </a:p>
        </p:txBody>
      </p:sp>
      <p:sp>
        <p:nvSpPr>
          <p:cNvPr id="4" name="AutoShape 12" descr="Rezultat iskanja slik za angelina jolie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Picture 2" descr="Résultat de recherche d'images pour &quot;sustainable development goal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845"/>
            <a:ext cx="8983803" cy="385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216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863" y="93419"/>
            <a:ext cx="6008997" cy="488209"/>
          </a:xfrm>
        </p:spPr>
        <p:txBody>
          <a:bodyPr>
            <a:normAutofit fontScale="90000"/>
          </a:bodyPr>
          <a:lstStyle/>
          <a:p>
            <a:pPr algn="ctr"/>
            <a:r>
              <a:rPr lang="sl-SI" b="1" dirty="0" err="1"/>
              <a:t>Slovenian</a:t>
            </a:r>
            <a:r>
              <a:rPr lang="sl-SI" b="1" dirty="0"/>
              <a:t> </a:t>
            </a:r>
            <a:r>
              <a:rPr lang="sl-SI" b="1" dirty="0" err="1"/>
              <a:t>tourism</a:t>
            </a:r>
            <a:endParaRPr lang="sl-SI" b="1" dirty="0"/>
          </a:p>
        </p:txBody>
      </p:sp>
      <p:sp>
        <p:nvSpPr>
          <p:cNvPr id="3" name="Content Placeholder 2"/>
          <p:cNvSpPr>
            <a:spLocks noGrp="1"/>
          </p:cNvSpPr>
          <p:nvPr>
            <p:ph idx="1"/>
          </p:nvPr>
        </p:nvSpPr>
        <p:spPr>
          <a:xfrm>
            <a:off x="0" y="685800"/>
            <a:ext cx="9071657" cy="4106118"/>
          </a:xfrm>
        </p:spPr>
        <p:txBody>
          <a:bodyPr>
            <a:normAutofit fontScale="92500" lnSpcReduction="10000"/>
          </a:bodyPr>
          <a:lstStyle/>
          <a:p>
            <a:r>
              <a:rPr lang="sl-SI" sz="2100" dirty="0" err="1"/>
              <a:t>The</a:t>
            </a:r>
            <a:r>
              <a:rPr lang="sl-SI" sz="2100" dirty="0"/>
              <a:t> </a:t>
            </a:r>
            <a:r>
              <a:rPr lang="sl-SI" sz="2100" dirty="0" err="1"/>
              <a:t>Slovenian</a:t>
            </a:r>
            <a:r>
              <a:rPr lang="sl-SI" sz="2100" dirty="0"/>
              <a:t> </a:t>
            </a:r>
            <a:r>
              <a:rPr lang="sl-SI" sz="2100" dirty="0" err="1"/>
              <a:t>Tourist</a:t>
            </a:r>
            <a:r>
              <a:rPr lang="sl-SI" sz="2100" dirty="0"/>
              <a:t> </a:t>
            </a:r>
            <a:r>
              <a:rPr lang="sl-SI" sz="2100" dirty="0" err="1"/>
              <a:t>Board</a:t>
            </a:r>
            <a:r>
              <a:rPr lang="sl-SI" sz="2100" dirty="0"/>
              <a:t> </a:t>
            </a:r>
            <a:r>
              <a:rPr lang="sl-SI" sz="2100" dirty="0" err="1"/>
              <a:t>has</a:t>
            </a:r>
            <a:r>
              <a:rPr lang="sl-SI" sz="2100" dirty="0"/>
              <a:t> </a:t>
            </a:r>
            <a:r>
              <a:rPr lang="sl-SI" sz="2100" dirty="0" err="1"/>
              <a:t>defined</a:t>
            </a:r>
            <a:r>
              <a:rPr lang="sl-SI" sz="2100" dirty="0"/>
              <a:t> </a:t>
            </a:r>
            <a:r>
              <a:rPr lang="sl-SI" sz="2100" dirty="0" err="1"/>
              <a:t>green</a:t>
            </a:r>
            <a:r>
              <a:rPr lang="sl-SI" sz="2100" dirty="0"/>
              <a:t> (</a:t>
            </a:r>
            <a:r>
              <a:rPr lang="sl-SI" sz="2100" dirty="0" err="1"/>
              <a:t>ie</a:t>
            </a:r>
            <a:r>
              <a:rPr lang="sl-SI" sz="2100" dirty="0"/>
              <a:t> </a:t>
            </a:r>
            <a:r>
              <a:rPr lang="sl-SI" sz="2100" dirty="0" err="1"/>
              <a:t>sustainable</a:t>
            </a:r>
            <a:r>
              <a:rPr lang="sl-SI" sz="2100" dirty="0"/>
              <a:t>) as </a:t>
            </a:r>
            <a:r>
              <a:rPr lang="sl-SI" sz="2100" dirty="0" err="1"/>
              <a:t>the</a:t>
            </a:r>
            <a:r>
              <a:rPr lang="sl-SI" sz="2100" dirty="0"/>
              <a:t> </a:t>
            </a:r>
            <a:r>
              <a:rPr lang="sl-SI" sz="2100" dirty="0" err="1"/>
              <a:t>only</a:t>
            </a:r>
            <a:r>
              <a:rPr lang="sl-SI" sz="2100" dirty="0"/>
              <a:t> </a:t>
            </a:r>
            <a:r>
              <a:rPr lang="sl-SI" sz="2100" dirty="0" err="1"/>
              <a:t>law</a:t>
            </a:r>
            <a:r>
              <a:rPr lang="en-GB" sz="2100" dirty="0"/>
              <a:t> for </a:t>
            </a:r>
            <a:r>
              <a:rPr lang="sl-SI" sz="2100" dirty="0" err="1"/>
              <a:t>the</a:t>
            </a:r>
            <a:r>
              <a:rPr lang="sl-SI" sz="2100" dirty="0"/>
              <a:t> </a:t>
            </a:r>
            <a:r>
              <a:rPr lang="sl-SI" sz="2100" dirty="0" err="1"/>
              <a:t>development</a:t>
            </a:r>
            <a:r>
              <a:rPr lang="sl-SI" sz="2100" dirty="0"/>
              <a:t> </a:t>
            </a:r>
            <a:r>
              <a:rPr lang="sl-SI" sz="2100" dirty="0" err="1"/>
              <a:t>opportunity</a:t>
            </a:r>
            <a:endParaRPr lang="en-GB" sz="2100" dirty="0"/>
          </a:p>
          <a:p>
            <a:pPr algn="ctr"/>
            <a:r>
              <a:rPr lang="en-GB" sz="2400" b="1" dirty="0"/>
              <a:t>WHAT DOES IT MEAN?</a:t>
            </a:r>
          </a:p>
          <a:p>
            <a:pPr>
              <a:buFont typeface="Wingdings" panose="05000000000000000000" pitchFamily="2" charset="2"/>
              <a:buChar char="Ø"/>
            </a:pPr>
            <a:r>
              <a:rPr lang="sl-SI" sz="2250" dirty="0" err="1"/>
              <a:t>Integrating</a:t>
            </a:r>
            <a:r>
              <a:rPr lang="sl-SI" sz="2250" dirty="0"/>
              <a:t> </a:t>
            </a:r>
            <a:r>
              <a:rPr lang="sl-SI" sz="2250" dirty="0" err="1"/>
              <a:t>sustainability</a:t>
            </a:r>
            <a:r>
              <a:rPr lang="sl-SI" sz="2250" dirty="0"/>
              <a:t> in a </a:t>
            </a:r>
            <a:r>
              <a:rPr lang="sl-SI" sz="2250" dirty="0" err="1"/>
              <a:t>holistic</a:t>
            </a:r>
            <a:r>
              <a:rPr lang="sl-SI" sz="2250" dirty="0"/>
              <a:t> </a:t>
            </a:r>
            <a:r>
              <a:rPr lang="sl-SI" sz="2250" dirty="0" err="1"/>
              <a:t>way</a:t>
            </a:r>
            <a:r>
              <a:rPr lang="en-GB" sz="2250" dirty="0"/>
              <a:t>.</a:t>
            </a:r>
          </a:p>
          <a:p>
            <a:pPr>
              <a:buFont typeface="Wingdings" panose="05000000000000000000" pitchFamily="2" charset="2"/>
              <a:buChar char="Ø"/>
            </a:pPr>
            <a:r>
              <a:rPr lang="en-GB" sz="2250" dirty="0"/>
              <a:t>Implementation of the </a:t>
            </a:r>
            <a:r>
              <a:rPr lang="sl-SI" sz="2250" dirty="0" err="1"/>
              <a:t>Strategy</a:t>
            </a:r>
            <a:r>
              <a:rPr lang="en-GB" sz="2250" dirty="0"/>
              <a:t> on  </a:t>
            </a:r>
            <a:r>
              <a:rPr lang="sl-SI" sz="2250" dirty="0" err="1"/>
              <a:t>sustainable</a:t>
            </a:r>
            <a:r>
              <a:rPr lang="sl-SI" sz="2250" dirty="0"/>
              <a:t> </a:t>
            </a:r>
            <a:r>
              <a:rPr lang="sl-SI" sz="2250" dirty="0" err="1"/>
              <a:t>growth</a:t>
            </a:r>
            <a:r>
              <a:rPr lang="sl-SI" sz="2250" dirty="0"/>
              <a:t> 2017-2021</a:t>
            </a:r>
            <a:r>
              <a:rPr lang="en-GB" sz="2250" dirty="0"/>
              <a:t>.</a:t>
            </a:r>
          </a:p>
          <a:p>
            <a:pPr>
              <a:buFont typeface="Wingdings" panose="05000000000000000000" pitchFamily="2" charset="2"/>
              <a:buChar char="Ø"/>
            </a:pPr>
            <a:r>
              <a:rPr lang="en-GB" sz="2250" dirty="0" err="1"/>
              <a:t>D</a:t>
            </a:r>
            <a:r>
              <a:rPr lang="sl-SI" sz="2250" dirty="0" err="1"/>
              <a:t>evelopment</a:t>
            </a:r>
            <a:r>
              <a:rPr lang="sl-SI" sz="2250" dirty="0"/>
              <a:t> </a:t>
            </a:r>
            <a:r>
              <a:rPr lang="sl-SI" sz="2250" dirty="0" err="1"/>
              <a:t>and</a:t>
            </a:r>
            <a:r>
              <a:rPr lang="sl-SI" sz="2250" dirty="0"/>
              <a:t> </a:t>
            </a:r>
            <a:r>
              <a:rPr lang="sl-SI" sz="2250" dirty="0" err="1"/>
              <a:t>promotion</a:t>
            </a:r>
            <a:r>
              <a:rPr lang="sl-SI" sz="2250" dirty="0"/>
              <a:t> of </a:t>
            </a:r>
            <a:r>
              <a:rPr lang="sl-SI" sz="2250" dirty="0" err="1"/>
              <a:t>sustainable</a:t>
            </a:r>
            <a:r>
              <a:rPr lang="sl-SI" sz="2250" dirty="0"/>
              <a:t> </a:t>
            </a:r>
            <a:r>
              <a:rPr lang="sl-SI" sz="2250" dirty="0" err="1"/>
              <a:t>products</a:t>
            </a:r>
            <a:r>
              <a:rPr lang="sl-SI" sz="2250" dirty="0"/>
              <a:t> </a:t>
            </a:r>
            <a:r>
              <a:rPr lang="sl-SI" sz="2250" dirty="0" err="1"/>
              <a:t>for</a:t>
            </a:r>
            <a:r>
              <a:rPr lang="en-GB" sz="2250" dirty="0"/>
              <a:t> </a:t>
            </a:r>
            <a:r>
              <a:rPr lang="sl-SI" sz="2250" dirty="0"/>
              <a:t> </a:t>
            </a:r>
            <a:r>
              <a:rPr lang="sl-SI" sz="2250" dirty="0" err="1"/>
              <a:t>demanding</a:t>
            </a:r>
            <a:r>
              <a:rPr lang="sl-SI" sz="2250" dirty="0"/>
              <a:t> </a:t>
            </a:r>
            <a:r>
              <a:rPr lang="sl-SI" sz="2250" dirty="0" err="1"/>
              <a:t>visitor</a:t>
            </a:r>
            <a:r>
              <a:rPr lang="en-GB" sz="2250" dirty="0"/>
              <a:t>s</a:t>
            </a:r>
            <a:r>
              <a:rPr lang="sl-SI" sz="2250" dirty="0"/>
              <a:t> </a:t>
            </a:r>
            <a:r>
              <a:rPr lang="sl-SI" sz="2250" dirty="0" err="1"/>
              <a:t>seeking</a:t>
            </a:r>
            <a:r>
              <a:rPr lang="sl-SI" sz="2250" dirty="0"/>
              <a:t> </a:t>
            </a:r>
            <a:r>
              <a:rPr lang="sl-SI" sz="2250" dirty="0" err="1"/>
              <a:t>quality</a:t>
            </a:r>
            <a:r>
              <a:rPr lang="sl-SI" sz="2250" dirty="0"/>
              <a:t> </a:t>
            </a:r>
            <a:r>
              <a:rPr lang="sl-SI" sz="2250" dirty="0" err="1"/>
              <a:t>diverse</a:t>
            </a:r>
            <a:r>
              <a:rPr lang="sl-SI" sz="2250" dirty="0"/>
              <a:t> </a:t>
            </a:r>
            <a:r>
              <a:rPr lang="sl-SI" sz="2250" dirty="0" err="1"/>
              <a:t>and</a:t>
            </a:r>
            <a:r>
              <a:rPr lang="sl-SI" sz="2250" dirty="0"/>
              <a:t> </a:t>
            </a:r>
            <a:r>
              <a:rPr lang="sl-SI" sz="2250" dirty="0" err="1"/>
              <a:t>active</a:t>
            </a:r>
            <a:r>
              <a:rPr lang="sl-SI" sz="2250" dirty="0"/>
              <a:t> </a:t>
            </a:r>
            <a:r>
              <a:rPr lang="sl-SI" sz="2250" dirty="0" err="1"/>
              <a:t>experiences</a:t>
            </a:r>
            <a:r>
              <a:rPr lang="en-GB" sz="2250" dirty="0"/>
              <a:t>.</a:t>
            </a:r>
          </a:p>
          <a:p>
            <a:pPr>
              <a:buFont typeface="Wingdings" panose="05000000000000000000" pitchFamily="2" charset="2"/>
              <a:buChar char="Ø"/>
            </a:pPr>
            <a:r>
              <a:rPr lang="en-GB" sz="2250" dirty="0" err="1"/>
              <a:t>C</a:t>
            </a:r>
            <a:r>
              <a:rPr lang="sl-SI" sz="2250" dirty="0" err="1"/>
              <a:t>ontinuous</a:t>
            </a:r>
            <a:r>
              <a:rPr lang="sl-SI" sz="2250" dirty="0"/>
              <a:t> </a:t>
            </a:r>
            <a:r>
              <a:rPr lang="sl-SI" sz="2250" dirty="0" err="1"/>
              <a:t>efforts</a:t>
            </a:r>
            <a:r>
              <a:rPr lang="sl-SI" sz="2250" dirty="0"/>
              <a:t> to </a:t>
            </a:r>
            <a:r>
              <a:rPr lang="sl-SI" sz="2250" dirty="0" err="1"/>
              <a:t>improve</a:t>
            </a:r>
            <a:r>
              <a:rPr lang="sl-SI" sz="2250" dirty="0"/>
              <a:t> </a:t>
            </a:r>
            <a:r>
              <a:rPr lang="sl-SI" sz="2250" dirty="0" err="1"/>
              <a:t>economic</a:t>
            </a:r>
            <a:r>
              <a:rPr lang="sl-SI" sz="2250" dirty="0"/>
              <a:t>, </a:t>
            </a:r>
            <a:r>
              <a:rPr lang="sl-SI" sz="2250" dirty="0" err="1"/>
              <a:t>environmental</a:t>
            </a:r>
            <a:r>
              <a:rPr lang="sl-SI" sz="2250" dirty="0"/>
              <a:t>, </a:t>
            </a:r>
            <a:r>
              <a:rPr lang="sl-SI" sz="2250" dirty="0" err="1"/>
              <a:t>climate</a:t>
            </a:r>
            <a:r>
              <a:rPr lang="sl-SI" sz="2250" dirty="0"/>
              <a:t> </a:t>
            </a:r>
            <a:r>
              <a:rPr lang="sl-SI" sz="2250" dirty="0" err="1"/>
              <a:t>and</a:t>
            </a:r>
            <a:r>
              <a:rPr lang="sl-SI" sz="2250" dirty="0"/>
              <a:t> social </a:t>
            </a:r>
            <a:r>
              <a:rPr lang="sl-SI" sz="2250" dirty="0" err="1"/>
              <a:t>aspects</a:t>
            </a:r>
            <a:r>
              <a:rPr lang="en-GB" sz="2250" dirty="0"/>
              <a:t>.</a:t>
            </a:r>
            <a:endParaRPr lang="sl-SI" sz="2250" dirty="0"/>
          </a:p>
          <a:p>
            <a:pPr>
              <a:buFont typeface="Wingdings" panose="05000000000000000000" pitchFamily="2" charset="2"/>
              <a:buChar char="Ø"/>
            </a:pPr>
            <a:r>
              <a:rPr lang="en-GB" sz="2250" dirty="0"/>
              <a:t>I</a:t>
            </a:r>
            <a:r>
              <a:rPr lang="sl-SI" sz="2250" dirty="0" err="1"/>
              <a:t>mprove</a:t>
            </a:r>
            <a:r>
              <a:rPr lang="en-GB" sz="2250" dirty="0" err="1"/>
              <a:t>ment</a:t>
            </a:r>
            <a:r>
              <a:rPr lang="en-GB" sz="2250" dirty="0"/>
              <a:t> of </a:t>
            </a:r>
            <a:r>
              <a:rPr lang="sl-SI" sz="2250" dirty="0"/>
              <a:t> </a:t>
            </a:r>
            <a:r>
              <a:rPr lang="sl-SI" sz="2250" dirty="0" err="1"/>
              <a:t>hospitality</a:t>
            </a:r>
            <a:r>
              <a:rPr lang="en-GB" sz="2250" dirty="0"/>
              <a:t>,</a:t>
            </a:r>
            <a:r>
              <a:rPr lang="sl-SI" sz="2250" dirty="0"/>
              <a:t>  </a:t>
            </a:r>
            <a:r>
              <a:rPr lang="sl-SI" sz="2250" dirty="0" err="1"/>
              <a:t>tourism</a:t>
            </a:r>
            <a:r>
              <a:rPr lang="sl-SI" sz="2250" dirty="0"/>
              <a:t> </a:t>
            </a:r>
            <a:r>
              <a:rPr lang="sl-SI" sz="2250" dirty="0" err="1"/>
              <a:t>employee</a:t>
            </a:r>
            <a:r>
              <a:rPr lang="sl-SI" sz="2250" dirty="0"/>
              <a:t> </a:t>
            </a:r>
            <a:r>
              <a:rPr lang="sl-SI" sz="2250" dirty="0" err="1"/>
              <a:t>satisfaction</a:t>
            </a:r>
            <a:r>
              <a:rPr lang="sl-SI" sz="2250" dirty="0"/>
              <a:t> (</a:t>
            </a:r>
            <a:r>
              <a:rPr lang="sl-SI" sz="2250" dirty="0" err="1"/>
              <a:t>better</a:t>
            </a:r>
            <a:r>
              <a:rPr lang="en-GB" sz="2250" dirty="0"/>
              <a:t> </a:t>
            </a:r>
            <a:r>
              <a:rPr lang="sl-SI" sz="2250" dirty="0" err="1"/>
              <a:t>paid</a:t>
            </a:r>
            <a:r>
              <a:rPr lang="sl-SI" sz="2250" dirty="0"/>
              <a:t>, </a:t>
            </a:r>
            <a:r>
              <a:rPr lang="sl-SI" sz="2250" dirty="0" err="1"/>
              <a:t>motivated</a:t>
            </a:r>
            <a:r>
              <a:rPr lang="sl-SI" sz="2250" dirty="0"/>
              <a:t> </a:t>
            </a:r>
            <a:r>
              <a:rPr lang="sl-SI" sz="2250" dirty="0" err="1"/>
              <a:t>and</a:t>
            </a:r>
            <a:r>
              <a:rPr lang="sl-SI" sz="2250" dirty="0"/>
              <a:t> </a:t>
            </a:r>
            <a:r>
              <a:rPr lang="sl-SI" sz="2250" dirty="0" err="1"/>
              <a:t>educated</a:t>
            </a:r>
            <a:r>
              <a:rPr lang="sl-SI" sz="2250" dirty="0"/>
              <a:t> </a:t>
            </a:r>
            <a:r>
              <a:rPr lang="sl-SI" sz="2250" dirty="0" err="1"/>
              <a:t>staff</a:t>
            </a:r>
            <a:r>
              <a:rPr lang="sl-SI" sz="2250" dirty="0"/>
              <a:t>).</a:t>
            </a:r>
          </a:p>
          <a:p>
            <a:r>
              <a:rPr lang="sl-SI" sz="2250" dirty="0"/>
              <a:t> </a:t>
            </a:r>
          </a:p>
          <a:p>
            <a:pPr>
              <a:buFont typeface="Wingdings" panose="05000000000000000000" pitchFamily="2" charset="2"/>
              <a:buChar char="Ø"/>
            </a:pPr>
            <a:endParaRPr lang="sl-SI" dirty="0"/>
          </a:p>
          <a:p>
            <a:pPr>
              <a:buFont typeface="Wingdings" panose="05000000000000000000" pitchFamily="2" charset="2"/>
              <a:buChar char="Ø"/>
            </a:pPr>
            <a:endParaRPr lang="en-GB" dirty="0"/>
          </a:p>
          <a:p>
            <a:endParaRPr lang="sl-SI" dirty="0"/>
          </a:p>
        </p:txBody>
      </p:sp>
    </p:spTree>
    <p:extLst>
      <p:ext uri="{BB962C8B-B14F-4D97-AF65-F5344CB8AC3E}">
        <p14:creationId xmlns:p14="http://schemas.microsoft.com/office/powerpoint/2010/main" val="372830220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2"/>
            <a:ext cx="7543800" cy="948303"/>
          </a:xfrm>
        </p:spPr>
        <p:txBody>
          <a:bodyPr>
            <a:noAutofit/>
          </a:bodyPr>
          <a:lstStyle/>
          <a:p>
            <a:pPr algn="ctr"/>
            <a:r>
              <a:rPr lang="sl-SI" b="1" dirty="0"/>
              <a:t>6 </a:t>
            </a:r>
            <a:r>
              <a:rPr lang="sl-SI" b="1" dirty="0" err="1"/>
              <a:t>key</a:t>
            </a:r>
            <a:r>
              <a:rPr lang="sl-SI" b="1" dirty="0"/>
              <a:t> </a:t>
            </a:r>
            <a:r>
              <a:rPr lang="sl-SI" b="1" dirty="0" err="1"/>
              <a:t>development</a:t>
            </a:r>
            <a:r>
              <a:rPr lang="sl-SI" b="1" dirty="0"/>
              <a:t> </a:t>
            </a:r>
            <a:r>
              <a:rPr lang="sl-SI" b="1" dirty="0" err="1"/>
              <a:t>policies</a:t>
            </a:r>
            <a:endParaRPr lang="sl-SI" b="1" dirty="0"/>
          </a:p>
        </p:txBody>
      </p:sp>
      <p:sp>
        <p:nvSpPr>
          <p:cNvPr id="3" name="Content Placeholder 2"/>
          <p:cNvSpPr>
            <a:spLocks noGrp="1"/>
          </p:cNvSpPr>
          <p:nvPr>
            <p:ph idx="1"/>
          </p:nvPr>
        </p:nvSpPr>
        <p:spPr>
          <a:xfrm>
            <a:off x="822960" y="1505834"/>
            <a:ext cx="4290156" cy="2990930"/>
          </a:xfrm>
        </p:spPr>
        <p:txBody>
          <a:bodyPr>
            <a:normAutofit lnSpcReduction="10000"/>
          </a:bodyPr>
          <a:lstStyle/>
          <a:p>
            <a:pPr>
              <a:buFont typeface="Wingdings" panose="05000000000000000000" pitchFamily="2" charset="2"/>
              <a:buChar char="v"/>
            </a:pPr>
            <a:r>
              <a:rPr lang="en-GB" sz="2400" dirty="0"/>
              <a:t> </a:t>
            </a:r>
            <a:r>
              <a:rPr lang="en-GB" sz="1800" dirty="0"/>
              <a:t>N</a:t>
            </a:r>
            <a:r>
              <a:rPr lang="sl-SI" sz="1800" dirty="0" err="1"/>
              <a:t>ew</a:t>
            </a:r>
            <a:r>
              <a:rPr lang="sl-SI" sz="1800" dirty="0"/>
              <a:t> </a:t>
            </a:r>
            <a:r>
              <a:rPr lang="sl-SI" sz="1800" dirty="0" err="1"/>
              <a:t>organization</a:t>
            </a:r>
            <a:r>
              <a:rPr lang="sl-SI" sz="1800" dirty="0"/>
              <a:t>: </a:t>
            </a:r>
            <a:r>
              <a:rPr lang="sl-SI" sz="1800" dirty="0" err="1"/>
              <a:t>macro</a:t>
            </a:r>
            <a:r>
              <a:rPr lang="sl-SI" sz="1800" dirty="0"/>
              <a:t> </a:t>
            </a:r>
            <a:r>
              <a:rPr lang="sl-SI" sz="1800" dirty="0" err="1"/>
              <a:t>destinations</a:t>
            </a:r>
            <a:r>
              <a:rPr lang="sl-SI" sz="1800" dirty="0"/>
              <a:t> </a:t>
            </a:r>
            <a:r>
              <a:rPr lang="sl-SI" sz="1800" dirty="0" err="1"/>
              <a:t>and</a:t>
            </a:r>
            <a:r>
              <a:rPr lang="sl-SI" sz="1800" dirty="0"/>
              <a:t> </a:t>
            </a:r>
            <a:r>
              <a:rPr lang="sl-SI" sz="1800" dirty="0" err="1"/>
              <a:t>tourism</a:t>
            </a:r>
            <a:r>
              <a:rPr lang="sl-SI" sz="1800" dirty="0"/>
              <a:t> </a:t>
            </a:r>
            <a:r>
              <a:rPr lang="sl-SI" sz="1800" dirty="0" err="1"/>
              <a:t>products</a:t>
            </a:r>
            <a:r>
              <a:rPr lang="sl-SI" sz="1800" dirty="0"/>
              <a:t>,</a:t>
            </a:r>
          </a:p>
          <a:p>
            <a:pPr>
              <a:buFont typeface="Wingdings" panose="05000000000000000000" pitchFamily="2" charset="2"/>
              <a:buChar char="v"/>
            </a:pPr>
            <a:r>
              <a:rPr lang="en-GB" sz="1800" dirty="0"/>
              <a:t> T</a:t>
            </a:r>
            <a:r>
              <a:rPr lang="sl-SI" sz="1800" dirty="0"/>
              <a:t>he </a:t>
            </a:r>
            <a:r>
              <a:rPr lang="sl-SI" sz="1800" dirty="0" err="1"/>
              <a:t>institutional</a:t>
            </a:r>
            <a:r>
              <a:rPr lang="sl-SI" sz="1800" dirty="0"/>
              <a:t> </a:t>
            </a:r>
            <a:r>
              <a:rPr lang="sl-SI" sz="1800" dirty="0" err="1"/>
              <a:t>and</a:t>
            </a:r>
            <a:r>
              <a:rPr lang="sl-SI" sz="1800" dirty="0"/>
              <a:t> legal </a:t>
            </a:r>
            <a:r>
              <a:rPr lang="sl-SI" sz="1800" dirty="0" err="1"/>
              <a:t>framework</a:t>
            </a:r>
            <a:r>
              <a:rPr lang="sl-SI" sz="1800" dirty="0"/>
              <a:t>,</a:t>
            </a:r>
          </a:p>
          <a:p>
            <a:pPr>
              <a:buFont typeface="Wingdings" panose="05000000000000000000" pitchFamily="2" charset="2"/>
              <a:buChar char="v"/>
            </a:pPr>
            <a:r>
              <a:rPr lang="en-GB" sz="1800" dirty="0"/>
              <a:t> A</a:t>
            </a:r>
            <a:r>
              <a:rPr lang="sl-SI" sz="1800" dirty="0" err="1"/>
              <a:t>ccommodation</a:t>
            </a:r>
            <a:r>
              <a:rPr lang="sl-SI" sz="1800" dirty="0"/>
              <a:t>, </a:t>
            </a:r>
            <a:r>
              <a:rPr lang="sl-SI" sz="1800" dirty="0" err="1"/>
              <a:t>tourism</a:t>
            </a:r>
            <a:r>
              <a:rPr lang="sl-SI" sz="1800" dirty="0"/>
              <a:t> </a:t>
            </a:r>
            <a:r>
              <a:rPr lang="sl-SI" sz="1800" dirty="0" err="1"/>
              <a:t>infrastructure</a:t>
            </a:r>
            <a:r>
              <a:rPr lang="sl-SI" sz="1800" dirty="0"/>
              <a:t> </a:t>
            </a:r>
            <a:r>
              <a:rPr lang="sl-SI" sz="1800" dirty="0" err="1"/>
              <a:t>and</a:t>
            </a:r>
            <a:r>
              <a:rPr lang="sl-SI" sz="1800" dirty="0"/>
              <a:t> </a:t>
            </a:r>
            <a:r>
              <a:rPr lang="sl-SI" sz="1800" dirty="0" err="1"/>
              <a:t>investments</a:t>
            </a:r>
            <a:r>
              <a:rPr lang="sl-SI" sz="1800" dirty="0"/>
              <a:t>,</a:t>
            </a:r>
          </a:p>
          <a:p>
            <a:pPr>
              <a:buFont typeface="Wingdings" panose="05000000000000000000" pitchFamily="2" charset="2"/>
              <a:buChar char="v"/>
            </a:pPr>
            <a:r>
              <a:rPr lang="en-GB" sz="1800" dirty="0"/>
              <a:t> P</a:t>
            </a:r>
            <a:r>
              <a:rPr lang="sl-SI" sz="1800" dirty="0" err="1"/>
              <a:t>ersonnel</a:t>
            </a:r>
            <a:r>
              <a:rPr lang="sl-SI" sz="1800" dirty="0"/>
              <a:t> in </a:t>
            </a:r>
            <a:r>
              <a:rPr lang="sl-SI" sz="1800" dirty="0" err="1"/>
              <a:t>tourism</a:t>
            </a:r>
            <a:r>
              <a:rPr lang="sl-SI" sz="1800" dirty="0"/>
              <a:t>,</a:t>
            </a:r>
          </a:p>
          <a:p>
            <a:pPr>
              <a:buFont typeface="Wingdings" panose="05000000000000000000" pitchFamily="2" charset="2"/>
              <a:buChar char="v"/>
            </a:pPr>
            <a:r>
              <a:rPr lang="en-GB" sz="1800" dirty="0"/>
              <a:t> S</a:t>
            </a:r>
            <a:r>
              <a:rPr lang="sl-SI" sz="1800" dirty="0"/>
              <a:t>pace, </a:t>
            </a:r>
            <a:r>
              <a:rPr lang="sl-SI" sz="1800" dirty="0" err="1"/>
              <a:t>natural</a:t>
            </a:r>
            <a:r>
              <a:rPr lang="sl-SI" sz="1800" dirty="0"/>
              <a:t> </a:t>
            </a:r>
            <a:r>
              <a:rPr lang="sl-SI" sz="1800" dirty="0" err="1"/>
              <a:t>and</a:t>
            </a:r>
            <a:r>
              <a:rPr lang="sl-SI" sz="1800" dirty="0"/>
              <a:t> </a:t>
            </a:r>
            <a:r>
              <a:rPr lang="sl-SI" sz="1800" dirty="0" err="1"/>
              <a:t>cultural</a:t>
            </a:r>
            <a:r>
              <a:rPr lang="sl-SI" sz="1800" dirty="0"/>
              <a:t> </a:t>
            </a:r>
            <a:r>
              <a:rPr lang="sl-SI" sz="1800" dirty="0" err="1"/>
              <a:t>resources</a:t>
            </a:r>
            <a:r>
              <a:rPr lang="sl-SI" sz="1800" dirty="0"/>
              <a:t>,</a:t>
            </a:r>
          </a:p>
          <a:p>
            <a:pPr>
              <a:buFont typeface="Wingdings" panose="05000000000000000000" pitchFamily="2" charset="2"/>
              <a:buChar char="v"/>
            </a:pPr>
            <a:r>
              <a:rPr lang="en-GB" sz="1800" dirty="0"/>
              <a:t> S</a:t>
            </a:r>
            <a:r>
              <a:rPr lang="sl-SI" sz="1800" dirty="0" err="1"/>
              <a:t>mall</a:t>
            </a:r>
            <a:r>
              <a:rPr lang="sl-SI" sz="1800" dirty="0"/>
              <a:t> </a:t>
            </a:r>
            <a:r>
              <a:rPr lang="sl-SI" sz="1800" dirty="0" err="1"/>
              <a:t>and</a:t>
            </a:r>
            <a:r>
              <a:rPr lang="sl-SI" sz="1800" dirty="0"/>
              <a:t> </a:t>
            </a:r>
            <a:r>
              <a:rPr lang="sl-SI" sz="1800" dirty="0" err="1"/>
              <a:t>medium-sized</a:t>
            </a:r>
            <a:r>
              <a:rPr lang="sl-SI" sz="1800" dirty="0"/>
              <a:t> </a:t>
            </a:r>
            <a:r>
              <a:rPr lang="sl-SI" sz="1800" dirty="0" err="1"/>
              <a:t>enterprises</a:t>
            </a:r>
            <a:r>
              <a:rPr lang="sl-SI" sz="1800" dirty="0"/>
              <a:t> (</a:t>
            </a:r>
            <a:r>
              <a:rPr lang="sl-SI" sz="1800" dirty="0" err="1"/>
              <a:t>SMEs</a:t>
            </a:r>
            <a:r>
              <a:rPr lang="sl-SI" sz="1800" dirty="0"/>
              <a:t>).</a:t>
            </a:r>
          </a:p>
          <a:p>
            <a:pPr>
              <a:buFont typeface="Wingdings" panose="05000000000000000000" pitchFamily="2" charset="2"/>
              <a:buChar char="v"/>
            </a:pPr>
            <a:endParaRPr lang="sl-SI" sz="24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208606" y="1406325"/>
            <a:ext cx="3935393" cy="3264060"/>
          </a:xfrm>
          <a:prstGeom prst="rect">
            <a:avLst/>
          </a:prstGeom>
          <a:noFill/>
          <a:ln>
            <a:noFill/>
          </a:ln>
        </p:spPr>
      </p:pic>
    </p:spTree>
    <p:extLst>
      <p:ext uri="{BB962C8B-B14F-4D97-AF65-F5344CB8AC3E}">
        <p14:creationId xmlns:p14="http://schemas.microsoft.com/office/powerpoint/2010/main" val="119230653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09575" y="1384300"/>
            <a:ext cx="4165318" cy="3017520"/>
          </a:xfrm>
        </p:spPr>
        <p:txBody>
          <a:bodyPr>
            <a:normAutofit fontScale="25000" lnSpcReduction="20000"/>
          </a:bodyPr>
          <a:lstStyle/>
          <a:p>
            <a:pPr>
              <a:lnSpc>
                <a:spcPct val="120000"/>
              </a:lnSpc>
              <a:buFont typeface="Arial" panose="020B0604020202020204" pitchFamily="34" charset="0"/>
              <a:buChar char="•"/>
            </a:pPr>
            <a:r>
              <a:rPr lang="sl-SI" sz="6000" dirty="0" err="1"/>
              <a:t>Mountain</a:t>
            </a:r>
            <a:r>
              <a:rPr lang="sl-SI" sz="6000" dirty="0"/>
              <a:t> </a:t>
            </a:r>
            <a:r>
              <a:rPr lang="sl-SI" sz="6000" dirty="0" err="1"/>
              <a:t>holidays</a:t>
            </a:r>
            <a:r>
              <a:rPr lang="sl-SI" sz="6000" dirty="0"/>
              <a:t> </a:t>
            </a:r>
            <a:r>
              <a:rPr lang="sl-SI" sz="6000" dirty="0" err="1"/>
              <a:t>and</a:t>
            </a:r>
            <a:r>
              <a:rPr lang="sl-SI" sz="6000" dirty="0"/>
              <a:t> </a:t>
            </a:r>
            <a:r>
              <a:rPr lang="sl-SI" sz="6000" dirty="0" err="1"/>
              <a:t>outdoor</a:t>
            </a:r>
            <a:r>
              <a:rPr lang="sl-SI" sz="6000" dirty="0"/>
              <a:t>,</a:t>
            </a:r>
          </a:p>
          <a:p>
            <a:pPr>
              <a:lnSpc>
                <a:spcPct val="120000"/>
              </a:lnSpc>
              <a:buFont typeface="Arial" panose="020B0604020202020204" pitchFamily="34" charset="0"/>
              <a:buChar char="•"/>
            </a:pPr>
            <a:r>
              <a:rPr lang="sl-SI" sz="6000" dirty="0"/>
              <a:t>Business </a:t>
            </a:r>
            <a:r>
              <a:rPr lang="sl-SI" sz="6000" dirty="0" err="1"/>
              <a:t>Meetings</a:t>
            </a:r>
            <a:r>
              <a:rPr lang="sl-SI" sz="6000" dirty="0"/>
              <a:t> &amp; </a:t>
            </a:r>
            <a:r>
              <a:rPr lang="sl-SI" sz="6000" dirty="0" err="1"/>
              <a:t>Events</a:t>
            </a:r>
            <a:endParaRPr lang="sl-SI" sz="6000" dirty="0"/>
          </a:p>
          <a:p>
            <a:pPr>
              <a:lnSpc>
                <a:spcPct val="120000"/>
              </a:lnSpc>
              <a:buFont typeface="Arial" panose="020B0604020202020204" pitchFamily="34" charset="0"/>
              <a:buChar char="•"/>
            </a:pPr>
            <a:r>
              <a:rPr lang="sl-SI" sz="6000" dirty="0" err="1"/>
              <a:t>Health</a:t>
            </a:r>
            <a:r>
              <a:rPr lang="sl-SI" sz="6000" dirty="0"/>
              <a:t> &amp; </a:t>
            </a:r>
            <a:r>
              <a:rPr lang="sl-SI" sz="6000" dirty="0" err="1"/>
              <a:t>Wellness</a:t>
            </a:r>
            <a:endParaRPr lang="sl-SI" sz="6000" dirty="0"/>
          </a:p>
          <a:p>
            <a:pPr>
              <a:lnSpc>
                <a:spcPct val="120000"/>
              </a:lnSpc>
              <a:buFont typeface="Arial" panose="020B0604020202020204" pitchFamily="34" charset="0"/>
              <a:buChar char="•"/>
            </a:pPr>
            <a:r>
              <a:rPr lang="sl-SI" sz="6000" dirty="0" err="1"/>
              <a:t>Experiences</a:t>
            </a:r>
            <a:r>
              <a:rPr lang="sl-SI" sz="6000" dirty="0"/>
              <a:t> of nature,</a:t>
            </a:r>
          </a:p>
          <a:p>
            <a:pPr>
              <a:lnSpc>
                <a:spcPct val="120000"/>
              </a:lnSpc>
              <a:buFont typeface="Arial" panose="020B0604020202020204" pitchFamily="34" charset="0"/>
              <a:buChar char="•"/>
            </a:pPr>
            <a:r>
              <a:rPr lang="sl-SI" sz="6000" dirty="0" err="1"/>
              <a:t>Gastronomy</a:t>
            </a:r>
            <a:r>
              <a:rPr lang="sl-SI" sz="6000" dirty="0"/>
              <a:t>,</a:t>
            </a:r>
          </a:p>
          <a:p>
            <a:pPr>
              <a:lnSpc>
                <a:spcPct val="120000"/>
              </a:lnSpc>
              <a:buFont typeface="Arial" panose="020B0604020202020204" pitchFamily="34" charset="0"/>
              <a:buChar char="•"/>
            </a:pPr>
            <a:r>
              <a:rPr lang="sl-SI" sz="6000" dirty="0" err="1"/>
              <a:t>Culture</a:t>
            </a:r>
            <a:r>
              <a:rPr lang="sl-SI" sz="6000" dirty="0"/>
              <a:t>,</a:t>
            </a:r>
          </a:p>
          <a:p>
            <a:pPr>
              <a:lnSpc>
                <a:spcPct val="120000"/>
              </a:lnSpc>
              <a:buFont typeface="Arial" panose="020B0604020202020204" pitchFamily="34" charset="0"/>
              <a:buChar char="•"/>
            </a:pPr>
            <a:r>
              <a:rPr lang="sl-SI" sz="6000" dirty="0" err="1"/>
              <a:t>Sun</a:t>
            </a:r>
            <a:r>
              <a:rPr lang="sl-SI" sz="6000" dirty="0"/>
              <a:t> &amp; </a:t>
            </a:r>
            <a:r>
              <a:rPr lang="sl-SI" sz="6000" dirty="0" err="1"/>
              <a:t>Sea</a:t>
            </a:r>
            <a:r>
              <a:rPr lang="sl-SI" sz="6000" dirty="0"/>
              <a:t>,</a:t>
            </a:r>
          </a:p>
          <a:p>
            <a:pPr>
              <a:lnSpc>
                <a:spcPct val="120000"/>
              </a:lnSpc>
              <a:buFont typeface="Arial" panose="020B0604020202020204" pitchFamily="34" charset="0"/>
              <a:buChar char="•"/>
            </a:pPr>
            <a:r>
              <a:rPr lang="sl-SI" sz="6000" dirty="0" err="1"/>
              <a:t>Sport</a:t>
            </a:r>
            <a:r>
              <a:rPr lang="sl-SI" sz="6000" dirty="0"/>
              <a:t> </a:t>
            </a:r>
            <a:r>
              <a:rPr lang="sl-SI" sz="6000" dirty="0" err="1"/>
              <a:t>tourism</a:t>
            </a:r>
            <a:r>
              <a:rPr lang="sl-SI" sz="6000" dirty="0"/>
              <a:t>,</a:t>
            </a:r>
          </a:p>
          <a:p>
            <a:pPr>
              <a:lnSpc>
                <a:spcPct val="120000"/>
              </a:lnSpc>
              <a:buFont typeface="Arial" panose="020B0604020202020204" pitchFamily="34" charset="0"/>
              <a:buChar char="•"/>
            </a:pPr>
            <a:r>
              <a:rPr lang="sl-SI" sz="6000" dirty="0" err="1"/>
              <a:t>Round</a:t>
            </a:r>
            <a:r>
              <a:rPr lang="sl-SI" sz="6000" dirty="0"/>
              <a:t> trips </a:t>
            </a:r>
            <a:r>
              <a:rPr lang="sl-SI" sz="6000" dirty="0" err="1"/>
              <a:t>and</a:t>
            </a:r>
            <a:endParaRPr lang="sl-SI" sz="6000" dirty="0"/>
          </a:p>
          <a:p>
            <a:pPr>
              <a:lnSpc>
                <a:spcPct val="120000"/>
              </a:lnSpc>
              <a:buFont typeface="Arial" panose="020B0604020202020204" pitchFamily="34" charset="0"/>
              <a:buChar char="•"/>
            </a:pPr>
            <a:r>
              <a:rPr lang="sl-SI" sz="6000" dirty="0" err="1"/>
              <a:t>Rural</a:t>
            </a:r>
            <a:r>
              <a:rPr lang="sl-SI" sz="6000" dirty="0"/>
              <a:t> </a:t>
            </a:r>
            <a:r>
              <a:rPr lang="sl-SI" sz="6000" dirty="0" err="1"/>
              <a:t>tourism</a:t>
            </a:r>
            <a:r>
              <a:rPr lang="sl-SI" sz="6000" dirty="0"/>
              <a:t>.</a:t>
            </a:r>
          </a:p>
          <a:p>
            <a:pPr>
              <a:lnSpc>
                <a:spcPct val="120000"/>
              </a:lnSpc>
            </a:pPr>
            <a:r>
              <a:rPr lang="sl-SI" sz="6000" dirty="0"/>
              <a:t> </a:t>
            </a:r>
          </a:p>
          <a:p>
            <a:pPr>
              <a:lnSpc>
                <a:spcPct val="120000"/>
              </a:lnSpc>
            </a:pPr>
            <a:r>
              <a:rPr lang="sl-SI" sz="6000" dirty="0"/>
              <a:t> </a:t>
            </a:r>
          </a:p>
          <a:p>
            <a:pPr>
              <a:lnSpc>
                <a:spcPct val="120000"/>
              </a:lnSpc>
            </a:pPr>
            <a:endParaRPr lang="sl-SI" sz="2100" dirty="0"/>
          </a:p>
        </p:txBody>
      </p:sp>
      <p:sp>
        <p:nvSpPr>
          <p:cNvPr id="2" name="Rectangle 1"/>
          <p:cNvSpPr/>
          <p:nvPr/>
        </p:nvSpPr>
        <p:spPr>
          <a:xfrm>
            <a:off x="2937060" y="307821"/>
            <a:ext cx="2801088" cy="745444"/>
          </a:xfrm>
          <a:prstGeom prst="rect">
            <a:avLst/>
          </a:prstGeom>
        </p:spPr>
        <p:txBody>
          <a:bodyPr wrap="square">
            <a:spAutoFit/>
          </a:bodyPr>
          <a:lstStyle/>
          <a:p>
            <a:pPr algn="ctr">
              <a:lnSpc>
                <a:spcPct val="107000"/>
              </a:lnSpc>
              <a:spcAft>
                <a:spcPts val="800"/>
              </a:spcAft>
            </a:pPr>
            <a:r>
              <a:rPr lang="sl-SI" sz="2100" b="1" dirty="0" err="1">
                <a:latin typeface="Calibri" panose="020F0502020204030204" pitchFamily="34" charset="0"/>
                <a:ea typeface="Calibri" panose="020F0502020204030204" pitchFamily="34" charset="0"/>
                <a:cs typeface="Times New Roman" panose="02020603050405020304" pitchFamily="18" charset="0"/>
              </a:rPr>
              <a:t>Definition</a:t>
            </a:r>
            <a:r>
              <a:rPr lang="sl-SI" sz="2100" b="1" dirty="0">
                <a:latin typeface="Calibri" panose="020F0502020204030204" pitchFamily="34" charset="0"/>
                <a:ea typeface="Calibri" panose="020F0502020204030204" pitchFamily="34" charset="0"/>
                <a:cs typeface="Times New Roman" panose="02020603050405020304" pitchFamily="18" charset="0"/>
              </a:rPr>
              <a:t> of </a:t>
            </a:r>
            <a:r>
              <a:rPr lang="sl-SI" sz="2100" b="1" dirty="0" err="1">
                <a:latin typeface="Calibri" panose="020F0502020204030204" pitchFamily="34" charset="0"/>
                <a:ea typeface="Calibri" panose="020F0502020204030204" pitchFamily="34" charset="0"/>
                <a:cs typeface="Times New Roman" panose="02020603050405020304" pitchFamily="18" charset="0"/>
              </a:rPr>
              <a:t>tourism</a:t>
            </a:r>
            <a:r>
              <a:rPr lang="sl-SI" sz="2100" b="1" dirty="0">
                <a:latin typeface="Calibri" panose="020F0502020204030204" pitchFamily="34" charset="0"/>
                <a:ea typeface="Calibri" panose="020F0502020204030204" pitchFamily="34" charset="0"/>
                <a:cs typeface="Times New Roman" panose="02020603050405020304" pitchFamily="18" charset="0"/>
              </a:rPr>
              <a:t> </a:t>
            </a:r>
            <a:r>
              <a:rPr lang="sl-SI" sz="2100" b="1" dirty="0" err="1">
                <a:latin typeface="Calibri" panose="020F0502020204030204" pitchFamily="34" charset="0"/>
                <a:ea typeface="Calibri" panose="020F0502020204030204" pitchFamily="34" charset="0"/>
                <a:cs typeface="Times New Roman" panose="02020603050405020304" pitchFamily="18" charset="0"/>
              </a:rPr>
              <a:t>products</a:t>
            </a:r>
            <a:endParaRPr lang="sl-SI" sz="2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577" y="1172972"/>
            <a:ext cx="5477718" cy="3717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44309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119461"/>
            <a:ext cx="7543800" cy="518472"/>
          </a:xfrm>
        </p:spPr>
        <p:txBody>
          <a:bodyPr>
            <a:noAutofit/>
          </a:bodyPr>
          <a:lstStyle/>
          <a:p>
            <a:pPr algn="ctr"/>
            <a:br>
              <a:rPr lang="sl-SI" sz="1800" dirty="0"/>
            </a:br>
            <a:r>
              <a:rPr lang="sl-SI" sz="2100" b="1" dirty="0"/>
              <a:t>CHARACTER OF MEDITERRANEAN SLOVENIA:</a:t>
            </a:r>
            <a:br>
              <a:rPr lang="sl-SI" sz="2100" b="1" dirty="0"/>
            </a:br>
            <a:r>
              <a:rPr lang="sl-SI" sz="2100" b="1" dirty="0" err="1"/>
              <a:t>Mediterranean</a:t>
            </a:r>
            <a:r>
              <a:rPr lang="sl-SI" sz="2100" b="1" dirty="0"/>
              <a:t> </a:t>
            </a:r>
            <a:r>
              <a:rPr lang="sl-SI" sz="2100" b="1" dirty="0" err="1"/>
              <a:t>diversity</a:t>
            </a:r>
            <a:r>
              <a:rPr lang="sl-SI" sz="2100" b="1" dirty="0"/>
              <a:t>, </a:t>
            </a:r>
            <a:r>
              <a:rPr lang="sl-SI" sz="2100" b="1" dirty="0" err="1"/>
              <a:t>karst</a:t>
            </a:r>
            <a:r>
              <a:rPr lang="sl-SI" sz="2100" b="1" dirty="0"/>
              <a:t> </a:t>
            </a:r>
            <a:r>
              <a:rPr lang="sl-SI" sz="2100" b="1" dirty="0" err="1"/>
              <a:t>natural</a:t>
            </a:r>
            <a:r>
              <a:rPr lang="sl-SI" sz="2100" b="1" dirty="0"/>
              <a:t> </a:t>
            </a:r>
            <a:r>
              <a:rPr lang="sl-SI" sz="2100" b="1" dirty="0" err="1"/>
              <a:t>wonders</a:t>
            </a:r>
            <a:r>
              <a:rPr lang="sl-SI" sz="2100" b="1" dirty="0"/>
              <a:t>.</a:t>
            </a:r>
          </a:p>
        </p:txBody>
      </p:sp>
      <p:sp>
        <p:nvSpPr>
          <p:cNvPr id="5" name="Zlomljena puščica 4"/>
          <p:cNvSpPr/>
          <p:nvPr/>
        </p:nvSpPr>
        <p:spPr>
          <a:xfrm rot="10800000">
            <a:off x="7496175" y="3038475"/>
            <a:ext cx="870585" cy="115252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solidFill>
                <a:schemeClr val="tx1"/>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845367" y="737886"/>
            <a:ext cx="4298632" cy="4184761"/>
          </a:xfrm>
          <a:prstGeom prst="rect">
            <a:avLst/>
          </a:prstGeom>
          <a:noFill/>
          <a:ln>
            <a:noFill/>
          </a:ln>
        </p:spPr>
      </p:pic>
      <p:sp>
        <p:nvSpPr>
          <p:cNvPr id="6" name="Content Placeholder 5"/>
          <p:cNvSpPr>
            <a:spLocks noGrp="1"/>
          </p:cNvSpPr>
          <p:nvPr>
            <p:ph idx="1"/>
          </p:nvPr>
        </p:nvSpPr>
        <p:spPr/>
        <p:txBody>
          <a:bodyPr>
            <a:normAutofit/>
          </a:bodyPr>
          <a:lstStyle/>
          <a:p>
            <a:pPr lvl="0"/>
            <a:r>
              <a:rPr lang="sl-SI" sz="1800" b="1" dirty="0"/>
              <a:t>Portorož/Piran</a:t>
            </a:r>
            <a:endParaRPr lang="sl-SI" sz="1800" dirty="0"/>
          </a:p>
          <a:p>
            <a:pPr lvl="0"/>
            <a:r>
              <a:rPr lang="sl-SI" sz="1800" b="1" dirty="0"/>
              <a:t>Izola</a:t>
            </a:r>
            <a:endParaRPr lang="sl-SI" sz="1800" dirty="0"/>
          </a:p>
          <a:p>
            <a:pPr lvl="0"/>
            <a:r>
              <a:rPr lang="sl-SI" sz="1800" b="1" dirty="0"/>
              <a:t>Koper</a:t>
            </a:r>
            <a:endParaRPr lang="sl-SI" sz="1800" dirty="0"/>
          </a:p>
          <a:p>
            <a:pPr lvl="0"/>
            <a:r>
              <a:rPr lang="sl-SI" sz="1800" b="1" dirty="0"/>
              <a:t>Ankaran</a:t>
            </a:r>
            <a:endParaRPr lang="sl-SI" sz="1800" dirty="0"/>
          </a:p>
          <a:p>
            <a:pPr lvl="0"/>
            <a:r>
              <a:rPr lang="sl-SI" sz="1800" b="1" dirty="0"/>
              <a:t>Postojnska jama/Postojna (Kras)</a:t>
            </a:r>
            <a:endParaRPr lang="sl-SI" sz="1800" dirty="0"/>
          </a:p>
          <a:p>
            <a:pPr lvl="0"/>
            <a:r>
              <a:rPr lang="sl-SI" sz="1800" b="1" dirty="0"/>
              <a:t>Lipica in Škocjanske jame (Kras) </a:t>
            </a:r>
            <a:endParaRPr lang="sl-SI" sz="1800" dirty="0"/>
          </a:p>
          <a:p>
            <a:pPr lvl="0"/>
            <a:r>
              <a:rPr lang="sl-SI" sz="1800" b="1" dirty="0"/>
              <a:t>Nova Gorica in Vipavska dolina</a:t>
            </a:r>
            <a:endParaRPr lang="sl-SI" sz="1800" dirty="0"/>
          </a:p>
          <a:p>
            <a:pPr lvl="0"/>
            <a:r>
              <a:rPr lang="sl-SI" sz="1800" b="1" dirty="0"/>
              <a:t>Brda </a:t>
            </a:r>
            <a:endParaRPr lang="sl-SI" sz="1800" dirty="0"/>
          </a:p>
          <a:p>
            <a:endParaRPr lang="sl-SI" sz="1200" dirty="0"/>
          </a:p>
        </p:txBody>
      </p:sp>
    </p:spTree>
    <p:extLst>
      <p:ext uri="{BB962C8B-B14F-4D97-AF65-F5344CB8AC3E}">
        <p14:creationId xmlns:p14="http://schemas.microsoft.com/office/powerpoint/2010/main" val="17832148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b="1" dirty="0" err="1"/>
              <a:t>Picturesque</a:t>
            </a:r>
            <a:r>
              <a:rPr lang="sl-SI" b="1" dirty="0"/>
              <a:t> </a:t>
            </a:r>
            <a:r>
              <a:rPr lang="sl-SI" b="1" dirty="0" err="1"/>
              <a:t>and</a:t>
            </a:r>
            <a:r>
              <a:rPr lang="sl-SI" b="1" dirty="0"/>
              <a:t> </a:t>
            </a:r>
            <a:r>
              <a:rPr lang="sl-SI" b="1" dirty="0" err="1"/>
              <a:t>year-round</a:t>
            </a:r>
            <a:r>
              <a:rPr lang="sl-SI" b="1" dirty="0"/>
              <a:t> </a:t>
            </a:r>
            <a:r>
              <a:rPr lang="sl-SI" b="1" dirty="0" err="1"/>
              <a:t>active</a:t>
            </a:r>
            <a:r>
              <a:rPr lang="sl-SI" b="1" dirty="0"/>
              <a:t> Alpine </a:t>
            </a:r>
            <a:r>
              <a:rPr lang="sl-SI" b="1" dirty="0" err="1"/>
              <a:t>beats</a:t>
            </a:r>
            <a:r>
              <a:rPr lang="sl-SI" b="1" dirty="0"/>
              <a:t>.</a:t>
            </a:r>
          </a:p>
        </p:txBody>
      </p:sp>
      <p:sp>
        <p:nvSpPr>
          <p:cNvPr id="3" name="Označba mesta vsebine 2"/>
          <p:cNvSpPr>
            <a:spLocks noGrp="1"/>
          </p:cNvSpPr>
          <p:nvPr>
            <p:ph idx="1"/>
          </p:nvPr>
        </p:nvSpPr>
        <p:spPr>
          <a:xfrm>
            <a:off x="0" y="1384300"/>
            <a:ext cx="8366760" cy="3378199"/>
          </a:xfrm>
        </p:spPr>
        <p:txBody>
          <a:bodyPr>
            <a:normAutofit lnSpcReduction="10000"/>
          </a:bodyPr>
          <a:lstStyle/>
          <a:p>
            <a:pPr lvl="0"/>
            <a:r>
              <a:rPr lang="sl-SI" sz="1800" dirty="0"/>
              <a:t>* </a:t>
            </a:r>
            <a:r>
              <a:rPr lang="sl-SI" b="1" dirty="0"/>
              <a:t>Bled</a:t>
            </a:r>
            <a:endParaRPr lang="sl-SI" dirty="0"/>
          </a:p>
          <a:p>
            <a:pPr lvl="0"/>
            <a:r>
              <a:rPr lang="sl-SI" b="1" dirty="0"/>
              <a:t>Kranjska Gora</a:t>
            </a:r>
            <a:endParaRPr lang="sl-SI" dirty="0"/>
          </a:p>
          <a:p>
            <a:pPr lvl="0"/>
            <a:r>
              <a:rPr lang="sl-SI" b="1" dirty="0"/>
              <a:t>Dolina Soče (Bovec, Kobarid, Tolmin)</a:t>
            </a:r>
            <a:endParaRPr lang="sl-SI" dirty="0"/>
          </a:p>
          <a:p>
            <a:pPr lvl="0"/>
            <a:r>
              <a:rPr lang="sl-SI" b="1" dirty="0"/>
              <a:t>Bohinj</a:t>
            </a:r>
            <a:endParaRPr lang="sl-SI" dirty="0"/>
          </a:p>
          <a:p>
            <a:pPr lvl="0"/>
            <a:r>
              <a:rPr lang="sl-SI" b="1" dirty="0"/>
              <a:t>Radovljica </a:t>
            </a:r>
            <a:endParaRPr lang="sl-SI" dirty="0"/>
          </a:p>
          <a:p>
            <a:pPr lvl="0"/>
            <a:r>
              <a:rPr lang="sl-SI" b="1" dirty="0"/>
              <a:t>Kranj</a:t>
            </a:r>
            <a:endParaRPr lang="sl-SI" dirty="0"/>
          </a:p>
          <a:p>
            <a:pPr lvl="0"/>
            <a:r>
              <a:rPr lang="sl-SI" b="1" dirty="0"/>
              <a:t>Maribor (Maribor - Pohorje) </a:t>
            </a:r>
            <a:endParaRPr lang="sl-SI" dirty="0"/>
          </a:p>
          <a:p>
            <a:pPr lvl="0"/>
            <a:r>
              <a:rPr lang="sl-SI" b="1" dirty="0"/>
              <a:t>Zreče (Rogla - Pohorje)</a:t>
            </a:r>
            <a:endParaRPr lang="sl-SI" dirty="0"/>
          </a:p>
          <a:p>
            <a:pPr lvl="0"/>
            <a:r>
              <a:rPr lang="sl-SI" b="1" dirty="0"/>
              <a:t>Zgornja Savinjska dolina</a:t>
            </a:r>
            <a:endParaRPr lang="sl-SI" dirty="0"/>
          </a:p>
          <a:p>
            <a:pPr lvl="0"/>
            <a:r>
              <a:rPr lang="sl-SI" b="1" dirty="0"/>
              <a:t>Koroška</a:t>
            </a:r>
            <a:endParaRPr lang="sl-SI" dirty="0"/>
          </a:p>
          <a:p>
            <a:pPr marL="0" indent="0">
              <a:buNone/>
            </a:pPr>
            <a:endParaRPr lang="sl-SI"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276" y="1350944"/>
            <a:ext cx="5749723" cy="3411555"/>
          </a:xfrm>
          <a:prstGeom prst="rect">
            <a:avLst/>
          </a:prstGeom>
        </p:spPr>
      </p:pic>
    </p:spTree>
    <p:extLst>
      <p:ext uri="{BB962C8B-B14F-4D97-AF65-F5344CB8AC3E}">
        <p14:creationId xmlns:p14="http://schemas.microsoft.com/office/powerpoint/2010/main" val="7818548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0873" y="-201735"/>
            <a:ext cx="7543800" cy="1088067"/>
          </a:xfrm>
        </p:spPr>
        <p:txBody>
          <a:bodyPr/>
          <a:lstStyle/>
          <a:p>
            <a:pPr algn="ctr"/>
            <a:r>
              <a:rPr lang="en-GB" dirty="0" err="1"/>
              <a:t>P</a:t>
            </a:r>
            <a:r>
              <a:rPr lang="sl-SI" dirty="0" err="1"/>
              <a:t>ositive</a:t>
            </a:r>
            <a:r>
              <a:rPr lang="sl-SI" dirty="0"/>
              <a:t> trend of </a:t>
            </a:r>
            <a:r>
              <a:rPr lang="sl-SI" dirty="0" err="1"/>
              <a:t>tourism</a:t>
            </a:r>
            <a:r>
              <a:rPr lang="sl-SI" dirty="0"/>
              <a:t> </a:t>
            </a:r>
            <a:r>
              <a:rPr lang="sl-SI" dirty="0" err="1"/>
              <a:t>growth</a:t>
            </a:r>
            <a:r>
              <a:rPr lang="sl-SI" dirty="0"/>
              <a:t> </a:t>
            </a:r>
            <a:r>
              <a:rPr lang="sl-SI" dirty="0" err="1"/>
              <a:t>this</a:t>
            </a:r>
            <a:r>
              <a:rPr lang="sl-SI" dirty="0"/>
              <a:t> </a:t>
            </a:r>
            <a:r>
              <a:rPr lang="sl-SI" dirty="0" err="1"/>
              <a:t>year</a:t>
            </a:r>
            <a:endParaRPr lang="sl-SI" dirty="0"/>
          </a:p>
        </p:txBody>
      </p:sp>
      <p:sp>
        <p:nvSpPr>
          <p:cNvPr id="3" name="Označba mesta vsebine 2"/>
          <p:cNvSpPr>
            <a:spLocks noGrp="1"/>
          </p:cNvSpPr>
          <p:nvPr>
            <p:ph idx="1"/>
          </p:nvPr>
        </p:nvSpPr>
        <p:spPr>
          <a:xfrm>
            <a:off x="0" y="1384300"/>
            <a:ext cx="5581891" cy="3396705"/>
          </a:xfrm>
        </p:spPr>
        <p:txBody>
          <a:bodyPr>
            <a:noAutofit/>
          </a:bodyPr>
          <a:lstStyle/>
          <a:p>
            <a:pPr>
              <a:buFont typeface="Wingdings" panose="05000000000000000000" pitchFamily="2" charset="2"/>
              <a:buChar char="Ø"/>
            </a:pPr>
            <a:r>
              <a:rPr lang="en-GB" dirty="0"/>
              <a:t>(</a:t>
            </a:r>
            <a:r>
              <a:rPr lang="en-GB" sz="1800" dirty="0"/>
              <a:t>05) </a:t>
            </a:r>
            <a:r>
              <a:rPr lang="sl-SI" sz="1800" dirty="0" err="1"/>
              <a:t>Five</a:t>
            </a:r>
            <a:r>
              <a:rPr lang="en-GB" sz="1800" dirty="0"/>
              <a:t> </a:t>
            </a:r>
            <a:r>
              <a:rPr lang="sl-SI" sz="1800" dirty="0"/>
              <a:t> </a:t>
            </a:r>
            <a:r>
              <a:rPr lang="sl-SI" sz="1800" dirty="0" err="1"/>
              <a:t>million</a:t>
            </a:r>
            <a:r>
              <a:rPr lang="sl-SI" sz="1800" dirty="0"/>
              <a:t> </a:t>
            </a:r>
            <a:r>
              <a:rPr lang="sl-SI" sz="1800" dirty="0" err="1"/>
              <a:t>tourists</a:t>
            </a:r>
            <a:r>
              <a:rPr lang="sl-SI" sz="1800" dirty="0"/>
              <a:t> (+ 6% more </a:t>
            </a:r>
            <a:r>
              <a:rPr lang="sl-SI" sz="1800" dirty="0" err="1"/>
              <a:t>than</a:t>
            </a:r>
            <a:r>
              <a:rPr lang="sl-SI" sz="1800" dirty="0"/>
              <a:t> in </a:t>
            </a:r>
            <a:r>
              <a:rPr lang="sl-SI" sz="1800" dirty="0" err="1"/>
              <a:t>the</a:t>
            </a:r>
            <a:r>
              <a:rPr lang="sl-SI" sz="1800" dirty="0"/>
              <a:t> same period last </a:t>
            </a:r>
            <a:r>
              <a:rPr lang="sl-SI" sz="1800" dirty="0" err="1"/>
              <a:t>year</a:t>
            </a:r>
            <a:r>
              <a:rPr lang="sl-SI" sz="1800" dirty="0"/>
              <a:t>),</a:t>
            </a:r>
            <a:endParaRPr lang="en-GB" sz="1800" dirty="0"/>
          </a:p>
          <a:p>
            <a:pPr>
              <a:buFont typeface="Wingdings" panose="05000000000000000000" pitchFamily="2" charset="2"/>
              <a:buChar char="Ø"/>
            </a:pPr>
            <a:r>
              <a:rPr lang="sl-SI" sz="1800" dirty="0"/>
              <a:t> 13.2 </a:t>
            </a:r>
            <a:r>
              <a:rPr lang="sl-SI" sz="1800" dirty="0" err="1"/>
              <a:t>million</a:t>
            </a:r>
            <a:r>
              <a:rPr lang="sl-SI" sz="1800" dirty="0"/>
              <a:t> </a:t>
            </a:r>
            <a:r>
              <a:rPr lang="sl-SI" sz="1800" dirty="0" err="1"/>
              <a:t>overnight</a:t>
            </a:r>
            <a:r>
              <a:rPr lang="sl-SI" sz="1800" dirty="0"/>
              <a:t> </a:t>
            </a:r>
            <a:r>
              <a:rPr lang="sl-SI" sz="1800" dirty="0" err="1"/>
              <a:t>stays</a:t>
            </a:r>
            <a:r>
              <a:rPr lang="sl-SI" sz="1800" dirty="0"/>
              <a:t> (+ 2%) </a:t>
            </a:r>
            <a:r>
              <a:rPr lang="sl-SI" sz="1800" dirty="0" err="1"/>
              <a:t>and</a:t>
            </a:r>
            <a:r>
              <a:rPr lang="sl-SI" sz="1800" dirty="0"/>
              <a:t> 1.9 </a:t>
            </a:r>
            <a:r>
              <a:rPr lang="sl-SI" sz="1800" dirty="0" err="1"/>
              <a:t>billion</a:t>
            </a:r>
            <a:r>
              <a:rPr lang="sl-SI" sz="1800" dirty="0"/>
              <a:t> </a:t>
            </a:r>
            <a:r>
              <a:rPr lang="sl-SI" sz="1800" dirty="0" err="1"/>
              <a:t>euros</a:t>
            </a:r>
            <a:r>
              <a:rPr lang="sl-SI" sz="1800" dirty="0"/>
              <a:t> </a:t>
            </a:r>
            <a:endParaRPr lang="en-GB" sz="1800" dirty="0"/>
          </a:p>
          <a:p>
            <a:pPr>
              <a:buFont typeface="Wingdings" panose="05000000000000000000" pitchFamily="2" charset="2"/>
              <a:buChar char="Ø"/>
            </a:pPr>
            <a:r>
              <a:rPr lang="sl-SI" sz="1800" dirty="0"/>
              <a:t>(+ 3%) in </a:t>
            </a:r>
            <a:r>
              <a:rPr lang="sl-SI" sz="1800" dirty="0" err="1"/>
              <a:t>revenue</a:t>
            </a:r>
            <a:r>
              <a:rPr lang="sl-SI" sz="1800" dirty="0"/>
              <a:t> </a:t>
            </a:r>
            <a:r>
              <a:rPr lang="sl-SI" sz="1800" dirty="0" err="1"/>
              <a:t>from</a:t>
            </a:r>
            <a:r>
              <a:rPr lang="sl-SI" sz="1800" dirty="0"/>
              <a:t> </a:t>
            </a:r>
            <a:r>
              <a:rPr lang="sl-SI" sz="1800" dirty="0" err="1"/>
              <a:t>travel</a:t>
            </a:r>
            <a:r>
              <a:rPr lang="sl-SI" sz="1800" dirty="0"/>
              <a:t> </a:t>
            </a:r>
            <a:r>
              <a:rPr lang="sl-SI" sz="1800" dirty="0" err="1"/>
              <a:t>exports</a:t>
            </a:r>
            <a:r>
              <a:rPr lang="sl-SI" sz="1800" dirty="0"/>
              <a:t>. </a:t>
            </a:r>
            <a:endParaRPr lang="en-GB" sz="1800" dirty="0"/>
          </a:p>
          <a:p>
            <a:pPr>
              <a:buFont typeface="Wingdings" panose="05000000000000000000" pitchFamily="2" charset="2"/>
              <a:buChar char="Ø"/>
            </a:pPr>
            <a:r>
              <a:rPr lang="en-GB" sz="1800" dirty="0"/>
              <a:t>SLOVENIA </a:t>
            </a:r>
            <a:r>
              <a:rPr lang="sl-SI" sz="1800" dirty="0"/>
              <a:t>ha</a:t>
            </a:r>
            <a:r>
              <a:rPr lang="en-GB" sz="1800" dirty="0"/>
              <a:t>s</a:t>
            </a:r>
            <a:r>
              <a:rPr lang="sl-SI" sz="1800" dirty="0"/>
              <a:t> </a:t>
            </a:r>
            <a:r>
              <a:rPr lang="sl-SI" sz="1800" dirty="0" err="1"/>
              <a:t>already</a:t>
            </a:r>
            <a:r>
              <a:rPr lang="sl-SI" sz="1800" dirty="0"/>
              <a:t> </a:t>
            </a:r>
            <a:r>
              <a:rPr lang="sl-SI" sz="1800" dirty="0" err="1"/>
              <a:t>exceeded</a:t>
            </a:r>
            <a:r>
              <a:rPr lang="sl-SI" sz="1800" dirty="0"/>
              <a:t> </a:t>
            </a:r>
            <a:r>
              <a:rPr lang="sl-SI" sz="1800" dirty="0" err="1"/>
              <a:t>the</a:t>
            </a:r>
            <a:r>
              <a:rPr lang="sl-SI" sz="1800" dirty="0"/>
              <a:t> </a:t>
            </a:r>
            <a:r>
              <a:rPr lang="sl-SI" sz="1800" dirty="0" err="1"/>
              <a:t>goals</a:t>
            </a:r>
            <a:r>
              <a:rPr lang="sl-SI" sz="1800" dirty="0"/>
              <a:t> in </a:t>
            </a:r>
            <a:r>
              <a:rPr lang="sl-SI" sz="1800" dirty="0" err="1"/>
              <a:t>the</a:t>
            </a:r>
            <a:r>
              <a:rPr lang="sl-SI" sz="1800" dirty="0"/>
              <a:t> </a:t>
            </a:r>
            <a:r>
              <a:rPr lang="sl-SI" sz="1800" dirty="0" err="1"/>
              <a:t>strategy</a:t>
            </a:r>
            <a:r>
              <a:rPr lang="sl-SI" sz="1800" dirty="0"/>
              <a:t>, </a:t>
            </a:r>
            <a:r>
              <a:rPr lang="sl-SI" sz="1800" dirty="0" err="1"/>
              <a:t>namely</a:t>
            </a:r>
            <a:r>
              <a:rPr lang="sl-SI" sz="1800" dirty="0"/>
              <a:t> </a:t>
            </a:r>
            <a:r>
              <a:rPr lang="sl-SI" sz="1800" dirty="0" err="1"/>
              <a:t>reaching</a:t>
            </a:r>
            <a:r>
              <a:rPr lang="sl-SI" sz="1800" dirty="0"/>
              <a:t> 5 to 5.5 </a:t>
            </a:r>
            <a:r>
              <a:rPr lang="sl-SI" sz="1800" dirty="0" err="1"/>
              <a:t>million</a:t>
            </a:r>
            <a:r>
              <a:rPr lang="sl-SI" sz="1800" dirty="0"/>
              <a:t> </a:t>
            </a:r>
            <a:r>
              <a:rPr lang="sl-SI" sz="1800" dirty="0" err="1"/>
              <a:t>tourist</a:t>
            </a:r>
            <a:r>
              <a:rPr lang="sl-SI" sz="1800" dirty="0"/>
              <a:t> </a:t>
            </a:r>
            <a:r>
              <a:rPr lang="sl-SI" sz="1800" dirty="0" err="1"/>
              <a:t>visits</a:t>
            </a:r>
            <a:r>
              <a:rPr lang="sl-SI" sz="1800" dirty="0"/>
              <a:t> </a:t>
            </a:r>
            <a:r>
              <a:rPr lang="sl-SI" sz="1800" dirty="0" err="1"/>
              <a:t>and</a:t>
            </a:r>
            <a:r>
              <a:rPr lang="sl-SI" sz="1800" dirty="0"/>
              <a:t> 16-18 </a:t>
            </a:r>
            <a:r>
              <a:rPr lang="sl-SI" sz="1800" dirty="0" err="1"/>
              <a:t>million</a:t>
            </a:r>
            <a:r>
              <a:rPr lang="sl-SI" sz="1800" dirty="0"/>
              <a:t> </a:t>
            </a:r>
            <a:r>
              <a:rPr lang="sl-SI" sz="1800" dirty="0" err="1"/>
              <a:t>overnight</a:t>
            </a:r>
            <a:r>
              <a:rPr lang="sl-SI" sz="1800" dirty="0"/>
              <a:t> </a:t>
            </a:r>
            <a:r>
              <a:rPr lang="sl-SI" sz="1800" dirty="0" err="1"/>
              <a:t>stays</a:t>
            </a:r>
            <a:r>
              <a:rPr lang="sl-SI" sz="1800" dirty="0"/>
              <a:t> </a:t>
            </a:r>
            <a:r>
              <a:rPr lang="sl-SI" sz="1800" dirty="0" err="1"/>
              <a:t>with</a:t>
            </a:r>
            <a:r>
              <a:rPr lang="sl-SI" sz="1800" dirty="0"/>
              <a:t> last </a:t>
            </a:r>
            <a:r>
              <a:rPr lang="sl-SI" sz="1800" dirty="0" err="1"/>
              <a:t>year's</a:t>
            </a:r>
            <a:r>
              <a:rPr lang="sl-SI" sz="1800" dirty="0"/>
              <a:t> </a:t>
            </a:r>
            <a:r>
              <a:rPr lang="sl-SI" sz="1800" dirty="0" err="1"/>
              <a:t>very</a:t>
            </a:r>
            <a:r>
              <a:rPr lang="sl-SI" sz="1800" dirty="0"/>
              <a:t> </a:t>
            </a:r>
            <a:r>
              <a:rPr lang="sl-SI" sz="1800" dirty="0" err="1"/>
              <a:t>successful</a:t>
            </a:r>
            <a:r>
              <a:rPr lang="sl-SI" sz="1800" dirty="0"/>
              <a:t> </a:t>
            </a:r>
            <a:r>
              <a:rPr lang="sl-SI" sz="1800" dirty="0" err="1"/>
              <a:t>year</a:t>
            </a:r>
            <a:r>
              <a:rPr lang="sl-SI" sz="1800" dirty="0"/>
              <a:t> </a:t>
            </a:r>
            <a:endParaRPr lang="en-GB" sz="1800" dirty="0"/>
          </a:p>
          <a:p>
            <a:pPr algn="ctr"/>
            <a:r>
              <a:rPr lang="en-GB" sz="2100" dirty="0"/>
              <a:t>VISION</a:t>
            </a:r>
          </a:p>
          <a:p>
            <a:pPr>
              <a:buFont typeface="Wingdings" panose="05000000000000000000" pitchFamily="2" charset="2"/>
              <a:buChar char="Ø"/>
            </a:pPr>
            <a:r>
              <a:rPr lang="en-GB" sz="1800" dirty="0"/>
              <a:t>P</a:t>
            </a:r>
            <a:r>
              <a:rPr lang="sl-SI" sz="1800" dirty="0" err="1"/>
              <a:t>rimary</a:t>
            </a:r>
            <a:r>
              <a:rPr lang="sl-SI" sz="1800" dirty="0"/>
              <a:t> </a:t>
            </a:r>
            <a:r>
              <a:rPr lang="sl-SI" sz="1800" dirty="0" err="1"/>
              <a:t>goal</a:t>
            </a:r>
            <a:r>
              <a:rPr lang="sl-SI" sz="1800" dirty="0"/>
              <a:t> of </a:t>
            </a:r>
            <a:r>
              <a:rPr lang="sl-SI" sz="1800" dirty="0" err="1"/>
              <a:t>reaching</a:t>
            </a:r>
            <a:r>
              <a:rPr lang="sl-SI" sz="1800" dirty="0"/>
              <a:t> € 3.7 - 4 </a:t>
            </a:r>
            <a:r>
              <a:rPr lang="sl-SI" sz="1800" dirty="0" err="1"/>
              <a:t>billion</a:t>
            </a:r>
            <a:r>
              <a:rPr lang="sl-SI" sz="1800" dirty="0"/>
              <a:t> in </a:t>
            </a:r>
            <a:r>
              <a:rPr lang="sl-SI" sz="1800" dirty="0" err="1"/>
              <a:t>travel</a:t>
            </a:r>
            <a:r>
              <a:rPr lang="sl-SI" sz="1800" dirty="0"/>
              <a:t> </a:t>
            </a:r>
            <a:r>
              <a:rPr lang="sl-SI" sz="1800" dirty="0" err="1"/>
              <a:t>inflows</a:t>
            </a:r>
            <a:r>
              <a:rPr lang="sl-SI" sz="1800" dirty="0"/>
              <a:t>. "</a:t>
            </a:r>
          </a:p>
          <a:p>
            <a:endParaRPr lang="sl-SI" sz="1650" dirty="0"/>
          </a:p>
        </p:txBody>
      </p:sp>
      <p:pic>
        <p:nvPicPr>
          <p:cNvPr id="3076" name="Picture 4"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787" y="1128643"/>
            <a:ext cx="3423213" cy="365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59611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3410" y="0"/>
            <a:ext cx="7543800" cy="1088067"/>
          </a:xfrm>
        </p:spPr>
        <p:txBody>
          <a:bodyPr>
            <a:normAutofit/>
          </a:bodyPr>
          <a:lstStyle/>
          <a:p>
            <a:endParaRPr lang="sl-SI"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1533"/>
            <a:ext cx="8993215" cy="4488083"/>
          </a:xfrm>
        </p:spPr>
      </p:pic>
    </p:spTree>
    <p:extLst>
      <p:ext uri="{BB962C8B-B14F-4D97-AF65-F5344CB8AC3E}">
        <p14:creationId xmlns:p14="http://schemas.microsoft.com/office/powerpoint/2010/main" val="10703963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303835" y="0"/>
            <a:ext cx="8707056" cy="4739832"/>
          </a:xfrm>
          <a:prstGeom prst="rect">
            <a:avLst/>
          </a:prstGeom>
          <a:noFill/>
          <a:ln>
            <a:noFill/>
          </a:ln>
        </p:spPr>
      </p:pic>
    </p:spTree>
    <p:extLst>
      <p:ext uri="{BB962C8B-B14F-4D97-AF65-F5344CB8AC3E}">
        <p14:creationId xmlns:p14="http://schemas.microsoft.com/office/powerpoint/2010/main" val="1896127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C11DEB12-0C97-DB84-9607-AC242BAE7909}"/>
              </a:ext>
            </a:extLst>
          </p:cNvPr>
          <p:cNvSpPr>
            <a:spLocks noGrp="1"/>
          </p:cNvSpPr>
          <p:nvPr>
            <p:ph type="body" sz="quarter" idx="10"/>
          </p:nvPr>
        </p:nvSpPr>
        <p:spPr>
          <a:xfrm>
            <a:off x="-17850" y="0"/>
            <a:ext cx="7908455" cy="476672"/>
          </a:xfrm>
        </p:spPr>
        <p:txBody>
          <a:bodyPr/>
          <a:lstStyle/>
          <a:p>
            <a:endParaRPr lang="en-US" dirty="0"/>
          </a:p>
        </p:txBody>
      </p:sp>
      <p:sp>
        <p:nvSpPr>
          <p:cNvPr id="5" name="Slide Number Placeholder 4">
            <a:extLst>
              <a:ext uri="{FF2B5EF4-FFF2-40B4-BE49-F238E27FC236}">
                <a16:creationId xmlns:a16="http://schemas.microsoft.com/office/drawing/2014/main" id="{2864227C-D1E4-86AF-31DD-3AA9E1C3A88B}"/>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15</a:t>
            </a:fld>
            <a:endParaRPr lang="en-US" sz="2000"/>
          </a:p>
        </p:txBody>
      </p:sp>
      <p:sp>
        <p:nvSpPr>
          <p:cNvPr id="13" name="Title 3">
            <a:extLst>
              <a:ext uri="{FF2B5EF4-FFF2-40B4-BE49-F238E27FC236}">
                <a16:creationId xmlns:a16="http://schemas.microsoft.com/office/drawing/2014/main" id="{0477355D-084E-1FA3-9C70-475AB3F54E5B}"/>
              </a:ext>
            </a:extLst>
          </p:cNvPr>
          <p:cNvSpPr>
            <a:spLocks noGrp="1"/>
          </p:cNvSpPr>
          <p:nvPr>
            <p:ph type="title"/>
          </p:nvPr>
        </p:nvSpPr>
        <p:spPr>
          <a:xfrm>
            <a:off x="495300" y="238336"/>
            <a:ext cx="8153400" cy="1047328"/>
          </a:xfrm>
        </p:spPr>
        <p:txBody>
          <a:bodyPr/>
          <a:lstStyle/>
          <a:p>
            <a:pPr algn="ctr"/>
            <a:r>
              <a:rPr lang="en-US" sz="4000" dirty="0"/>
              <a:t>EU Legal Regulations</a:t>
            </a:r>
          </a:p>
        </p:txBody>
      </p:sp>
      <p:sp>
        <p:nvSpPr>
          <p:cNvPr id="15" name="Content Placeholder 4">
            <a:extLst>
              <a:ext uri="{FF2B5EF4-FFF2-40B4-BE49-F238E27FC236}">
                <a16:creationId xmlns:a16="http://schemas.microsoft.com/office/drawing/2014/main" id="{EF5D101F-86E9-130E-9D39-7C375FDB3A24}"/>
              </a:ext>
            </a:extLst>
          </p:cNvPr>
          <p:cNvSpPr>
            <a:spLocks noGrp="1"/>
          </p:cNvSpPr>
          <p:nvPr>
            <p:ph idx="1"/>
          </p:nvPr>
        </p:nvSpPr>
        <p:spPr>
          <a:xfrm>
            <a:off x="518423" y="963824"/>
            <a:ext cx="7772400" cy="4608512"/>
          </a:xfrm>
        </p:spPr>
        <p:txBody>
          <a:bodyPr/>
          <a:lstStyle/>
          <a:p>
            <a:pPr algn="just">
              <a:lnSpc>
                <a:spcPct val="150000"/>
              </a:lnSpc>
            </a:pPr>
            <a:r>
              <a:rPr lang="en-SI" sz="2000" dirty="0"/>
              <a:t>European Convention on the Protection of the </a:t>
            </a:r>
            <a:r>
              <a:rPr lang="en-SI" sz="2000" dirty="0">
                <a:highlight>
                  <a:srgbClr val="00FF00"/>
                </a:highlight>
              </a:rPr>
              <a:t>Archaeological Heritage </a:t>
            </a:r>
            <a:r>
              <a:rPr lang="en-SI" sz="2000" dirty="0"/>
              <a:t>(revised) - This convention, also known as the </a:t>
            </a:r>
            <a:r>
              <a:rPr lang="en-SI" sz="2000" dirty="0">
                <a:highlight>
                  <a:srgbClr val="FFFF00"/>
                </a:highlight>
              </a:rPr>
              <a:t>Valletta Convention</a:t>
            </a:r>
            <a:r>
              <a:rPr lang="en-SI" sz="2000" dirty="0"/>
              <a:t>, was adopted in 1992 and aims to protect Europe's archaeological heritage.</a:t>
            </a:r>
          </a:p>
          <a:p>
            <a:pPr algn="just">
              <a:lnSpc>
                <a:spcPct val="150000"/>
              </a:lnSpc>
            </a:pPr>
            <a:r>
              <a:rPr lang="en-SI" sz="2000" dirty="0"/>
              <a:t>Convention for the Protection of the </a:t>
            </a:r>
            <a:r>
              <a:rPr lang="en-SI" sz="2000" dirty="0">
                <a:highlight>
                  <a:srgbClr val="00FF00"/>
                </a:highlight>
              </a:rPr>
              <a:t>Architectural Heritage of Europe </a:t>
            </a:r>
            <a:r>
              <a:rPr lang="en-SI" sz="2000" dirty="0"/>
              <a:t>- This convention, also known as the Granada Convention, was adopted in 1985 and aims to protect Europe's architectural heritage.</a:t>
            </a:r>
          </a:p>
          <a:p>
            <a:pPr algn="just">
              <a:lnSpc>
                <a:spcPct val="150000"/>
              </a:lnSpc>
            </a:pPr>
            <a:r>
              <a:rPr lang="en-GB" sz="2000" dirty="0">
                <a:highlight>
                  <a:srgbClr val="00FF00"/>
                </a:highlight>
              </a:rPr>
              <a:t>European Landscape Convention </a:t>
            </a:r>
            <a:r>
              <a:rPr lang="en-GB" sz="2000" dirty="0"/>
              <a:t>- This convention was adopted in 2000 and aims to protect, manage and plan European landscapes.</a:t>
            </a:r>
          </a:p>
          <a:p>
            <a:endParaRPr lang="en-GB" sz="1400" dirty="0"/>
          </a:p>
          <a:p>
            <a:endParaRPr lang="en-US" sz="2400" dirty="0"/>
          </a:p>
          <a:p>
            <a:endParaRPr lang="en-US" dirty="0"/>
          </a:p>
        </p:txBody>
      </p:sp>
    </p:spTree>
    <p:extLst>
      <p:ext uri="{BB962C8B-B14F-4D97-AF65-F5344CB8AC3E}">
        <p14:creationId xmlns:p14="http://schemas.microsoft.com/office/powerpoint/2010/main" val="2720600907"/>
      </p:ext>
    </p:extLst>
  </p:cSld>
  <p:clrMapOvr>
    <a:masterClrMapping/>
  </p:clrMapOvr>
  <p:transition spd="slow">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2" name="Naslov 1"/>
          <p:cNvSpPr>
            <a:spLocks noGrp="1"/>
          </p:cNvSpPr>
          <p:nvPr>
            <p:ph type="title"/>
          </p:nvPr>
        </p:nvSpPr>
        <p:spPr>
          <a:xfrm>
            <a:off x="685800" y="1860872"/>
            <a:ext cx="2821577" cy="1730052"/>
          </a:xfrm>
        </p:spPr>
        <p:txBody>
          <a:bodyPr/>
          <a:lstStyle/>
          <a:p>
            <a:r>
              <a:rPr lang="sl-SI" b="1" dirty="0" err="1"/>
              <a:t>Thank</a:t>
            </a:r>
            <a:r>
              <a:rPr lang="sl-SI" b="1" dirty="0"/>
              <a:t> </a:t>
            </a:r>
            <a:r>
              <a:rPr lang="sl-SI" b="1" dirty="0" err="1"/>
              <a:t>you</a:t>
            </a:r>
            <a:r>
              <a:rPr lang="sl-SI" b="1" dirty="0"/>
              <a:t> </a:t>
            </a:r>
            <a:r>
              <a:rPr lang="sl-SI" b="1" dirty="0" err="1"/>
              <a:t>for</a:t>
            </a:r>
            <a:r>
              <a:rPr lang="sl-SI" b="1" dirty="0"/>
              <a:t> </a:t>
            </a:r>
            <a:r>
              <a:rPr lang="sl-SI" b="1" dirty="0" err="1"/>
              <a:t>your</a:t>
            </a:r>
            <a:r>
              <a:rPr lang="sl-SI" b="1" dirty="0"/>
              <a:t> </a:t>
            </a:r>
            <a:r>
              <a:rPr lang="sl-SI" b="1" dirty="0" err="1"/>
              <a:t>attention</a:t>
            </a:r>
            <a:endParaRPr lang="sl-SI" b="1" dirty="0"/>
          </a:p>
        </p:txBody>
      </p:sp>
      <p:sp>
        <p:nvSpPr>
          <p:cNvPr id="5" name="AutoShape 6" descr="Rezultat iskanja slik za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8" descr="Rezultat iskanja slik za adoptio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329425711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258" y="0"/>
            <a:ext cx="9601200" cy="502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280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333842" y="-210057"/>
            <a:ext cx="6410829" cy="3243834"/>
          </a:xfrm>
        </p:spPr>
        <p:txBody>
          <a:bodyPr>
            <a:normAutofit/>
          </a:bodyPr>
          <a:lstStyle/>
          <a:p>
            <a:pPr algn="ctr"/>
            <a:r>
              <a:rPr lang="en-GB" sz="4050" dirty="0"/>
              <a:t>HUMAN RIGHTS 2.0 &amp; THE EUROPEAN GREEN DEAL</a:t>
            </a:r>
            <a:endParaRPr lang="sl-SI" sz="4050" dirty="0"/>
          </a:p>
        </p:txBody>
      </p:sp>
      <p:sp>
        <p:nvSpPr>
          <p:cNvPr id="3" name="Podnaslov 2"/>
          <p:cNvSpPr>
            <a:spLocks noGrp="1"/>
          </p:cNvSpPr>
          <p:nvPr>
            <p:ph type="subTitle" idx="1"/>
          </p:nvPr>
        </p:nvSpPr>
        <p:spPr/>
        <p:txBody>
          <a:bodyPr>
            <a:noAutofit/>
          </a:bodyPr>
          <a:lstStyle/>
          <a:p>
            <a:pPr algn="ctr"/>
            <a:r>
              <a:rPr lang="en-GB" sz="1500" dirty="0" err="1"/>
              <a:t>Dr.</a:t>
            </a:r>
            <a:r>
              <a:rPr lang="en-GB" sz="1500" dirty="0"/>
              <a:t> Mensah </a:t>
            </a:r>
            <a:r>
              <a:rPr lang="en-GB" sz="1500" dirty="0" err="1"/>
              <a:t>cocou</a:t>
            </a:r>
            <a:r>
              <a:rPr lang="en-GB" sz="1500" dirty="0"/>
              <a:t> </a:t>
            </a:r>
            <a:r>
              <a:rPr lang="en-GB" sz="1500" dirty="0" err="1"/>
              <a:t>marius</a:t>
            </a:r>
            <a:endParaRPr lang="sl-SI" sz="1500" dirty="0"/>
          </a:p>
          <a:p>
            <a:pPr algn="ctr"/>
            <a:r>
              <a:rPr lang="en-GB" sz="1500" dirty="0"/>
              <a:t>SENIOR RESEARCH ASSOCIATE</a:t>
            </a:r>
            <a:endParaRPr lang="sl-SI" sz="1500" dirty="0"/>
          </a:p>
          <a:p>
            <a:pPr algn="ctr"/>
            <a:r>
              <a:rPr lang="sl-SI" sz="1500" dirty="0" err="1"/>
              <a:t>Faculty</a:t>
            </a:r>
            <a:r>
              <a:rPr lang="en-GB" sz="1500" dirty="0"/>
              <a:t> OF </a:t>
            </a:r>
            <a:r>
              <a:rPr lang="sl-SI" sz="1500" dirty="0"/>
              <a:t>Law</a:t>
            </a:r>
          </a:p>
          <a:p>
            <a:pPr algn="ctr"/>
            <a:r>
              <a:rPr lang="sl-SI" sz="1500" dirty="0" err="1"/>
              <a:t>University</a:t>
            </a:r>
            <a:r>
              <a:rPr lang="sl-SI" sz="1500" dirty="0"/>
              <a:t> </a:t>
            </a:r>
            <a:r>
              <a:rPr lang="sl-SI" sz="1500" dirty="0" err="1"/>
              <a:t>of</a:t>
            </a:r>
            <a:r>
              <a:rPr lang="sl-SI" sz="1500" dirty="0"/>
              <a:t> </a:t>
            </a:r>
            <a:r>
              <a:rPr lang="sl-SI" sz="1500" dirty="0" err="1"/>
              <a:t>maribor</a:t>
            </a:r>
            <a:endParaRPr lang="sl-SI"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3"/>
            <a:ext cx="2733169" cy="2711265"/>
          </a:xfrm>
          <a:prstGeom prst="rect">
            <a:avLst/>
          </a:prstGeom>
        </p:spPr>
      </p:pic>
    </p:spTree>
    <p:extLst>
      <p:ext uri="{BB962C8B-B14F-4D97-AF65-F5344CB8AC3E}">
        <p14:creationId xmlns:p14="http://schemas.microsoft.com/office/powerpoint/2010/main" val="34395865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A Universal Declaration</a:t>
            </a:r>
            <a:endParaRPr lang="sl-SI" dirty="0">
              <a:latin typeface="+mn-lt"/>
            </a:endParaRPr>
          </a:p>
        </p:txBody>
      </p:sp>
      <p:sp>
        <p:nvSpPr>
          <p:cNvPr id="3" name="Content Placeholder 2"/>
          <p:cNvSpPr>
            <a:spLocks noGrp="1"/>
          </p:cNvSpPr>
          <p:nvPr>
            <p:ph idx="1"/>
          </p:nvPr>
        </p:nvSpPr>
        <p:spPr/>
        <p:txBody>
          <a:bodyPr>
            <a:normAutofit/>
          </a:bodyPr>
          <a:lstStyle/>
          <a:p>
            <a:r>
              <a:rPr lang="en-GB" sz="3300" dirty="0"/>
              <a:t>The 1948 Universal Declaration of Human Rights was drawn up by representatives of many nations to prevent a recurrence of the atrocities of the Second World War and is the cornerstone of modern human rights law.</a:t>
            </a:r>
            <a:endParaRPr lang="sl-SI" sz="3300" dirty="0"/>
          </a:p>
        </p:txBody>
      </p:sp>
    </p:spTree>
    <p:extLst>
      <p:ext uri="{BB962C8B-B14F-4D97-AF65-F5344CB8AC3E}">
        <p14:creationId xmlns:p14="http://schemas.microsoft.com/office/powerpoint/2010/main" val="38766706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INTERNATIONAL CODIFICATION</a:t>
            </a:r>
            <a:endParaRPr lang="sl-SI" dirty="0">
              <a:latin typeface="+mn-lt"/>
            </a:endParaRPr>
          </a:p>
        </p:txBody>
      </p:sp>
      <p:sp>
        <p:nvSpPr>
          <p:cNvPr id="3" name="Content Placeholder 2"/>
          <p:cNvSpPr>
            <a:spLocks noGrp="1"/>
          </p:cNvSpPr>
          <p:nvPr>
            <p:ph idx="1"/>
          </p:nvPr>
        </p:nvSpPr>
        <p:spPr/>
        <p:txBody>
          <a:bodyPr>
            <a:normAutofit/>
          </a:bodyPr>
          <a:lstStyle/>
          <a:p>
            <a:r>
              <a:rPr lang="en-GB" sz="2400" dirty="0"/>
              <a:t>The Universal Declaration is codified in international law through the International Covenant on Civil and Political Rights (ICCPR) and the International Covenant on Economic, Social and Cultural Rights (ICESCR), each of which has been ratified by over 160 States (over three-quarters of all nations). It is recognised that both sets of rights are indivisible and interdependent, and equally important.</a:t>
            </a:r>
            <a:endParaRPr lang="sl-SI" sz="2400" dirty="0"/>
          </a:p>
        </p:txBody>
      </p:sp>
    </p:spTree>
    <p:extLst>
      <p:ext uri="{BB962C8B-B14F-4D97-AF65-F5344CB8AC3E}">
        <p14:creationId xmlns:p14="http://schemas.microsoft.com/office/powerpoint/2010/main" val="34672892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53822"/>
            <a:ext cx="7543800" cy="1088067"/>
          </a:xfrm>
        </p:spPr>
        <p:txBody>
          <a:bodyPr/>
          <a:lstStyle/>
          <a:p>
            <a:pPr algn="ctr"/>
            <a:r>
              <a:rPr lang="en-GB" dirty="0">
                <a:latin typeface="+mn-lt"/>
              </a:rPr>
              <a:t>BUSINESS &amp; HUMAN RIGHTS</a:t>
            </a:r>
            <a:endParaRPr lang="sl-SI" dirty="0">
              <a:latin typeface="+mn-lt"/>
            </a:endParaRPr>
          </a:p>
        </p:txBody>
      </p:sp>
      <p:sp>
        <p:nvSpPr>
          <p:cNvPr id="3" name="Content Placeholder 2"/>
          <p:cNvSpPr>
            <a:spLocks noGrp="1"/>
          </p:cNvSpPr>
          <p:nvPr>
            <p:ph idx="1"/>
          </p:nvPr>
        </p:nvSpPr>
        <p:spPr/>
        <p:txBody>
          <a:bodyPr>
            <a:normAutofit/>
          </a:bodyPr>
          <a:lstStyle/>
          <a:p>
            <a:r>
              <a:rPr lang="en-GB" sz="3000" dirty="0"/>
              <a:t>A 2015 survey of The Economist Intelligence Unit found that a majority of business executives now recognise that </a:t>
            </a:r>
            <a:r>
              <a:rPr lang="en-GB" sz="3000" dirty="0">
                <a:solidFill>
                  <a:srgbClr val="0070C0"/>
                </a:solidFill>
              </a:rPr>
              <a:t>business is an important player in respecting human rights</a:t>
            </a:r>
            <a:r>
              <a:rPr lang="en-GB" sz="3000" dirty="0"/>
              <a:t>, and that what their companies do – or fail to do – affects those rights. </a:t>
            </a:r>
            <a:r>
              <a:rPr lang="en-GB" sz="3000" dirty="0">
                <a:solidFill>
                  <a:srgbClr val="FF0000"/>
                </a:solidFill>
              </a:rPr>
              <a:t>Business is increasingly recognising the importance of human rights.</a:t>
            </a:r>
            <a:endParaRPr lang="sl-SI" sz="3000" dirty="0">
              <a:solidFill>
                <a:srgbClr val="FF0000"/>
              </a:solidFill>
            </a:endParaRPr>
          </a:p>
        </p:txBody>
      </p:sp>
    </p:spTree>
    <p:extLst>
      <p:ext uri="{BB962C8B-B14F-4D97-AF65-F5344CB8AC3E}">
        <p14:creationId xmlns:p14="http://schemas.microsoft.com/office/powerpoint/2010/main" val="179607045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Guiding Principles on Business and Human Rights</a:t>
            </a:r>
            <a:endParaRPr lang="sl-SI" dirty="0">
              <a:latin typeface="+mn-lt"/>
            </a:endParaRPr>
          </a:p>
        </p:txBody>
      </p:sp>
      <p:sp>
        <p:nvSpPr>
          <p:cNvPr id="3" name="Content Placeholder 2"/>
          <p:cNvSpPr>
            <a:spLocks noGrp="1"/>
          </p:cNvSpPr>
          <p:nvPr>
            <p:ph idx="1"/>
          </p:nvPr>
        </p:nvSpPr>
        <p:spPr/>
        <p:txBody>
          <a:bodyPr>
            <a:noAutofit/>
          </a:bodyPr>
          <a:lstStyle/>
          <a:p>
            <a:r>
              <a:rPr lang="en-GB" sz="2400" dirty="0"/>
              <a:t>In 2011 the UN unanimously endorsed the Guiding Principles on Business and Human Rights (</a:t>
            </a:r>
            <a:r>
              <a:rPr lang="en-GB" sz="2400" dirty="0">
                <a:solidFill>
                  <a:srgbClr val="FF0000"/>
                </a:solidFill>
              </a:rPr>
              <a:t>the UN Guiding Principles) which sets out the responsibilities business have with regard to human rights</a:t>
            </a:r>
            <a:r>
              <a:rPr lang="en-GB" sz="2400" dirty="0"/>
              <a:t>. The UN Guiding Principles clarify that the scope of business’ responsibility to respect human rights extends, at a minimum, to those rights expressed in </a:t>
            </a:r>
            <a:r>
              <a:rPr lang="en-GB" sz="2400" dirty="0">
                <a:solidFill>
                  <a:srgbClr val="0070C0"/>
                </a:solidFill>
              </a:rPr>
              <a:t>the International Bill of Human Rights and the principles concerning fundamental rights set out in the International Labour Organization’s Declaration on Fundamental Principles and Rights at Work.</a:t>
            </a:r>
            <a:endParaRPr lang="sl-SI" sz="2400" dirty="0">
              <a:solidFill>
                <a:srgbClr val="0070C0"/>
              </a:solidFill>
            </a:endParaRPr>
          </a:p>
        </p:txBody>
      </p:sp>
    </p:spTree>
    <p:extLst>
      <p:ext uri="{BB962C8B-B14F-4D97-AF65-F5344CB8AC3E}">
        <p14:creationId xmlns:p14="http://schemas.microsoft.com/office/powerpoint/2010/main" val="9323248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3"/>
            <a:ext cx="7543800" cy="557658"/>
          </a:xfrm>
        </p:spPr>
        <p:txBody>
          <a:bodyPr>
            <a:noAutofit/>
          </a:bodyPr>
          <a:lstStyle/>
          <a:p>
            <a:pPr algn="ctr"/>
            <a:r>
              <a:rPr lang="en-GB" sz="4500" dirty="0">
                <a:latin typeface="+mn-lt"/>
              </a:rPr>
              <a:t>WHERE ARE WE GOING?</a:t>
            </a:r>
            <a:endParaRPr lang="sl-SI" sz="4500" dirty="0">
              <a:latin typeface="+mn-lt"/>
            </a:endParaRPr>
          </a:p>
        </p:txBody>
      </p:sp>
      <p:sp>
        <p:nvSpPr>
          <p:cNvPr id="4" name="AutoShape 12" descr="Rezultat iskanja slik za angelina jolie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Picture 2" descr="Résultat de recherche d'images pour &quot;sustainable development goal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845"/>
            <a:ext cx="8983803" cy="385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216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SI" b="1" dirty="0">
                <a:latin typeface="+mn-lt"/>
              </a:rPr>
              <a:t>THE EU GREEN DEAL</a:t>
            </a:r>
            <a:br>
              <a:rPr lang="sl-SI" dirty="0">
                <a:latin typeface="+mn-lt"/>
              </a:rPr>
            </a:br>
            <a:endParaRPr lang="sl-SI" dirty="0">
              <a:latin typeface="+mn-lt"/>
            </a:endParaRPr>
          </a:p>
        </p:txBody>
      </p:sp>
      <p:sp>
        <p:nvSpPr>
          <p:cNvPr id="3" name="Content Placeholder 2"/>
          <p:cNvSpPr>
            <a:spLocks noGrp="1"/>
          </p:cNvSpPr>
          <p:nvPr>
            <p:ph idx="1"/>
          </p:nvPr>
        </p:nvSpPr>
        <p:spPr/>
        <p:txBody>
          <a:bodyPr>
            <a:noAutofit/>
          </a:bodyPr>
          <a:lstStyle/>
          <a:p>
            <a:r>
              <a:rPr lang="en-GB" sz="2400" dirty="0"/>
              <a:t>The European Green Deal </a:t>
            </a:r>
            <a:r>
              <a:rPr lang="en-GB" sz="2400" dirty="0">
                <a:solidFill>
                  <a:srgbClr val="0070C0"/>
                </a:solidFill>
              </a:rPr>
              <a:t>aims primarily to fight against global warming and to offer a strong response to the multiple environmental challenges facing all countries</a:t>
            </a:r>
            <a:r>
              <a:rPr lang="en-GB" sz="2400" dirty="0"/>
              <a:t>. The consequences of the above activities will have </a:t>
            </a:r>
            <a:r>
              <a:rPr lang="en-GB" sz="2400" dirty="0">
                <a:solidFill>
                  <a:srgbClr val="C00000"/>
                </a:solidFill>
              </a:rPr>
              <a:t>terrible impacts on the European and world economy, at all levels</a:t>
            </a:r>
            <a:r>
              <a:rPr lang="en-GB" sz="2400" dirty="0"/>
              <a:t>. Already the respiratory diseases due to pollution, the costs of care, and the impact on the standard of living of the populations is clearly indexed. </a:t>
            </a:r>
            <a:r>
              <a:rPr lang="en-GB" sz="2400" dirty="0">
                <a:solidFill>
                  <a:srgbClr val="FF0000"/>
                </a:solidFill>
              </a:rPr>
              <a:t>The socio-cultural, political and economic impacts of global warming no longer leave rapid action in doubt.</a:t>
            </a:r>
            <a:endParaRPr lang="sl-SI" sz="2400" dirty="0">
              <a:solidFill>
                <a:srgbClr val="FF0000"/>
              </a:solidFill>
            </a:endParaRPr>
          </a:p>
        </p:txBody>
      </p:sp>
    </p:spTree>
    <p:extLst>
      <p:ext uri="{BB962C8B-B14F-4D97-AF65-F5344CB8AC3E}">
        <p14:creationId xmlns:p14="http://schemas.microsoft.com/office/powerpoint/2010/main" val="6362723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A STEP FORWARD</a:t>
            </a:r>
            <a:endParaRPr lang="sl-SI" dirty="0">
              <a:latin typeface="+mn-lt"/>
            </a:endParaRPr>
          </a:p>
        </p:txBody>
      </p:sp>
      <p:sp>
        <p:nvSpPr>
          <p:cNvPr id="3" name="Content Placeholder 2"/>
          <p:cNvSpPr>
            <a:spLocks noGrp="1"/>
          </p:cNvSpPr>
          <p:nvPr>
            <p:ph idx="1"/>
          </p:nvPr>
        </p:nvSpPr>
        <p:spPr/>
        <p:txBody>
          <a:bodyPr>
            <a:normAutofit/>
          </a:bodyPr>
          <a:lstStyle/>
          <a:p>
            <a:r>
              <a:rPr lang="en-SI" sz="2400" dirty="0"/>
              <a:t>It is a step that will promote investments in infrastructure and green energy. The Green Deal will foster in Europe green economy, green technology, sustainable tourism, sustainable industry and transport. By 2050, Europe should be climate neutral and its economy and energy adapted to sustain green development.</a:t>
            </a:r>
            <a:endParaRPr lang="sl-SI" sz="2400" dirty="0"/>
          </a:p>
          <a:p>
            <a:r>
              <a:rPr lang="en-SI" sz="2400" dirty="0"/>
              <a:t>The EU green agreement will be binding because it will be incorporated into the first European climate law.</a:t>
            </a:r>
            <a:endParaRPr lang="sl-SI" sz="2400" dirty="0"/>
          </a:p>
        </p:txBody>
      </p:sp>
    </p:spTree>
    <p:extLst>
      <p:ext uri="{BB962C8B-B14F-4D97-AF65-F5344CB8AC3E}">
        <p14:creationId xmlns:p14="http://schemas.microsoft.com/office/powerpoint/2010/main" val="9626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A0C93D-8FA1-298C-DA8D-BF0555975559}"/>
              </a:ext>
            </a:extLst>
          </p:cNvPr>
          <p:cNvSpPr>
            <a:spLocks noGrp="1"/>
          </p:cNvSpPr>
          <p:nvPr>
            <p:ph type="body" sz="quarter" idx="10"/>
          </p:nvPr>
        </p:nvSpPr>
        <p:spPr/>
        <p:txBody>
          <a:bodyPr/>
          <a:lstStyle/>
          <a:p>
            <a:endParaRPr lang="en-SI" dirty="0"/>
          </a:p>
        </p:txBody>
      </p:sp>
      <p:sp>
        <p:nvSpPr>
          <p:cNvPr id="3" name="Slide Number Placeholder 2">
            <a:extLst>
              <a:ext uri="{FF2B5EF4-FFF2-40B4-BE49-F238E27FC236}">
                <a16:creationId xmlns:a16="http://schemas.microsoft.com/office/drawing/2014/main" id="{C715355E-695D-2CF2-E35F-CD5DAE0DB554}"/>
              </a:ext>
            </a:extLst>
          </p:cNvPr>
          <p:cNvSpPr>
            <a:spLocks noGrp="1"/>
          </p:cNvSpPr>
          <p:nvPr>
            <p:ph type="sldNum" sz="quarter" idx="4"/>
          </p:nvPr>
        </p:nvSpPr>
        <p:spPr/>
        <p:txBody>
          <a:bodyPr/>
          <a:lstStyle/>
          <a:p>
            <a:pPr>
              <a:defRPr/>
            </a:pPr>
            <a:fld id="{869A43B6-4A72-4A6E-B3BC-4E1A4B5DD1B6}" type="slidenum">
              <a:rPr lang="en-US"/>
              <a:pPr>
                <a:defRPr/>
              </a:pPr>
              <a:t>16</a:t>
            </a:fld>
            <a:endParaRPr lang="en-US"/>
          </a:p>
        </p:txBody>
      </p:sp>
      <p:sp>
        <p:nvSpPr>
          <p:cNvPr id="5" name="Content Placeholder 4">
            <a:extLst>
              <a:ext uri="{FF2B5EF4-FFF2-40B4-BE49-F238E27FC236}">
                <a16:creationId xmlns:a16="http://schemas.microsoft.com/office/drawing/2014/main" id="{5E2C9D1C-2424-9A21-B6F5-4E9FB60BABE9}"/>
              </a:ext>
            </a:extLst>
          </p:cNvPr>
          <p:cNvSpPr>
            <a:spLocks noGrp="1"/>
          </p:cNvSpPr>
          <p:nvPr>
            <p:ph idx="1"/>
          </p:nvPr>
        </p:nvSpPr>
        <p:spPr>
          <a:xfrm>
            <a:off x="0" y="500606"/>
            <a:ext cx="8964488" cy="6024737"/>
          </a:xfrm>
        </p:spPr>
        <p:txBody>
          <a:bodyPr/>
          <a:lstStyle/>
          <a:p>
            <a:pPr algn="just">
              <a:lnSpc>
                <a:spcPct val="150000"/>
              </a:lnSpc>
            </a:pPr>
            <a:r>
              <a:rPr lang="en-GB" sz="2000" dirty="0">
                <a:highlight>
                  <a:srgbClr val="00FF00"/>
                </a:highlight>
              </a:rPr>
              <a:t>European Convention on the Protection of </a:t>
            </a:r>
            <a:r>
              <a:rPr lang="en-GB" sz="2000" dirty="0" err="1">
                <a:highlight>
                  <a:srgbClr val="00FF00"/>
                </a:highlight>
              </a:rPr>
              <a:t>Audiovisual</a:t>
            </a:r>
            <a:r>
              <a:rPr lang="en-GB" sz="2000" dirty="0">
                <a:highlight>
                  <a:srgbClr val="00FF00"/>
                </a:highlight>
              </a:rPr>
              <a:t> Heritage </a:t>
            </a:r>
            <a:r>
              <a:rPr lang="en-GB" sz="2000" dirty="0"/>
              <a:t>- This convention was adopted in 2001 and aims to protect Europe's </a:t>
            </a:r>
            <a:r>
              <a:rPr lang="en-GB" sz="2000" dirty="0" err="1"/>
              <a:t>audiovisual</a:t>
            </a:r>
            <a:r>
              <a:rPr lang="en-GB" sz="2000" dirty="0"/>
              <a:t> heritage.</a:t>
            </a:r>
          </a:p>
          <a:p>
            <a:pPr algn="just">
              <a:lnSpc>
                <a:spcPct val="150000"/>
              </a:lnSpc>
            </a:pPr>
            <a:r>
              <a:rPr lang="en-GB" sz="2000" dirty="0">
                <a:highlight>
                  <a:srgbClr val="00FF00"/>
                </a:highlight>
              </a:rPr>
              <a:t>European Charter for the Protection of Human Rights and Fundamental Freedoms </a:t>
            </a:r>
            <a:r>
              <a:rPr lang="en-GB" sz="2000" dirty="0"/>
              <a:t>- This charter, also known as the European Convention on Human Rights, was adopted in 1950 and includes provisions protecting cultural and natural heritage.</a:t>
            </a:r>
          </a:p>
          <a:p>
            <a:pPr algn="just">
              <a:lnSpc>
                <a:spcPct val="150000"/>
              </a:lnSpc>
            </a:pPr>
            <a:r>
              <a:rPr lang="en-GB" sz="2000" dirty="0"/>
              <a:t>In addition to these conventions and charters, there are also various </a:t>
            </a:r>
            <a:r>
              <a:rPr lang="en-GB" sz="2000" dirty="0">
                <a:highlight>
                  <a:srgbClr val="00FF00"/>
                </a:highlight>
              </a:rPr>
              <a:t>EU regulations and directives that relate to cultural and natural heritage</a:t>
            </a:r>
            <a:r>
              <a:rPr lang="en-GB" sz="2000" dirty="0"/>
              <a:t>, such as the EU Directive on the Conservation of Natural Habitats and of Wild Fauna and Flora (also known as the Habitats Directive) and the EU Directive on the Conservation of Wild Birds.</a:t>
            </a:r>
            <a:endParaRPr lang="en-SI" sz="2000" dirty="0"/>
          </a:p>
        </p:txBody>
      </p:sp>
    </p:spTree>
    <p:extLst>
      <p:ext uri="{BB962C8B-B14F-4D97-AF65-F5344CB8AC3E}">
        <p14:creationId xmlns:p14="http://schemas.microsoft.com/office/powerpoint/2010/main" val="4056462680"/>
      </p:ext>
    </p:extLst>
  </p:cSld>
  <p:clrMapOvr>
    <a:masterClrMapping/>
  </p:clrMapOvr>
  <p:transition spd="slow">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49" y="-271185"/>
            <a:ext cx="7543800" cy="1088067"/>
          </a:xfrm>
        </p:spPr>
        <p:txBody>
          <a:bodyPr/>
          <a:lstStyle/>
          <a:p>
            <a:pPr algn="ctr"/>
            <a:r>
              <a:rPr lang="en-GB" dirty="0"/>
              <a:t> THE CHALLENGE</a:t>
            </a:r>
            <a:endParaRPr lang="sl-SI" dirty="0"/>
          </a:p>
        </p:txBody>
      </p:sp>
      <p:sp>
        <p:nvSpPr>
          <p:cNvPr id="3" name="Content Placeholder 2"/>
          <p:cNvSpPr>
            <a:spLocks noGrp="1"/>
          </p:cNvSpPr>
          <p:nvPr>
            <p:ph idx="1"/>
          </p:nvPr>
        </p:nvSpPr>
        <p:spPr/>
        <p:txBody>
          <a:bodyPr>
            <a:noAutofit/>
          </a:bodyPr>
          <a:lstStyle/>
          <a:p>
            <a:r>
              <a:rPr lang="en-SI" sz="2700" dirty="0"/>
              <a:t>All EU countries</a:t>
            </a:r>
            <a:r>
              <a:rPr lang="en-GB" sz="2700" dirty="0"/>
              <a:t>*</a:t>
            </a:r>
            <a:r>
              <a:rPr lang="en-SI" sz="2700" dirty="0"/>
              <a:t> MUST  reach the bar zero greenhouse gas emissions by 2050. In the future, all actions, investments, project financing and European policies will consolidate the European climate law, which will systematically reduce public and even private investments in fossil fuels or polluting technology across the EU. , since 2050 is the target year for achieving these goals.</a:t>
            </a:r>
            <a:endParaRPr lang="sl-SI" sz="2700" dirty="0"/>
          </a:p>
          <a:p>
            <a:endParaRPr lang="sl-SI" sz="2700" dirty="0"/>
          </a:p>
        </p:txBody>
      </p:sp>
    </p:spTree>
    <p:extLst>
      <p:ext uri="{BB962C8B-B14F-4D97-AF65-F5344CB8AC3E}">
        <p14:creationId xmlns:p14="http://schemas.microsoft.com/office/powerpoint/2010/main" val="422334335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5692"/>
            <a:ext cx="7543800" cy="1088067"/>
          </a:xfrm>
        </p:spPr>
        <p:txBody>
          <a:bodyPr/>
          <a:lstStyle/>
          <a:p>
            <a:pPr algn="ctr"/>
            <a:r>
              <a:rPr lang="en-GB" dirty="0">
                <a:latin typeface="+mn-lt"/>
              </a:rPr>
              <a:t>EFFECTS</a:t>
            </a:r>
            <a:endParaRPr lang="sl-SI" dirty="0">
              <a:latin typeface="+mn-lt"/>
            </a:endParaRPr>
          </a:p>
        </p:txBody>
      </p:sp>
      <p:sp>
        <p:nvSpPr>
          <p:cNvPr id="3" name="Content Placeholder 2"/>
          <p:cNvSpPr>
            <a:spLocks noGrp="1"/>
          </p:cNvSpPr>
          <p:nvPr>
            <p:ph idx="1"/>
          </p:nvPr>
        </p:nvSpPr>
        <p:spPr/>
        <p:txBody>
          <a:bodyPr>
            <a:normAutofit fontScale="92500" lnSpcReduction="20000"/>
          </a:bodyPr>
          <a:lstStyle/>
          <a:p>
            <a:r>
              <a:rPr lang="en-SI" dirty="0"/>
              <a:t>·  </a:t>
            </a:r>
            <a:r>
              <a:rPr lang="en-SI" sz="2100" dirty="0"/>
              <a:t>Rationalize the use of available resources</a:t>
            </a:r>
            <a:endParaRPr lang="sl-SI" sz="2100" dirty="0"/>
          </a:p>
          <a:p>
            <a:r>
              <a:rPr lang="en-SI" sz="2100" dirty="0"/>
              <a:t>· Promote circular economy focused on recycling and responsible consumption</a:t>
            </a:r>
            <a:endParaRPr lang="sl-SI" sz="2100" dirty="0"/>
          </a:p>
          <a:p>
            <a:r>
              <a:rPr lang="en-SI" sz="2100" dirty="0"/>
              <a:t>· Restore ecosystems and biodiversity by fighting against the depletion of species and reducing pollution.</a:t>
            </a:r>
            <a:endParaRPr lang="sl-SI" sz="2100" dirty="0"/>
          </a:p>
          <a:p>
            <a:r>
              <a:rPr lang="en-SI" sz="2100" dirty="0"/>
              <a:t>· Support social justice</a:t>
            </a:r>
            <a:endParaRPr lang="sl-SI" sz="2100" dirty="0"/>
          </a:p>
          <a:p>
            <a:r>
              <a:rPr lang="en-SI" sz="2100" dirty="0"/>
              <a:t>· Convert or Adapt all sectors of the economy to finance projects that have a positive impact on the environment</a:t>
            </a:r>
            <a:endParaRPr lang="sl-SI" sz="2100" dirty="0"/>
          </a:p>
          <a:p>
            <a:r>
              <a:rPr lang="en-SI" sz="2100" dirty="0"/>
              <a:t>· Invest in environmentally friendly technologies</a:t>
            </a:r>
            <a:endParaRPr lang="sl-SI" sz="2100" dirty="0"/>
          </a:p>
          <a:p>
            <a:r>
              <a:rPr lang="en-SI" sz="2100" dirty="0"/>
              <a:t> </a:t>
            </a:r>
            <a:endParaRPr lang="sl-SI" sz="2100" dirty="0"/>
          </a:p>
        </p:txBody>
      </p:sp>
    </p:spTree>
    <p:extLst>
      <p:ext uri="{BB962C8B-B14F-4D97-AF65-F5344CB8AC3E}">
        <p14:creationId xmlns:p14="http://schemas.microsoft.com/office/powerpoint/2010/main" val="247508727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r>
              <a:rPr lang="en-SI" dirty="0"/>
              <a:t> </a:t>
            </a:r>
            <a:r>
              <a:rPr lang="en-SI" sz="2100" dirty="0"/>
              <a:t>Support green innovation</a:t>
            </a:r>
            <a:endParaRPr lang="sl-SI" sz="2100" dirty="0"/>
          </a:p>
          <a:p>
            <a:r>
              <a:rPr lang="en-SI" sz="2100" dirty="0"/>
              <a:t>· Encourage clean and accessible transportation for all</a:t>
            </a:r>
            <a:endParaRPr lang="sl-SI" sz="2100" dirty="0"/>
          </a:p>
          <a:p>
            <a:r>
              <a:rPr lang="en-SI" sz="2100" dirty="0"/>
              <a:t>· Encourage nature-friendly agriculture.</a:t>
            </a:r>
            <a:endParaRPr lang="sl-SI" sz="2100" dirty="0"/>
          </a:p>
          <a:p>
            <a:r>
              <a:rPr lang="en-SI" sz="2100" dirty="0"/>
              <a:t>· Assist polluting industries to transfer to more civic and environment-friendly activities- guarantying thus justice and social security.</a:t>
            </a:r>
            <a:endParaRPr lang="sl-SI" sz="2100" dirty="0"/>
          </a:p>
          <a:p>
            <a:r>
              <a:rPr lang="en-SI" sz="2100" dirty="0"/>
              <a:t>·  Implement the United Nation’s 2030 Agenda and the sustainable development goals</a:t>
            </a:r>
            <a:endParaRPr lang="sl-SI" sz="2100" dirty="0"/>
          </a:p>
          <a:p>
            <a:endParaRPr lang="sl-SI" sz="2100" dirty="0"/>
          </a:p>
        </p:txBody>
      </p:sp>
    </p:spTree>
    <p:extLst>
      <p:ext uri="{BB962C8B-B14F-4D97-AF65-F5344CB8AC3E}">
        <p14:creationId xmlns:p14="http://schemas.microsoft.com/office/powerpoint/2010/main" val="14257365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dirty="0">
                <a:latin typeface="+mn-lt"/>
              </a:rPr>
              <a:t>Paul </a:t>
            </a:r>
            <a:r>
              <a:rPr lang="sl-SI" dirty="0" err="1">
                <a:latin typeface="+mn-lt"/>
              </a:rPr>
              <a:t>Polman</a:t>
            </a:r>
            <a:r>
              <a:rPr lang="sl-SI" dirty="0">
                <a:latin typeface="+mn-lt"/>
              </a:rPr>
              <a:t>, </a:t>
            </a:r>
            <a:r>
              <a:rPr lang="en-GB" dirty="0">
                <a:latin typeface="+mn-lt"/>
              </a:rPr>
              <a:t>EX </a:t>
            </a:r>
            <a:r>
              <a:rPr lang="sl-SI" dirty="0">
                <a:latin typeface="+mn-lt"/>
              </a:rPr>
              <a:t>CEO, </a:t>
            </a:r>
            <a:r>
              <a:rPr lang="sl-SI" dirty="0" err="1">
                <a:latin typeface="+mn-lt"/>
              </a:rPr>
              <a:t>Unilever</a:t>
            </a:r>
            <a:endParaRPr lang="sl-SI" dirty="0">
              <a:latin typeface="+mn-lt"/>
            </a:endParaRPr>
          </a:p>
        </p:txBody>
      </p:sp>
      <p:sp>
        <p:nvSpPr>
          <p:cNvPr id="3" name="Content Placeholder 2"/>
          <p:cNvSpPr>
            <a:spLocks noGrp="1"/>
          </p:cNvSpPr>
          <p:nvPr>
            <p:ph idx="1"/>
          </p:nvPr>
        </p:nvSpPr>
        <p:spPr/>
        <p:txBody>
          <a:bodyPr>
            <a:noAutofit/>
          </a:bodyPr>
          <a:lstStyle/>
          <a:p>
            <a:r>
              <a:rPr lang="en-GB" sz="2700" dirty="0"/>
              <a:t>“Business can only flourish in societies in which human rights are respected, upheld and advanced. People are our greatest asset, and empowering them across our supply chain is not only the right thing to do, but also ensures a sustainable future for the business. Our ambition is to embed the promotion of human rights into every function, every role, and every corner of our organization.”</a:t>
            </a:r>
            <a:endParaRPr lang="sl-SI" sz="2700" dirty="0"/>
          </a:p>
        </p:txBody>
      </p:sp>
    </p:spTree>
    <p:extLst>
      <p:ext uri="{BB962C8B-B14F-4D97-AF65-F5344CB8AC3E}">
        <p14:creationId xmlns:p14="http://schemas.microsoft.com/office/powerpoint/2010/main" val="5241199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303835" y="0"/>
            <a:ext cx="8707056" cy="4739832"/>
          </a:xfrm>
          <a:prstGeom prst="rect">
            <a:avLst/>
          </a:prstGeom>
          <a:noFill/>
          <a:ln>
            <a:noFill/>
          </a:ln>
        </p:spPr>
      </p:pic>
    </p:spTree>
    <p:extLst>
      <p:ext uri="{BB962C8B-B14F-4D97-AF65-F5344CB8AC3E}">
        <p14:creationId xmlns:p14="http://schemas.microsoft.com/office/powerpoint/2010/main" val="18961274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2" name="Naslov 1"/>
          <p:cNvSpPr>
            <a:spLocks noGrp="1"/>
          </p:cNvSpPr>
          <p:nvPr>
            <p:ph type="title"/>
          </p:nvPr>
        </p:nvSpPr>
        <p:spPr>
          <a:xfrm>
            <a:off x="685800" y="1860872"/>
            <a:ext cx="2821577" cy="1730052"/>
          </a:xfrm>
        </p:spPr>
        <p:txBody>
          <a:bodyPr/>
          <a:lstStyle/>
          <a:p>
            <a:r>
              <a:rPr lang="sl-SI" b="1" dirty="0" err="1"/>
              <a:t>Thank</a:t>
            </a:r>
            <a:r>
              <a:rPr lang="sl-SI" b="1" dirty="0"/>
              <a:t> </a:t>
            </a:r>
            <a:r>
              <a:rPr lang="sl-SI" b="1" dirty="0" err="1"/>
              <a:t>you</a:t>
            </a:r>
            <a:r>
              <a:rPr lang="sl-SI" b="1" dirty="0"/>
              <a:t> </a:t>
            </a:r>
            <a:r>
              <a:rPr lang="sl-SI" b="1" dirty="0" err="1"/>
              <a:t>for</a:t>
            </a:r>
            <a:r>
              <a:rPr lang="sl-SI" b="1" dirty="0"/>
              <a:t> </a:t>
            </a:r>
            <a:r>
              <a:rPr lang="sl-SI" b="1" dirty="0" err="1"/>
              <a:t>your</a:t>
            </a:r>
            <a:r>
              <a:rPr lang="sl-SI" b="1" dirty="0"/>
              <a:t> </a:t>
            </a:r>
            <a:r>
              <a:rPr lang="sl-SI" b="1" dirty="0" err="1"/>
              <a:t>attention</a:t>
            </a:r>
            <a:endParaRPr lang="sl-SI" b="1" dirty="0"/>
          </a:p>
        </p:txBody>
      </p:sp>
      <p:sp>
        <p:nvSpPr>
          <p:cNvPr id="5" name="AutoShape 6" descr="Rezultat iskanja slik za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8" descr="Rezultat iskanja slik za adoptio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329425711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258" y="0"/>
            <a:ext cx="9601200" cy="502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280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268760"/>
            <a:ext cx="6696744" cy="2684264"/>
          </a:xfrm>
        </p:spPr>
        <p:txBody>
          <a:bodyPr/>
          <a:lstStyle/>
          <a:p>
            <a:pPr algn="ctr"/>
            <a:r>
              <a:rPr lang="sl-SI" dirty="0"/>
              <a:t>Trajnostni razvoj in varstvo dediščine v EU</a:t>
            </a:r>
          </a:p>
        </p:txBody>
      </p:sp>
      <p:sp>
        <p:nvSpPr>
          <p:cNvPr id="3" name="Subtitle 2"/>
          <p:cNvSpPr>
            <a:spLocks noGrp="1"/>
          </p:cNvSpPr>
          <p:nvPr>
            <p:ph type="subTitle" idx="1"/>
          </p:nvPr>
        </p:nvSpPr>
        <p:spPr/>
        <p:txBody>
          <a:bodyPr/>
          <a:lstStyle/>
          <a:p>
            <a:pPr algn="ctr"/>
            <a:r>
              <a:rPr lang="en-US" sz="2000" dirty="0">
                <a:solidFill>
                  <a:srgbClr val="FF0000"/>
                </a:solidFill>
              </a:rPr>
              <a:t>Docent</a:t>
            </a:r>
          </a:p>
          <a:p>
            <a:pPr algn="ctr"/>
            <a:r>
              <a:rPr lang="en-US" sz="2000" dirty="0">
                <a:solidFill>
                  <a:srgbClr val="FF0000"/>
                </a:solidFill>
              </a:rPr>
              <a:t>MENSAH C. Marius </a:t>
            </a:r>
          </a:p>
          <a:p>
            <a:pPr algn="ctr"/>
            <a:r>
              <a:rPr lang="en-US" sz="2000" dirty="0" err="1">
                <a:solidFill>
                  <a:srgbClr val="FF0000"/>
                </a:solidFill>
              </a:rPr>
              <a:t>Pravna</a:t>
            </a:r>
            <a:r>
              <a:rPr lang="en-US" sz="2000" dirty="0">
                <a:solidFill>
                  <a:srgbClr val="FF0000"/>
                </a:solidFill>
              </a:rPr>
              <a:t> </a:t>
            </a:r>
            <a:r>
              <a:rPr lang="en-US" sz="2000" dirty="0" err="1">
                <a:solidFill>
                  <a:srgbClr val="FF0000"/>
                </a:solidFill>
              </a:rPr>
              <a:t>fakulteta</a:t>
            </a:r>
            <a:r>
              <a:rPr lang="en-US" sz="2000" dirty="0">
                <a:solidFill>
                  <a:srgbClr val="FF0000"/>
                </a:solidFill>
              </a:rPr>
              <a:t> </a:t>
            </a:r>
            <a:r>
              <a:rPr lang="en-US" sz="2000" dirty="0" err="1">
                <a:solidFill>
                  <a:srgbClr val="FF0000"/>
                </a:solidFill>
              </a:rPr>
              <a:t>Univerze</a:t>
            </a:r>
            <a:r>
              <a:rPr lang="en-US" sz="2000" dirty="0">
                <a:solidFill>
                  <a:srgbClr val="FF0000"/>
                </a:solidFill>
              </a:rPr>
              <a:t> v </a:t>
            </a:r>
            <a:r>
              <a:rPr lang="en-US" sz="2000" dirty="0" err="1">
                <a:solidFill>
                  <a:srgbClr val="FF0000"/>
                </a:solidFill>
              </a:rPr>
              <a:t>Mariboru</a:t>
            </a:r>
            <a:endParaRPr lang="en-US" sz="2000" dirty="0">
              <a:solidFill>
                <a:srgbClr val="FF0000"/>
              </a:solidFill>
            </a:endParaRPr>
          </a:p>
          <a:p>
            <a:pPr algn="ctr"/>
            <a:r>
              <a:rPr lang="en-GB" sz="2000" b="1" dirty="0">
                <a:solidFill>
                  <a:schemeClr val="tx2"/>
                </a:solidFill>
              </a:rPr>
              <a:t>Cocou.mensah@um.si</a:t>
            </a:r>
            <a:endParaRPr lang="sl-SI" sz="2000" b="1" dirty="0">
              <a:solidFill>
                <a:schemeClr val="tx2"/>
              </a:solidFill>
            </a:endParaRPr>
          </a:p>
        </p:txBody>
      </p:sp>
    </p:spTree>
    <p:extLst>
      <p:ext uri="{BB962C8B-B14F-4D97-AF65-F5344CB8AC3E}">
        <p14:creationId xmlns:p14="http://schemas.microsoft.com/office/powerpoint/2010/main" val="2795377594"/>
      </p:ext>
    </p:extLst>
  </p:cSld>
  <p:clrMapOvr>
    <a:masterClrMapping/>
  </p:clrMapOvr>
  <p:transition spd="slow">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9DC903-FA17-7F20-8012-C67988D74046}"/>
              </a:ext>
            </a:extLst>
          </p:cNvPr>
          <p:cNvSpPr>
            <a:spLocks noGrp="1"/>
          </p:cNvSpPr>
          <p:nvPr>
            <p:ph type="body" sz="quarter" idx="10"/>
          </p:nvPr>
        </p:nvSpPr>
        <p:spPr/>
        <p:txBody>
          <a:bodyPr/>
          <a:lstStyle/>
          <a:p>
            <a:pPr algn="ctr"/>
            <a:r>
              <a:rPr lang="sl-SI" b="1" i="0" cap="all" dirty="0">
                <a:solidFill>
                  <a:srgbClr val="000000"/>
                </a:solidFill>
                <a:effectLst/>
                <a:latin typeface="Roboto Condensed" panose="02000000000000000000" pitchFamily="2" charset="0"/>
              </a:rPr>
              <a:t>Trajnostni razvoj</a:t>
            </a:r>
          </a:p>
          <a:p>
            <a:pPr algn="ctr"/>
            <a:endParaRPr lang="en-SI" dirty="0"/>
          </a:p>
        </p:txBody>
      </p:sp>
      <p:sp>
        <p:nvSpPr>
          <p:cNvPr id="3" name="Slide Number Placeholder 2">
            <a:extLst>
              <a:ext uri="{FF2B5EF4-FFF2-40B4-BE49-F238E27FC236}">
                <a16:creationId xmlns:a16="http://schemas.microsoft.com/office/drawing/2014/main" id="{7BB27D18-5665-DEDD-0578-D71C025E57C9}"/>
              </a:ext>
            </a:extLst>
          </p:cNvPr>
          <p:cNvSpPr>
            <a:spLocks noGrp="1"/>
          </p:cNvSpPr>
          <p:nvPr>
            <p:ph type="sldNum" sz="quarter" idx="4"/>
          </p:nvPr>
        </p:nvSpPr>
        <p:spPr/>
        <p:txBody>
          <a:bodyPr/>
          <a:lstStyle/>
          <a:p>
            <a:pPr>
              <a:defRPr/>
            </a:pPr>
            <a:fld id="{869A43B6-4A72-4A6E-B3BC-4E1A4B5DD1B6}" type="slidenum">
              <a:rPr lang="en-US"/>
              <a:pPr>
                <a:defRPr/>
              </a:pPr>
              <a:t>168</a:t>
            </a:fld>
            <a:endParaRPr lang="en-US"/>
          </a:p>
        </p:txBody>
      </p:sp>
      <p:sp>
        <p:nvSpPr>
          <p:cNvPr id="5" name="Content Placeholder 4">
            <a:extLst>
              <a:ext uri="{FF2B5EF4-FFF2-40B4-BE49-F238E27FC236}">
                <a16:creationId xmlns:a16="http://schemas.microsoft.com/office/drawing/2014/main" id="{AA835C13-7764-4F60-73A7-82AAB6B2A118}"/>
              </a:ext>
            </a:extLst>
          </p:cNvPr>
          <p:cNvSpPr>
            <a:spLocks noGrp="1"/>
          </p:cNvSpPr>
          <p:nvPr>
            <p:ph idx="1"/>
          </p:nvPr>
        </p:nvSpPr>
        <p:spPr>
          <a:xfrm>
            <a:off x="390995" y="692696"/>
            <a:ext cx="7772400" cy="4608512"/>
          </a:xfrm>
        </p:spPr>
        <p:txBody>
          <a:bodyPr/>
          <a:lstStyle/>
          <a:p>
            <a:pPr algn="just">
              <a:lnSpc>
                <a:spcPct val="150000"/>
              </a:lnSpc>
            </a:pPr>
            <a:r>
              <a:rPr lang="sl-SI" sz="2400" b="0" i="0" dirty="0">
                <a:solidFill>
                  <a:srgbClr val="212529"/>
                </a:solidFill>
                <a:effectLst/>
                <a:ea typeface="Calibri" panose="020F0502020204030204" pitchFamily="34" charset="0"/>
                <a:cs typeface="Calibri" panose="020F0502020204030204" pitchFamily="34" charset="0"/>
              </a:rPr>
              <a:t>Trajnostni razvoj pomeni </a:t>
            </a:r>
            <a:r>
              <a:rPr lang="sl-SI" sz="2400" b="0" i="0" dirty="0">
                <a:solidFill>
                  <a:srgbClr val="212529"/>
                </a:solidFill>
                <a:effectLst/>
                <a:highlight>
                  <a:srgbClr val="00FF00"/>
                </a:highlight>
                <a:ea typeface="Calibri" panose="020F0502020204030204" pitchFamily="34" charset="0"/>
                <a:cs typeface="Calibri" panose="020F0502020204030204" pitchFamily="34" charset="0"/>
              </a:rPr>
              <a:t>izkoreninjenje revščine, zmanjšanje neenakosti in spodbujanje trajnostnega upravljanja naravnih virov in ekosistemov ter trajnostne, vključujoče in pravične gospodarske rasti</a:t>
            </a:r>
            <a:r>
              <a:rPr lang="sl-SI" sz="2400" b="0" i="0" dirty="0">
                <a:solidFill>
                  <a:srgbClr val="212529"/>
                </a:solidFill>
                <a:effectLst/>
                <a:ea typeface="Calibri" panose="020F0502020204030204" pitchFamily="34" charset="0"/>
                <a:cs typeface="Calibri" panose="020F0502020204030204" pitchFamily="34" charset="0"/>
              </a:rPr>
              <a:t>. Torej, </a:t>
            </a:r>
            <a:r>
              <a:rPr lang="sl-SI" sz="2400" b="0" i="0" dirty="0">
                <a:solidFill>
                  <a:srgbClr val="212529"/>
                </a:solidFill>
                <a:effectLst/>
                <a:highlight>
                  <a:srgbClr val="FF00FF"/>
                </a:highlight>
                <a:ea typeface="Calibri" panose="020F0502020204030204" pitchFamily="34" charset="0"/>
                <a:cs typeface="Calibri" panose="020F0502020204030204" pitchFamily="34" charset="0"/>
              </a:rPr>
              <a:t>gre za razvoj, ki zadovoljuje potrebe sedanje generacije, ne da bi pri tem ogrozil zmožnost prihodnjih generacij, da zadovoljijo svoje potrebe.</a:t>
            </a:r>
          </a:p>
          <a:p>
            <a:endParaRPr lang="en-SI" dirty="0"/>
          </a:p>
        </p:txBody>
      </p:sp>
    </p:spTree>
    <p:extLst>
      <p:ext uri="{BB962C8B-B14F-4D97-AF65-F5344CB8AC3E}">
        <p14:creationId xmlns:p14="http://schemas.microsoft.com/office/powerpoint/2010/main" val="1375953058"/>
      </p:ext>
    </p:extLst>
  </p:cSld>
  <p:clrMapOvr>
    <a:masterClrMapping/>
  </p:clrMapOvr>
  <p:transition spd="slow">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CED040-CC13-385C-4215-15F4C0EEA526}"/>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BBF13AE8-27F9-DEFA-41A6-73053A334BEB}"/>
              </a:ext>
            </a:extLst>
          </p:cNvPr>
          <p:cNvSpPr>
            <a:spLocks noGrp="1"/>
          </p:cNvSpPr>
          <p:nvPr>
            <p:ph type="sldNum" sz="quarter" idx="4"/>
          </p:nvPr>
        </p:nvSpPr>
        <p:spPr/>
        <p:txBody>
          <a:bodyPr/>
          <a:lstStyle/>
          <a:p>
            <a:pPr>
              <a:defRPr/>
            </a:pPr>
            <a:fld id="{869A43B6-4A72-4A6E-B3BC-4E1A4B5DD1B6}" type="slidenum">
              <a:rPr lang="en-US"/>
              <a:pPr>
                <a:defRPr/>
              </a:pPr>
              <a:t>169</a:t>
            </a:fld>
            <a:endParaRPr lang="en-US"/>
          </a:p>
        </p:txBody>
      </p:sp>
      <p:sp>
        <p:nvSpPr>
          <p:cNvPr id="5" name="Content Placeholder 4">
            <a:extLst>
              <a:ext uri="{FF2B5EF4-FFF2-40B4-BE49-F238E27FC236}">
                <a16:creationId xmlns:a16="http://schemas.microsoft.com/office/drawing/2014/main" id="{690E3A0C-C11A-B5A3-0EF7-5E8B2DF024C6}"/>
              </a:ext>
            </a:extLst>
          </p:cNvPr>
          <p:cNvSpPr>
            <a:spLocks noGrp="1"/>
          </p:cNvSpPr>
          <p:nvPr>
            <p:ph idx="1"/>
          </p:nvPr>
        </p:nvSpPr>
        <p:spPr>
          <a:xfrm>
            <a:off x="390995" y="332656"/>
            <a:ext cx="7772400" cy="4608512"/>
          </a:xfrm>
        </p:spPr>
        <p:txBody>
          <a:bodyPr/>
          <a:lstStyle/>
          <a:p>
            <a:pPr algn="just">
              <a:lnSpc>
                <a:spcPct val="150000"/>
              </a:lnSpc>
            </a:pPr>
            <a:r>
              <a:rPr lang="sl-SI" sz="2800" b="0" i="0" dirty="0">
                <a:solidFill>
                  <a:srgbClr val="212529"/>
                </a:solidFill>
                <a:effectLst/>
                <a:ea typeface="Calibri" panose="020F0502020204030204" pitchFamily="34" charset="0"/>
                <a:cs typeface="Calibri" panose="020F0502020204030204" pitchFamily="34" charset="0"/>
              </a:rPr>
              <a:t>Za doseganje trajnostnega razvoja je ključno uskladiti tri ključne elemente: </a:t>
            </a:r>
            <a:r>
              <a:rPr lang="sl-SI" sz="2800" b="0" i="0" dirty="0">
                <a:solidFill>
                  <a:srgbClr val="212529"/>
                </a:solidFill>
                <a:effectLst/>
                <a:highlight>
                  <a:srgbClr val="00FF00"/>
                </a:highlight>
                <a:ea typeface="Calibri" panose="020F0502020204030204" pitchFamily="34" charset="0"/>
                <a:cs typeface="Calibri" panose="020F0502020204030204" pitchFamily="34" charset="0"/>
              </a:rPr>
              <a:t>gospodarsko rast, socialno vključenost in varstvo okolja</a:t>
            </a:r>
            <a:r>
              <a:rPr lang="sl-SI" sz="2800" b="0" i="0" dirty="0">
                <a:solidFill>
                  <a:srgbClr val="212529"/>
                </a:solidFill>
                <a:effectLst/>
                <a:ea typeface="Calibri" panose="020F0502020204030204" pitchFamily="34" charset="0"/>
                <a:cs typeface="Calibri" panose="020F0502020204030204" pitchFamily="34" charset="0"/>
              </a:rPr>
              <a:t>. Ti elementi so med seboj povezani in vsi so bistveni za blaginjo posameznikov in družb.</a:t>
            </a:r>
          </a:p>
          <a:p>
            <a:pPr algn="just">
              <a:lnSpc>
                <a:spcPct val="150000"/>
              </a:lnSpc>
            </a:pPr>
            <a:r>
              <a:rPr lang="sl-SI" sz="2800" b="0" i="0" dirty="0">
                <a:solidFill>
                  <a:srgbClr val="212529"/>
                </a:solidFill>
                <a:effectLst/>
                <a:ea typeface="Calibri" panose="020F0502020204030204" pitchFamily="34" charset="0"/>
                <a:cs typeface="Calibri" panose="020F0502020204030204" pitchFamily="34" charset="0"/>
              </a:rPr>
              <a:t>Svetovni voditelji so se na to pot zavezali s sprejetjem ciljev trajnostnega razvoja na zgodovinskem vrhu Združenih narodov (ZN) leta 2015.</a:t>
            </a:r>
          </a:p>
          <a:p>
            <a:endParaRPr lang="en-SI" dirty="0"/>
          </a:p>
        </p:txBody>
      </p:sp>
    </p:spTree>
    <p:extLst>
      <p:ext uri="{BB962C8B-B14F-4D97-AF65-F5344CB8AC3E}">
        <p14:creationId xmlns:p14="http://schemas.microsoft.com/office/powerpoint/2010/main" val="314202102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6C539-A770-5224-9A1A-FC8CC673A20D}"/>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2293A117-DF08-9C6F-7B0D-B192F6897274}"/>
              </a:ext>
            </a:extLst>
          </p:cNvPr>
          <p:cNvSpPr>
            <a:spLocks noGrp="1"/>
          </p:cNvSpPr>
          <p:nvPr>
            <p:ph type="sldNum" sz="quarter" idx="4"/>
          </p:nvPr>
        </p:nvSpPr>
        <p:spPr/>
        <p:txBody>
          <a:bodyPr/>
          <a:lstStyle/>
          <a:p>
            <a:pPr>
              <a:defRPr/>
            </a:pPr>
            <a:fld id="{869A43B6-4A72-4A6E-B3BC-4E1A4B5DD1B6}" type="slidenum">
              <a:rPr lang="en-US"/>
              <a:pPr>
                <a:defRPr/>
              </a:pPr>
              <a:t>17</a:t>
            </a:fld>
            <a:endParaRPr lang="en-US"/>
          </a:p>
        </p:txBody>
      </p:sp>
      <p:sp>
        <p:nvSpPr>
          <p:cNvPr id="5" name="Content Placeholder 4">
            <a:extLst>
              <a:ext uri="{FF2B5EF4-FFF2-40B4-BE49-F238E27FC236}">
                <a16:creationId xmlns:a16="http://schemas.microsoft.com/office/drawing/2014/main" id="{82534360-CCCB-20E4-94AB-1D93908CB697}"/>
              </a:ext>
            </a:extLst>
          </p:cNvPr>
          <p:cNvSpPr>
            <a:spLocks noGrp="1"/>
          </p:cNvSpPr>
          <p:nvPr>
            <p:ph idx="1"/>
          </p:nvPr>
        </p:nvSpPr>
        <p:spPr>
          <a:xfrm>
            <a:off x="179512" y="620688"/>
            <a:ext cx="8568952" cy="6153544"/>
          </a:xfrm>
        </p:spPr>
        <p:txBody>
          <a:bodyPr/>
          <a:lstStyle/>
          <a:p>
            <a:pPr algn="just"/>
            <a:r>
              <a:rPr lang="en-GB" sz="2000" dirty="0">
                <a:effectLst/>
                <a:highlight>
                  <a:srgbClr val="FFFF00"/>
                </a:highlight>
                <a:ea typeface="Calibri" panose="020F0502020204030204" pitchFamily="34" charset="0"/>
                <a:cs typeface="Calibri" panose="020F0502020204030204" pitchFamily="34" charset="0"/>
              </a:rPr>
              <a:t>The EU GREEN DEAL:  </a:t>
            </a:r>
            <a:r>
              <a:rPr lang="en-GB" sz="2000" b="0" i="0" dirty="0">
                <a:solidFill>
                  <a:srgbClr val="222222"/>
                </a:solidFill>
                <a:effectLst/>
                <a:ea typeface="Calibri" panose="020F0502020204030204" pitchFamily="34" charset="0"/>
                <a:cs typeface="Calibri" panose="020F0502020204030204" pitchFamily="34" charset="0"/>
              </a:rPr>
              <a:t> Europe the first carbon-neutral continent by 2050. By 2030, the plan would decrease European Union greenhouse gas (GHG) emissions by at least 50 percent compared with 1990 levels. The previous, already controversial target was 40 percent.</a:t>
            </a:r>
          </a:p>
          <a:p>
            <a:pPr algn="just"/>
            <a:r>
              <a:rPr lang="sl-SI" sz="2000" b="0" i="0" dirty="0" err="1">
                <a:effectLst/>
                <a:highlight>
                  <a:srgbClr val="FFFF00"/>
                </a:highlight>
                <a:ea typeface="Calibri" panose="020F0502020204030204" pitchFamily="34" charset="0"/>
                <a:cs typeface="Calibri" panose="020F0502020204030204" pitchFamily="34" charset="0"/>
              </a:rPr>
              <a:t>The</a:t>
            </a:r>
            <a:r>
              <a:rPr lang="sl-SI" sz="2000" b="0" i="0" dirty="0">
                <a:effectLst/>
                <a:highlight>
                  <a:srgbClr val="FFFF00"/>
                </a:highlight>
                <a:ea typeface="Calibri" panose="020F0502020204030204" pitchFamily="34" charset="0"/>
                <a:cs typeface="Calibri" panose="020F0502020204030204" pitchFamily="34" charset="0"/>
              </a:rPr>
              <a:t> New </a:t>
            </a:r>
            <a:r>
              <a:rPr lang="sl-SI" sz="2000" b="1" i="0" dirty="0">
                <a:effectLst/>
                <a:highlight>
                  <a:srgbClr val="FFFF00"/>
                </a:highlight>
                <a:ea typeface="Calibri" panose="020F0502020204030204" pitchFamily="34" charset="0"/>
                <a:cs typeface="Calibri" panose="020F0502020204030204" pitchFamily="34" charset="0"/>
              </a:rPr>
              <a:t>European Bauhaus</a:t>
            </a:r>
            <a:r>
              <a:rPr lang="en-GB" sz="2000" b="1" i="0" dirty="0">
                <a:effectLst/>
                <a:highlight>
                  <a:srgbClr val="FFFF00"/>
                </a:highlight>
                <a:ea typeface="Calibri" panose="020F0502020204030204" pitchFamily="34" charset="0"/>
                <a:cs typeface="Calibri" panose="020F0502020204030204" pitchFamily="34" charset="0"/>
              </a:rPr>
              <a:t>: </a:t>
            </a:r>
            <a:r>
              <a:rPr lang="en-GB" sz="2000" b="0" i="0" dirty="0">
                <a:effectLst/>
                <a:ea typeface="Calibri" panose="020F0502020204030204" pitchFamily="34" charset="0"/>
                <a:cs typeface="Calibri" panose="020F0502020204030204" pitchFamily="34" charset="0"/>
              </a:rPr>
              <a:t>The New European Bauhaus is a creative and interdisciplinary initiative that connects the </a:t>
            </a:r>
            <a:r>
              <a:rPr lang="en-GB" sz="2000" b="0" i="0" u="sng" dirty="0">
                <a:effectLst/>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European Green Deal</a:t>
            </a:r>
            <a:r>
              <a:rPr lang="en-GB" sz="2000" b="1" i="0" dirty="0">
                <a:effectLst/>
                <a:ea typeface="Calibri" panose="020F0502020204030204" pitchFamily="34" charset="0"/>
                <a:cs typeface="Calibri" panose="020F0502020204030204" pitchFamily="34" charset="0"/>
              </a:rPr>
              <a:t> </a:t>
            </a:r>
            <a:r>
              <a:rPr lang="en-GB" sz="2000" b="0" i="0" dirty="0">
                <a:effectLst/>
                <a:ea typeface="Calibri" panose="020F0502020204030204" pitchFamily="34" charset="0"/>
                <a:cs typeface="Calibri" panose="020F0502020204030204" pitchFamily="34" charset="0"/>
              </a:rPr>
              <a:t>to our living spaces and experiences. </a:t>
            </a:r>
            <a:r>
              <a:rPr lang="en-GB" sz="2000" b="1" dirty="0">
                <a:effectLst/>
                <a:ea typeface="Calibri" panose="020F0502020204030204" pitchFamily="34" charset="0"/>
                <a:cs typeface="Calibri" panose="020F0502020204030204" pitchFamily="34" charset="0"/>
              </a:rPr>
              <a:t>Enriching</a:t>
            </a:r>
            <a:r>
              <a:rPr lang="en-GB" sz="2000" dirty="0">
                <a:effectLst/>
                <a:ea typeface="Calibri" panose="020F0502020204030204" pitchFamily="34" charset="0"/>
                <a:cs typeface="Calibri" panose="020F0502020204030204" pitchFamily="34" charset="0"/>
              </a:rPr>
              <a:t>, inspired by art and culture, responding to needs beyond functionality.</a:t>
            </a:r>
          </a:p>
          <a:p>
            <a:pPr algn="just">
              <a:buFont typeface="Arial" panose="020B0604020202020204" pitchFamily="34" charset="0"/>
              <a:buChar char="•"/>
            </a:pPr>
            <a:r>
              <a:rPr lang="en-GB" sz="2000" b="1" dirty="0">
                <a:effectLst/>
                <a:ea typeface="Calibri" panose="020F0502020204030204" pitchFamily="34" charset="0"/>
                <a:cs typeface="Calibri" panose="020F0502020204030204" pitchFamily="34" charset="0"/>
              </a:rPr>
              <a:t>Sustainable</a:t>
            </a:r>
            <a:r>
              <a:rPr lang="en-GB" sz="2000" dirty="0">
                <a:effectLst/>
                <a:ea typeface="Calibri" panose="020F0502020204030204" pitchFamily="34" charset="0"/>
                <a:cs typeface="Calibri" panose="020F0502020204030204" pitchFamily="34" charset="0"/>
              </a:rPr>
              <a:t>, in harmony with nature, the environment, and our planet. </a:t>
            </a:r>
          </a:p>
          <a:p>
            <a:pPr algn="just">
              <a:buFont typeface="Arial" panose="020B0604020202020204" pitchFamily="34" charset="0"/>
              <a:buChar char="•"/>
            </a:pPr>
            <a:r>
              <a:rPr lang="en-GB" sz="2000" b="1" dirty="0">
                <a:effectLst/>
                <a:ea typeface="Calibri" panose="020F0502020204030204" pitchFamily="34" charset="0"/>
                <a:cs typeface="Calibri" panose="020F0502020204030204" pitchFamily="34" charset="0"/>
              </a:rPr>
              <a:t>Inclusive</a:t>
            </a:r>
            <a:r>
              <a:rPr lang="en-GB" sz="2000" dirty="0">
                <a:effectLst/>
                <a:ea typeface="Calibri" panose="020F0502020204030204" pitchFamily="34" charset="0"/>
                <a:cs typeface="Calibri" panose="020F0502020204030204" pitchFamily="34" charset="0"/>
              </a:rPr>
              <a:t>, encouraging a dialogue across cultures, disciplines, genders and ages. </a:t>
            </a:r>
          </a:p>
          <a:p>
            <a:pPr algn="just">
              <a:buFont typeface="Arial" panose="020B0604020202020204" pitchFamily="34" charset="0"/>
              <a:buChar char="•"/>
            </a:pPr>
            <a:r>
              <a:rPr lang="en-GB" sz="2000" dirty="0">
                <a:highlight>
                  <a:srgbClr val="FFFF00"/>
                </a:highlight>
                <a:ea typeface="Calibri" panose="020F0502020204030204" pitchFamily="34" charset="0"/>
                <a:cs typeface="Calibri" panose="020F0502020204030204" pitchFamily="34" charset="0"/>
              </a:rPr>
              <a:t>T</a:t>
            </a:r>
            <a:r>
              <a:rPr lang="en-GB" sz="2000" dirty="0">
                <a:effectLst/>
                <a:highlight>
                  <a:srgbClr val="FFFF00"/>
                </a:highlight>
                <a:ea typeface="Calibri" panose="020F0502020204030204" pitchFamily="34" charset="0"/>
                <a:cs typeface="Calibri" panose="020F0502020204030204" pitchFamily="34" charset="0"/>
              </a:rPr>
              <a:t>he European Cultural Heritage Green Paper</a:t>
            </a:r>
            <a:r>
              <a:rPr lang="en-GB" sz="2000" dirty="0">
                <a:effectLst/>
                <a:ea typeface="Calibri" panose="020F0502020204030204" pitchFamily="34" charset="0"/>
                <a:cs typeface="Calibri" panose="020F0502020204030204" pitchFamily="34" charset="0"/>
              </a:rPr>
              <a:t> "Putting Europe's shared heritage at the heart of the European Green Deal".</a:t>
            </a:r>
            <a:endParaRPr lang="en-GB" sz="2000" b="0" i="0" dirty="0">
              <a:effectLst/>
              <a:ea typeface="Calibri" panose="020F0502020204030204" pitchFamily="34" charset="0"/>
              <a:cs typeface="Calibri" panose="020F0502020204030204" pitchFamily="34" charset="0"/>
            </a:endParaRPr>
          </a:p>
          <a:p>
            <a:pPr algn="just"/>
            <a:r>
              <a:rPr lang="en-GB" sz="2000" b="0" i="0" u="none" strike="noStrike" dirty="0">
                <a:solidFill>
                  <a:srgbClr val="000000"/>
                </a:solidFill>
                <a:effectLst/>
                <a:ea typeface="Calibri" panose="020F0502020204030204" pitchFamily="34" charset="0"/>
                <a:cs typeface="Calibri" panose="020F0502020204030204" pitchFamily="34" charset="0"/>
              </a:rPr>
              <a:t>Eurostat reported that in 2021, the tourism, natural, and cultural heritage sectors contributed around </a:t>
            </a:r>
            <a:r>
              <a:rPr lang="en-GB" sz="2000" b="0" i="0" u="none" strike="noStrike" dirty="0">
                <a:solidFill>
                  <a:srgbClr val="000000"/>
                </a:solidFill>
                <a:effectLst/>
                <a:highlight>
                  <a:srgbClr val="FFFF00"/>
                </a:highlight>
                <a:ea typeface="Calibri" panose="020F0502020204030204" pitchFamily="34" charset="0"/>
                <a:cs typeface="Calibri" panose="020F0502020204030204" pitchFamily="34" charset="0"/>
              </a:rPr>
              <a:t>€756 billion </a:t>
            </a:r>
            <a:r>
              <a:rPr lang="en-GB" sz="2000" b="0" i="0" u="none" strike="noStrike" dirty="0">
                <a:solidFill>
                  <a:srgbClr val="000000"/>
                </a:solidFill>
                <a:effectLst/>
                <a:ea typeface="Calibri" panose="020F0502020204030204" pitchFamily="34" charset="0"/>
                <a:cs typeface="Calibri" panose="020F0502020204030204" pitchFamily="34" charset="0"/>
              </a:rPr>
              <a:t>to the European Union (EU) GDP, which accounts for approximately </a:t>
            </a:r>
            <a:r>
              <a:rPr lang="en-GB" sz="2000" b="0" i="0" u="none" strike="noStrike" dirty="0">
                <a:solidFill>
                  <a:srgbClr val="000000"/>
                </a:solidFill>
                <a:effectLst/>
                <a:highlight>
                  <a:srgbClr val="FFFF00"/>
                </a:highlight>
                <a:ea typeface="Calibri" panose="020F0502020204030204" pitchFamily="34" charset="0"/>
                <a:cs typeface="Calibri" panose="020F0502020204030204" pitchFamily="34" charset="0"/>
              </a:rPr>
              <a:t>4.9% of the EU's GDP.</a:t>
            </a:r>
            <a:endParaRPr lang="en-SI" sz="2000" dirty="0">
              <a:highlight>
                <a:srgbClr val="FFFF00"/>
              </a:highligh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997920"/>
      </p:ext>
    </p:extLst>
  </p:cSld>
  <p:clrMapOvr>
    <a:masterClrMapping/>
  </p:clrMapOvr>
  <p:transition spd="slow">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lji trajnostnega razvoja | RRA Podravje - Maribor">
            <a:extLst>
              <a:ext uri="{FF2B5EF4-FFF2-40B4-BE49-F238E27FC236}">
                <a16:creationId xmlns:a16="http://schemas.microsoft.com/office/drawing/2014/main" id="{31AB823D-4F8B-D3AF-C7F9-871D7AD63E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488" y="618903"/>
            <a:ext cx="8963025" cy="6094857"/>
          </a:xfrm>
          <a:prstGeom prst="rect">
            <a:avLst/>
          </a:prstGeom>
          <a:solidFill>
            <a:srgbClr val="FFFFFF"/>
          </a:solidFill>
        </p:spPr>
      </p:pic>
      <p:sp>
        <p:nvSpPr>
          <p:cNvPr id="3" name="Slide Number Placeholder 2" hidden="1">
            <a:extLst>
              <a:ext uri="{FF2B5EF4-FFF2-40B4-BE49-F238E27FC236}">
                <a16:creationId xmlns:a16="http://schemas.microsoft.com/office/drawing/2014/main" id="{C0C5FB19-F283-20EC-AEFA-B19AF7BF3763}"/>
              </a:ext>
            </a:extLst>
          </p:cNvPr>
          <p:cNvSpPr>
            <a:spLocks noGrp="1"/>
          </p:cNvSpPr>
          <p:nvPr>
            <p:ph type="sldNum" sz="quarter" idx="4"/>
          </p:nvPr>
        </p:nvSpPr>
        <p:spPr/>
        <p:txBody>
          <a:bodyPr/>
          <a:lstStyle/>
          <a:p>
            <a:pPr>
              <a:spcAft>
                <a:spcPts val="600"/>
              </a:spcAft>
              <a:defRPr/>
            </a:pPr>
            <a:fld id="{869A43B6-4A72-4A6E-B3BC-4E1A4B5DD1B6}" type="slidenum">
              <a:rPr lang="en-US"/>
              <a:pPr>
                <a:spcAft>
                  <a:spcPts val="600"/>
                </a:spcAft>
                <a:defRPr/>
              </a:pPr>
              <a:t>170</a:t>
            </a:fld>
            <a:endParaRPr lang="en-US"/>
          </a:p>
        </p:txBody>
      </p:sp>
    </p:spTree>
    <p:extLst>
      <p:ext uri="{BB962C8B-B14F-4D97-AF65-F5344CB8AC3E}">
        <p14:creationId xmlns:p14="http://schemas.microsoft.com/office/powerpoint/2010/main" val="2151703488"/>
      </p:ext>
    </p:extLst>
  </p:cSld>
  <p:clrMapOvr>
    <a:masterClrMapping/>
  </p:clrMapOvr>
  <p:transition spd="slow">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C35181C-FA5D-4CB6-E9B8-15607E6A9D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40481" y="542925"/>
            <a:ext cx="6263038" cy="6246813"/>
          </a:xfrm>
          <a:prstGeom prst="rect">
            <a:avLst/>
          </a:prstGeom>
          <a:solidFill>
            <a:srgbClr val="FFFFFF"/>
          </a:solidFill>
        </p:spPr>
      </p:pic>
      <p:sp>
        <p:nvSpPr>
          <p:cNvPr id="3" name="Slide Number Placeholder 2" hidden="1">
            <a:extLst>
              <a:ext uri="{FF2B5EF4-FFF2-40B4-BE49-F238E27FC236}">
                <a16:creationId xmlns:a16="http://schemas.microsoft.com/office/drawing/2014/main" id="{30563250-9176-338E-1DA0-4EFE11968993}"/>
              </a:ext>
            </a:extLst>
          </p:cNvPr>
          <p:cNvSpPr>
            <a:spLocks noGrp="1"/>
          </p:cNvSpPr>
          <p:nvPr>
            <p:ph type="sldNum" sz="quarter" idx="4"/>
          </p:nvPr>
        </p:nvSpPr>
        <p:spPr/>
        <p:txBody>
          <a:bodyPr/>
          <a:lstStyle/>
          <a:p>
            <a:pPr>
              <a:spcAft>
                <a:spcPts val="600"/>
              </a:spcAft>
              <a:defRPr/>
            </a:pPr>
            <a:fld id="{869A43B6-4A72-4A6E-B3BC-4E1A4B5DD1B6}" type="slidenum">
              <a:rPr lang="en-US"/>
              <a:pPr>
                <a:spcAft>
                  <a:spcPts val="600"/>
                </a:spcAft>
                <a:defRPr/>
              </a:pPr>
              <a:t>171</a:t>
            </a:fld>
            <a:endParaRPr lang="en-US"/>
          </a:p>
        </p:txBody>
      </p:sp>
    </p:spTree>
    <p:extLst>
      <p:ext uri="{BB962C8B-B14F-4D97-AF65-F5344CB8AC3E}">
        <p14:creationId xmlns:p14="http://schemas.microsoft.com/office/powerpoint/2010/main" val="592372851"/>
      </p:ext>
    </p:extLst>
  </p:cSld>
  <p:clrMapOvr>
    <a:masterClrMapping/>
  </p:clrMapOvr>
  <p:transition spd="slow">
    <p:fade/>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172</a:t>
            </a:fld>
            <a:endParaRPr lang="en-US"/>
          </a:p>
        </p:txBody>
      </p:sp>
      <p:sp>
        <p:nvSpPr>
          <p:cNvPr id="4" name="Title 3"/>
          <p:cNvSpPr>
            <a:spLocks noGrp="1"/>
          </p:cNvSpPr>
          <p:nvPr>
            <p:ph type="title"/>
          </p:nvPr>
        </p:nvSpPr>
        <p:spPr/>
        <p:txBody>
          <a:bodyPr/>
          <a:lstStyle/>
          <a:p>
            <a:pPr algn="ctr"/>
            <a:r>
              <a:rPr lang="sl-SI" dirty="0"/>
              <a:t>DEDIŠČINA</a:t>
            </a:r>
          </a:p>
        </p:txBody>
      </p:sp>
      <p:sp>
        <p:nvSpPr>
          <p:cNvPr id="7" name="Content Placeholder 6"/>
          <p:cNvSpPr>
            <a:spLocks noGrp="1"/>
          </p:cNvSpPr>
          <p:nvPr>
            <p:ph idx="1"/>
          </p:nvPr>
        </p:nvSpPr>
        <p:spPr>
          <a:xfrm>
            <a:off x="482741" y="1000633"/>
            <a:ext cx="7772400" cy="4608512"/>
          </a:xfrm>
        </p:spPr>
        <p:txBody>
          <a:bodyPr/>
          <a:lstStyle/>
          <a:p>
            <a:pPr marL="0" indent="0" algn="just">
              <a:buNone/>
            </a:pPr>
            <a:endParaRPr lang="ru-RU" sz="2400" dirty="0"/>
          </a:p>
          <a:p>
            <a:pPr algn="just"/>
            <a:endParaRPr lang="sl-SI" sz="2400" dirty="0"/>
          </a:p>
          <a:p>
            <a:pPr algn="just"/>
            <a:r>
              <a:rPr lang="en-GB" sz="2800" dirty="0" err="1"/>
              <a:t>Dediščina</a:t>
            </a:r>
            <a:r>
              <a:rPr lang="en-GB" sz="2800" dirty="0"/>
              <a:t> je </a:t>
            </a:r>
            <a:r>
              <a:rPr lang="en-GB" sz="2800" dirty="0" err="1"/>
              <a:t>naš</a:t>
            </a:r>
            <a:r>
              <a:rPr lang="en-GB" sz="2800" dirty="0"/>
              <a:t> </a:t>
            </a:r>
            <a:r>
              <a:rPr lang="en-GB" sz="2800" dirty="0" err="1"/>
              <a:t>zaklad</a:t>
            </a:r>
            <a:r>
              <a:rPr lang="en-GB" sz="2800" dirty="0"/>
              <a:t> </a:t>
            </a:r>
            <a:r>
              <a:rPr lang="en-GB" sz="2800" dirty="0" err="1"/>
              <a:t>iz</a:t>
            </a:r>
            <a:r>
              <a:rPr lang="en-GB" sz="2800" dirty="0"/>
              <a:t> </a:t>
            </a:r>
            <a:r>
              <a:rPr lang="en-GB" sz="2800" dirty="0" err="1"/>
              <a:t>preteklosti</a:t>
            </a:r>
            <a:r>
              <a:rPr lang="en-GB" sz="2800" dirty="0"/>
              <a:t>, to, s </a:t>
            </a:r>
            <a:r>
              <a:rPr lang="en-GB" sz="2800" dirty="0" err="1"/>
              <a:t>čimer</a:t>
            </a:r>
            <a:r>
              <a:rPr lang="en-GB" sz="2800" dirty="0"/>
              <a:t> </a:t>
            </a:r>
            <a:r>
              <a:rPr lang="en-GB" sz="2800" dirty="0" err="1"/>
              <a:t>živimo</a:t>
            </a:r>
            <a:r>
              <a:rPr lang="en-GB" sz="2800" dirty="0"/>
              <a:t> </a:t>
            </a:r>
            <a:r>
              <a:rPr lang="en-GB" sz="2800" dirty="0" err="1"/>
              <a:t>danes</a:t>
            </a:r>
            <a:r>
              <a:rPr lang="en-GB" sz="2800" dirty="0"/>
              <a:t>, in </a:t>
            </a:r>
            <a:r>
              <a:rPr lang="en-GB" sz="2800" dirty="0" err="1"/>
              <a:t>kar</a:t>
            </a:r>
            <a:r>
              <a:rPr lang="en-GB" sz="2800" dirty="0"/>
              <a:t> </a:t>
            </a:r>
            <a:r>
              <a:rPr lang="en-GB" sz="2800" dirty="0" err="1"/>
              <a:t>prenašamo</a:t>
            </a:r>
            <a:r>
              <a:rPr lang="en-GB" sz="2800" dirty="0"/>
              <a:t> </a:t>
            </a:r>
            <a:r>
              <a:rPr lang="en-GB" sz="2800" dirty="0" err="1"/>
              <a:t>na</a:t>
            </a:r>
            <a:r>
              <a:rPr lang="en-GB" sz="2800" dirty="0"/>
              <a:t> </a:t>
            </a:r>
            <a:r>
              <a:rPr lang="en-GB" sz="2800" dirty="0" err="1"/>
              <a:t>prihodnje</a:t>
            </a:r>
            <a:r>
              <a:rPr lang="en-GB" sz="2800" dirty="0"/>
              <a:t> </a:t>
            </a:r>
            <a:r>
              <a:rPr lang="en-GB" sz="2800" dirty="0" err="1"/>
              <a:t>rodove</a:t>
            </a:r>
            <a:r>
              <a:rPr lang="en-GB" sz="2800" dirty="0"/>
              <a:t>. </a:t>
            </a:r>
            <a:r>
              <a:rPr lang="en-GB" sz="2800" dirty="0" err="1"/>
              <a:t>Naša</a:t>
            </a:r>
            <a:r>
              <a:rPr lang="en-GB" sz="2800" dirty="0"/>
              <a:t> </a:t>
            </a:r>
            <a:r>
              <a:rPr lang="en-GB" sz="2800" dirty="0" err="1"/>
              <a:t>kulturna</a:t>
            </a:r>
            <a:r>
              <a:rPr lang="en-GB" sz="2800" dirty="0"/>
              <a:t> in </a:t>
            </a:r>
            <a:r>
              <a:rPr lang="en-GB" sz="2800" dirty="0" err="1"/>
              <a:t>naravna</a:t>
            </a:r>
            <a:r>
              <a:rPr lang="en-GB" sz="2800" dirty="0"/>
              <a:t> </a:t>
            </a:r>
            <a:r>
              <a:rPr lang="en-GB" sz="2800" dirty="0" err="1"/>
              <a:t>dediščina</a:t>
            </a:r>
            <a:r>
              <a:rPr lang="en-GB" sz="2800" dirty="0"/>
              <a:t> </a:t>
            </a:r>
            <a:r>
              <a:rPr lang="en-GB" sz="2800" dirty="0" err="1"/>
              <a:t>sta</a:t>
            </a:r>
            <a:r>
              <a:rPr lang="en-GB" sz="2800" dirty="0"/>
              <a:t> </a:t>
            </a:r>
            <a:r>
              <a:rPr lang="en-GB" sz="2800" dirty="0" err="1"/>
              <a:t>nenadomestljiva</a:t>
            </a:r>
            <a:r>
              <a:rPr lang="en-GB" sz="2800" dirty="0"/>
              <a:t> </a:t>
            </a:r>
            <a:r>
              <a:rPr lang="en-GB" sz="2800" dirty="0" err="1"/>
              <a:t>vira</a:t>
            </a:r>
            <a:r>
              <a:rPr lang="en-GB" sz="2800" dirty="0"/>
              <a:t> </a:t>
            </a:r>
            <a:r>
              <a:rPr lang="en-GB" sz="2800" dirty="0" err="1"/>
              <a:t>življenja</a:t>
            </a:r>
            <a:r>
              <a:rPr lang="en-GB" sz="2800" dirty="0"/>
              <a:t> in </a:t>
            </a:r>
            <a:r>
              <a:rPr lang="en-GB" sz="2800" dirty="0" err="1"/>
              <a:t>navdiha</a:t>
            </a:r>
            <a:r>
              <a:rPr lang="en-GB" sz="2800" dirty="0"/>
              <a:t>. </a:t>
            </a:r>
            <a:r>
              <a:rPr lang="en-GB" sz="2800" dirty="0" err="1"/>
              <a:t>Organizacija</a:t>
            </a:r>
            <a:r>
              <a:rPr lang="en-GB" sz="2800" dirty="0"/>
              <a:t> </a:t>
            </a:r>
            <a:r>
              <a:rPr lang="en-GB" sz="2800" dirty="0" err="1"/>
              <a:t>Združenih</a:t>
            </a:r>
            <a:r>
              <a:rPr lang="en-GB" sz="2800" dirty="0"/>
              <a:t> </a:t>
            </a:r>
            <a:r>
              <a:rPr lang="en-GB" sz="2800" dirty="0" err="1"/>
              <a:t>narodov</a:t>
            </a:r>
            <a:r>
              <a:rPr lang="en-GB" sz="2800" dirty="0"/>
              <a:t> za </a:t>
            </a:r>
            <a:r>
              <a:rPr lang="en-GB" sz="2800" dirty="0" err="1"/>
              <a:t>izobraževanje</a:t>
            </a:r>
            <a:r>
              <a:rPr lang="en-GB" sz="2800" dirty="0"/>
              <a:t>, </a:t>
            </a:r>
            <a:r>
              <a:rPr lang="en-GB" sz="2800" dirty="0" err="1"/>
              <a:t>znanost</a:t>
            </a:r>
            <a:r>
              <a:rPr lang="en-GB" sz="2800" dirty="0"/>
              <a:t> in </a:t>
            </a:r>
            <a:r>
              <a:rPr lang="en-GB" sz="2800" dirty="0" err="1"/>
              <a:t>kulturo</a:t>
            </a:r>
            <a:r>
              <a:rPr lang="en-GB" sz="2800" dirty="0"/>
              <a:t> (UNESCO) </a:t>
            </a:r>
            <a:r>
              <a:rPr lang="en-GB" sz="2800" dirty="0" err="1"/>
              <a:t>si</a:t>
            </a:r>
            <a:r>
              <a:rPr lang="en-GB" sz="2800" dirty="0"/>
              <a:t> </a:t>
            </a:r>
            <a:r>
              <a:rPr lang="en-GB" sz="2800" dirty="0" err="1"/>
              <a:t>prizadeva</a:t>
            </a:r>
            <a:r>
              <a:rPr lang="en-GB" sz="2800" dirty="0"/>
              <a:t> </a:t>
            </a:r>
            <a:r>
              <a:rPr lang="en-GB" sz="2800" dirty="0" err="1"/>
              <a:t>spodbujati</a:t>
            </a:r>
            <a:r>
              <a:rPr lang="en-GB" sz="2800" dirty="0"/>
              <a:t> </a:t>
            </a:r>
            <a:r>
              <a:rPr lang="en-GB" sz="2800" dirty="0" err="1"/>
              <a:t>identifikacijo</a:t>
            </a:r>
            <a:r>
              <a:rPr lang="en-GB" sz="2800" dirty="0"/>
              <a:t>, </a:t>
            </a:r>
            <a:r>
              <a:rPr lang="en-GB" sz="2800" dirty="0" err="1"/>
              <a:t>zaščito</a:t>
            </a:r>
            <a:r>
              <a:rPr lang="en-GB" sz="2800" dirty="0"/>
              <a:t> in </a:t>
            </a:r>
            <a:r>
              <a:rPr lang="en-GB" sz="2800" dirty="0" err="1"/>
              <a:t>ohranjanje</a:t>
            </a:r>
            <a:r>
              <a:rPr lang="en-GB" sz="2800" dirty="0"/>
              <a:t> </a:t>
            </a:r>
            <a:r>
              <a:rPr lang="en-GB" sz="2800" dirty="0" err="1"/>
              <a:t>kulturne</a:t>
            </a:r>
            <a:r>
              <a:rPr lang="en-GB" sz="2800" dirty="0"/>
              <a:t> in </a:t>
            </a:r>
            <a:r>
              <a:rPr lang="en-GB" sz="2800" dirty="0" err="1"/>
              <a:t>naravne</a:t>
            </a:r>
            <a:r>
              <a:rPr lang="en-GB" sz="2800" dirty="0"/>
              <a:t> </a:t>
            </a:r>
            <a:r>
              <a:rPr lang="en-GB" sz="2800" dirty="0" err="1"/>
              <a:t>dediščine</a:t>
            </a:r>
            <a:r>
              <a:rPr lang="en-GB" sz="2800" dirty="0"/>
              <a:t> </a:t>
            </a:r>
            <a:r>
              <a:rPr lang="en-GB" sz="2800" dirty="0" err="1"/>
              <a:t>po</a:t>
            </a:r>
            <a:r>
              <a:rPr lang="en-GB" sz="2800" dirty="0"/>
              <a:t> </a:t>
            </a:r>
            <a:r>
              <a:rPr lang="en-GB" sz="2800" dirty="0" err="1"/>
              <a:t>vsem</a:t>
            </a:r>
            <a:r>
              <a:rPr lang="en-GB" sz="2800" dirty="0"/>
              <a:t> </a:t>
            </a:r>
            <a:r>
              <a:rPr lang="en-GB" sz="2800" dirty="0" err="1"/>
              <a:t>svetu</a:t>
            </a:r>
            <a:r>
              <a:rPr lang="en-GB" sz="2800" dirty="0"/>
              <a:t>, </a:t>
            </a:r>
            <a:r>
              <a:rPr lang="en-GB" sz="2800" dirty="0" err="1"/>
              <a:t>ki</a:t>
            </a:r>
            <a:r>
              <a:rPr lang="en-GB" sz="2800" dirty="0"/>
              <a:t> </a:t>
            </a:r>
            <a:r>
              <a:rPr lang="en-GB" sz="2800" dirty="0" err="1"/>
              <a:t>velja</a:t>
            </a:r>
            <a:r>
              <a:rPr lang="en-GB" sz="2800" dirty="0"/>
              <a:t> za </a:t>
            </a:r>
            <a:r>
              <a:rPr lang="en-GB" sz="2800" dirty="0" err="1"/>
              <a:t>izjemno</a:t>
            </a:r>
            <a:r>
              <a:rPr lang="en-GB" sz="2800" dirty="0"/>
              <a:t> </a:t>
            </a:r>
            <a:r>
              <a:rPr lang="en-GB" sz="2800" dirty="0" err="1"/>
              <a:t>vrednost</a:t>
            </a:r>
            <a:r>
              <a:rPr lang="en-GB" sz="2800" dirty="0"/>
              <a:t> za </a:t>
            </a:r>
            <a:r>
              <a:rPr lang="en-GB" sz="2800" dirty="0" err="1"/>
              <a:t>človeštvo</a:t>
            </a:r>
            <a:r>
              <a:rPr lang="en-GB" sz="2800" dirty="0"/>
              <a:t>.</a:t>
            </a:r>
            <a:endParaRPr lang="sl-SI" dirty="0"/>
          </a:p>
        </p:txBody>
      </p:sp>
      <p:sp>
        <p:nvSpPr>
          <p:cNvPr id="6" name="AutoShape 4" descr="Presentation Skills Training - Fuel Learn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9" name="AutoShape 6" descr="Presentation Skills Training - Fuel Learn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10" name="AutoShape 8" descr="Presentation Skills Training - Fuel Learni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914272681"/>
      </p:ext>
    </p:extLst>
  </p:cSld>
  <p:clrMapOvr>
    <a:masterClrMapping/>
  </p:clrMapOvr>
  <p:transition spd="slow">
    <p:fade/>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173</a:t>
            </a:fld>
            <a:endParaRPr lang="en-US"/>
          </a:p>
        </p:txBody>
      </p:sp>
      <p:sp>
        <p:nvSpPr>
          <p:cNvPr id="5" name="Content Placeholder 4"/>
          <p:cNvSpPr>
            <a:spLocks noGrp="1"/>
          </p:cNvSpPr>
          <p:nvPr>
            <p:ph idx="1"/>
          </p:nvPr>
        </p:nvSpPr>
        <p:spPr>
          <a:xfrm>
            <a:off x="421676" y="764704"/>
            <a:ext cx="7966747" cy="5400600"/>
          </a:xfrm>
        </p:spPr>
        <p:txBody>
          <a:bodyPr/>
          <a:lstStyle/>
          <a:p>
            <a:pPr algn="just"/>
            <a:r>
              <a:rPr lang="en-GB" dirty="0">
                <a:solidFill>
                  <a:schemeClr val="tx2"/>
                </a:solidFill>
              </a:rPr>
              <a:t>To je </a:t>
            </a:r>
            <a:r>
              <a:rPr lang="en-GB" dirty="0" err="1">
                <a:solidFill>
                  <a:schemeClr val="tx2"/>
                </a:solidFill>
              </a:rPr>
              <a:t>utelešeno</a:t>
            </a:r>
            <a:r>
              <a:rPr lang="en-GB" dirty="0">
                <a:solidFill>
                  <a:schemeClr val="tx2"/>
                </a:solidFill>
              </a:rPr>
              <a:t> v </a:t>
            </a:r>
            <a:r>
              <a:rPr lang="en-GB" dirty="0" err="1">
                <a:solidFill>
                  <a:schemeClr val="tx2"/>
                </a:solidFill>
              </a:rPr>
              <a:t>mednarodni</a:t>
            </a:r>
            <a:r>
              <a:rPr lang="en-GB" dirty="0">
                <a:solidFill>
                  <a:schemeClr val="tx2"/>
                </a:solidFill>
              </a:rPr>
              <a:t> </a:t>
            </a:r>
            <a:r>
              <a:rPr lang="en-GB" dirty="0" err="1">
                <a:solidFill>
                  <a:schemeClr val="tx2"/>
                </a:solidFill>
              </a:rPr>
              <a:t>pogodbi</a:t>
            </a:r>
            <a:r>
              <a:rPr lang="en-GB" dirty="0">
                <a:solidFill>
                  <a:schemeClr val="tx2"/>
                </a:solidFill>
              </a:rPr>
              <a:t>, </a:t>
            </a:r>
            <a:r>
              <a:rPr lang="en-GB" dirty="0" err="1">
                <a:solidFill>
                  <a:schemeClr val="tx2"/>
                </a:solidFill>
              </a:rPr>
              <a:t>imenovani</a:t>
            </a:r>
            <a:r>
              <a:rPr lang="en-GB" dirty="0">
                <a:solidFill>
                  <a:schemeClr val="tx2"/>
                </a:solidFill>
              </a:rPr>
              <a:t>  </a:t>
            </a:r>
            <a:r>
              <a:rPr lang="en-GB" dirty="0" err="1">
                <a:solidFill>
                  <a:srgbClr val="FF0000"/>
                </a:solidFill>
              </a:rPr>
              <a:t>Konvencija</a:t>
            </a:r>
            <a:r>
              <a:rPr lang="en-GB" dirty="0">
                <a:solidFill>
                  <a:srgbClr val="FF0000"/>
                </a:solidFill>
              </a:rPr>
              <a:t> o </a:t>
            </a:r>
            <a:r>
              <a:rPr lang="en-GB" dirty="0" err="1">
                <a:solidFill>
                  <a:srgbClr val="FF0000"/>
                </a:solidFill>
              </a:rPr>
              <a:t>varstvu</a:t>
            </a:r>
            <a:r>
              <a:rPr lang="en-GB" dirty="0">
                <a:solidFill>
                  <a:srgbClr val="FF0000"/>
                </a:solidFill>
              </a:rPr>
              <a:t> </a:t>
            </a:r>
            <a:r>
              <a:rPr lang="en-GB" dirty="0" err="1">
                <a:solidFill>
                  <a:srgbClr val="FF0000"/>
                </a:solidFill>
              </a:rPr>
              <a:t>svetovne</a:t>
            </a:r>
            <a:r>
              <a:rPr lang="en-GB" dirty="0">
                <a:solidFill>
                  <a:srgbClr val="FF0000"/>
                </a:solidFill>
              </a:rPr>
              <a:t> </a:t>
            </a:r>
            <a:r>
              <a:rPr lang="en-GB" dirty="0" err="1">
                <a:solidFill>
                  <a:srgbClr val="FF0000"/>
                </a:solidFill>
              </a:rPr>
              <a:t>kulturne</a:t>
            </a:r>
            <a:r>
              <a:rPr lang="en-GB" dirty="0">
                <a:solidFill>
                  <a:srgbClr val="FF0000"/>
                </a:solidFill>
              </a:rPr>
              <a:t> in </a:t>
            </a:r>
            <a:r>
              <a:rPr lang="en-GB" dirty="0" err="1">
                <a:solidFill>
                  <a:srgbClr val="FF0000"/>
                </a:solidFill>
              </a:rPr>
              <a:t>naravne</a:t>
            </a:r>
            <a:r>
              <a:rPr lang="en-GB" dirty="0">
                <a:solidFill>
                  <a:srgbClr val="FF0000"/>
                </a:solidFill>
              </a:rPr>
              <a:t> </a:t>
            </a:r>
            <a:r>
              <a:rPr lang="en-GB" dirty="0" err="1">
                <a:solidFill>
                  <a:srgbClr val="FF0000"/>
                </a:solidFill>
              </a:rPr>
              <a:t>dediščine</a:t>
            </a:r>
            <a:r>
              <a:rPr lang="en-GB" dirty="0">
                <a:solidFill>
                  <a:srgbClr val="FF0000"/>
                </a:solidFill>
              </a:rPr>
              <a:t>, </a:t>
            </a:r>
            <a:r>
              <a:rPr lang="en-GB" dirty="0" err="1">
                <a:solidFill>
                  <a:srgbClr val="FF0000"/>
                </a:solidFill>
              </a:rPr>
              <a:t>ki</a:t>
            </a:r>
            <a:r>
              <a:rPr lang="en-GB" dirty="0">
                <a:solidFill>
                  <a:srgbClr val="FF0000"/>
                </a:solidFill>
              </a:rPr>
              <a:t> jo je </a:t>
            </a:r>
            <a:r>
              <a:rPr lang="en-GB" dirty="0" err="1">
                <a:solidFill>
                  <a:srgbClr val="FF0000"/>
                </a:solidFill>
              </a:rPr>
              <a:t>Unesco</a:t>
            </a:r>
            <a:r>
              <a:rPr lang="en-GB" dirty="0">
                <a:solidFill>
                  <a:srgbClr val="FF0000"/>
                </a:solidFill>
              </a:rPr>
              <a:t> </a:t>
            </a:r>
            <a:r>
              <a:rPr lang="en-GB" dirty="0" err="1">
                <a:solidFill>
                  <a:srgbClr val="FF0000"/>
                </a:solidFill>
              </a:rPr>
              <a:t>sprejel</a:t>
            </a:r>
            <a:r>
              <a:rPr lang="en-GB" dirty="0">
                <a:solidFill>
                  <a:srgbClr val="FF0000"/>
                </a:solidFill>
              </a:rPr>
              <a:t> </a:t>
            </a:r>
            <a:r>
              <a:rPr lang="en-GB" dirty="0" err="1">
                <a:solidFill>
                  <a:srgbClr val="FF0000"/>
                </a:solidFill>
              </a:rPr>
              <a:t>leta</a:t>
            </a:r>
            <a:r>
              <a:rPr lang="en-GB" dirty="0">
                <a:solidFill>
                  <a:srgbClr val="FF0000"/>
                </a:solidFill>
              </a:rPr>
              <a:t> 1972</a:t>
            </a:r>
            <a:r>
              <a:rPr lang="en-GB" dirty="0">
                <a:solidFill>
                  <a:schemeClr val="tx2"/>
                </a:solidFill>
              </a:rPr>
              <a:t>.</a:t>
            </a:r>
          </a:p>
          <a:p>
            <a:pPr marL="0" indent="0" algn="just">
              <a:buNone/>
            </a:pPr>
            <a:endParaRPr lang="en-GB" dirty="0">
              <a:solidFill>
                <a:schemeClr val="tx2"/>
              </a:solidFill>
            </a:endParaRPr>
          </a:p>
          <a:p>
            <a:pPr algn="just"/>
            <a:r>
              <a:rPr lang="en-GB" dirty="0" err="1">
                <a:solidFill>
                  <a:schemeClr val="tx2"/>
                </a:solidFill>
              </a:rPr>
              <a:t>Koncept</a:t>
            </a:r>
            <a:r>
              <a:rPr lang="en-GB" dirty="0">
                <a:solidFill>
                  <a:schemeClr val="tx2"/>
                </a:solidFill>
              </a:rPr>
              <a:t> </a:t>
            </a:r>
            <a:r>
              <a:rPr lang="en-GB" dirty="0" err="1">
                <a:solidFill>
                  <a:schemeClr val="tx2"/>
                </a:solidFill>
              </a:rPr>
              <a:t>svetovne</a:t>
            </a:r>
            <a:r>
              <a:rPr lang="en-GB" dirty="0">
                <a:solidFill>
                  <a:schemeClr val="tx2"/>
                </a:solidFill>
              </a:rPr>
              <a:t> </a:t>
            </a:r>
            <a:r>
              <a:rPr lang="en-GB" dirty="0" err="1">
                <a:solidFill>
                  <a:schemeClr val="tx2"/>
                </a:solidFill>
              </a:rPr>
              <a:t>dediščine</a:t>
            </a:r>
            <a:r>
              <a:rPr lang="en-GB" dirty="0">
                <a:solidFill>
                  <a:schemeClr val="tx2"/>
                </a:solidFill>
              </a:rPr>
              <a:t> je </a:t>
            </a:r>
            <a:r>
              <a:rPr lang="en-GB" dirty="0" err="1">
                <a:solidFill>
                  <a:schemeClr val="tx2"/>
                </a:solidFill>
              </a:rPr>
              <a:t>izjemen</a:t>
            </a:r>
            <a:r>
              <a:rPr lang="en-GB" dirty="0">
                <a:solidFill>
                  <a:schemeClr val="tx2"/>
                </a:solidFill>
              </a:rPr>
              <a:t> </a:t>
            </a:r>
            <a:r>
              <a:rPr lang="en-GB" dirty="0" err="1">
                <a:solidFill>
                  <a:schemeClr val="tx2"/>
                </a:solidFill>
              </a:rPr>
              <a:t>zaradi</a:t>
            </a:r>
            <a:r>
              <a:rPr lang="en-GB" dirty="0">
                <a:solidFill>
                  <a:schemeClr val="tx2"/>
                </a:solidFill>
              </a:rPr>
              <a:t> </a:t>
            </a:r>
            <a:r>
              <a:rPr lang="en-GB" dirty="0" err="1">
                <a:solidFill>
                  <a:schemeClr val="tx2"/>
                </a:solidFill>
              </a:rPr>
              <a:t>njegove</a:t>
            </a:r>
            <a:r>
              <a:rPr lang="en-GB" dirty="0">
                <a:solidFill>
                  <a:schemeClr val="tx2"/>
                </a:solidFill>
              </a:rPr>
              <a:t> </a:t>
            </a:r>
            <a:r>
              <a:rPr lang="en-GB" dirty="0" err="1">
                <a:solidFill>
                  <a:schemeClr val="tx2"/>
                </a:solidFill>
              </a:rPr>
              <a:t>univerzalne</a:t>
            </a:r>
            <a:r>
              <a:rPr lang="en-GB" dirty="0">
                <a:solidFill>
                  <a:schemeClr val="tx2"/>
                </a:solidFill>
              </a:rPr>
              <a:t> </a:t>
            </a:r>
            <a:r>
              <a:rPr lang="en-GB" dirty="0" err="1">
                <a:solidFill>
                  <a:schemeClr val="tx2"/>
                </a:solidFill>
              </a:rPr>
              <a:t>uporabe</a:t>
            </a:r>
            <a:r>
              <a:rPr lang="en-GB" dirty="0">
                <a:solidFill>
                  <a:schemeClr val="tx2"/>
                </a:solidFill>
              </a:rPr>
              <a:t>. Mesta </a:t>
            </a:r>
            <a:r>
              <a:rPr lang="en-GB" dirty="0" err="1">
                <a:solidFill>
                  <a:schemeClr val="tx2"/>
                </a:solidFill>
              </a:rPr>
              <a:t>svetovne</a:t>
            </a:r>
            <a:r>
              <a:rPr lang="en-GB" dirty="0">
                <a:solidFill>
                  <a:schemeClr val="tx2"/>
                </a:solidFill>
              </a:rPr>
              <a:t> </a:t>
            </a:r>
            <a:r>
              <a:rPr lang="en-GB" dirty="0" err="1">
                <a:solidFill>
                  <a:schemeClr val="tx2"/>
                </a:solidFill>
              </a:rPr>
              <a:t>dediščine</a:t>
            </a:r>
            <a:r>
              <a:rPr lang="en-GB" dirty="0">
                <a:solidFill>
                  <a:schemeClr val="tx2"/>
                </a:solidFill>
              </a:rPr>
              <a:t> </a:t>
            </a:r>
            <a:r>
              <a:rPr lang="en-GB" dirty="0" err="1">
                <a:solidFill>
                  <a:schemeClr val="tx2"/>
                </a:solidFill>
              </a:rPr>
              <a:t>pripadajo</a:t>
            </a:r>
            <a:r>
              <a:rPr lang="en-GB" dirty="0">
                <a:solidFill>
                  <a:schemeClr val="tx2"/>
                </a:solidFill>
              </a:rPr>
              <a:t> </a:t>
            </a:r>
            <a:r>
              <a:rPr lang="en-GB" dirty="0" err="1">
                <a:solidFill>
                  <a:schemeClr val="tx2"/>
                </a:solidFill>
              </a:rPr>
              <a:t>vsem</a:t>
            </a:r>
            <a:r>
              <a:rPr lang="en-GB" dirty="0">
                <a:solidFill>
                  <a:schemeClr val="tx2"/>
                </a:solidFill>
              </a:rPr>
              <a:t> </a:t>
            </a:r>
            <a:r>
              <a:rPr lang="en-GB" dirty="0" err="1">
                <a:solidFill>
                  <a:schemeClr val="tx2"/>
                </a:solidFill>
              </a:rPr>
              <a:t>narodom</a:t>
            </a:r>
            <a:r>
              <a:rPr lang="en-GB" dirty="0">
                <a:solidFill>
                  <a:schemeClr val="tx2"/>
                </a:solidFill>
              </a:rPr>
              <a:t> </a:t>
            </a:r>
            <a:r>
              <a:rPr lang="en-GB" dirty="0" err="1">
                <a:solidFill>
                  <a:schemeClr val="tx2"/>
                </a:solidFill>
              </a:rPr>
              <a:t>sveta</a:t>
            </a:r>
            <a:r>
              <a:rPr lang="en-GB" dirty="0">
                <a:solidFill>
                  <a:schemeClr val="tx2"/>
                </a:solidFill>
              </a:rPr>
              <a:t>, ne </a:t>
            </a:r>
            <a:r>
              <a:rPr lang="en-GB" dirty="0" err="1">
                <a:solidFill>
                  <a:schemeClr val="tx2"/>
                </a:solidFill>
              </a:rPr>
              <a:t>glede</a:t>
            </a:r>
            <a:r>
              <a:rPr lang="en-GB" dirty="0">
                <a:solidFill>
                  <a:schemeClr val="tx2"/>
                </a:solidFill>
              </a:rPr>
              <a:t> </a:t>
            </a:r>
            <a:r>
              <a:rPr lang="en-GB" dirty="0" err="1">
                <a:solidFill>
                  <a:schemeClr val="tx2"/>
                </a:solidFill>
              </a:rPr>
              <a:t>na</a:t>
            </a:r>
            <a:r>
              <a:rPr lang="en-GB" dirty="0">
                <a:solidFill>
                  <a:schemeClr val="tx2"/>
                </a:solidFill>
              </a:rPr>
              <a:t> </a:t>
            </a:r>
            <a:r>
              <a:rPr lang="en-GB" dirty="0" err="1">
                <a:solidFill>
                  <a:schemeClr val="tx2"/>
                </a:solidFill>
              </a:rPr>
              <a:t>ozemlje</a:t>
            </a:r>
            <a:r>
              <a:rPr lang="en-GB" dirty="0">
                <a:solidFill>
                  <a:schemeClr val="tx2"/>
                </a:solidFill>
              </a:rPr>
              <a:t>, </a:t>
            </a:r>
            <a:r>
              <a:rPr lang="en-GB" dirty="0" err="1">
                <a:solidFill>
                  <a:schemeClr val="tx2"/>
                </a:solidFill>
              </a:rPr>
              <a:t>na</a:t>
            </a:r>
            <a:r>
              <a:rPr lang="en-GB" dirty="0">
                <a:solidFill>
                  <a:schemeClr val="tx2"/>
                </a:solidFill>
              </a:rPr>
              <a:t> </a:t>
            </a:r>
            <a:r>
              <a:rPr lang="en-GB" dirty="0" err="1">
                <a:solidFill>
                  <a:schemeClr val="tx2"/>
                </a:solidFill>
              </a:rPr>
              <a:t>katerem</a:t>
            </a:r>
            <a:r>
              <a:rPr lang="en-GB" dirty="0">
                <a:solidFill>
                  <a:schemeClr val="tx2"/>
                </a:solidFill>
              </a:rPr>
              <a:t> se </a:t>
            </a:r>
            <a:r>
              <a:rPr lang="en-GB" dirty="0" err="1">
                <a:solidFill>
                  <a:schemeClr val="tx2"/>
                </a:solidFill>
              </a:rPr>
              <a:t>nahajajo</a:t>
            </a:r>
            <a:r>
              <a:rPr lang="en-GB" dirty="0">
                <a:solidFill>
                  <a:schemeClr val="tx2"/>
                </a:solidFill>
              </a:rPr>
              <a:t>.</a:t>
            </a:r>
          </a:p>
          <a:p>
            <a:endParaRPr lang="sl-SI" dirty="0"/>
          </a:p>
        </p:txBody>
      </p:sp>
    </p:spTree>
    <p:extLst>
      <p:ext uri="{BB962C8B-B14F-4D97-AF65-F5344CB8AC3E}">
        <p14:creationId xmlns:p14="http://schemas.microsoft.com/office/powerpoint/2010/main" val="715983485"/>
      </p:ext>
    </p:extLst>
  </p:cSld>
  <p:clrMapOvr>
    <a:masterClrMapping/>
  </p:clrMapOvr>
  <p:transition spd="slow">
    <p:fade/>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GB" dirty="0" err="1"/>
              <a:t>Ohranjanje</a:t>
            </a:r>
            <a:r>
              <a:rPr lang="en-GB" dirty="0"/>
              <a:t> </a:t>
            </a:r>
            <a:r>
              <a:rPr lang="en-GB" dirty="0" err="1"/>
              <a:t>kulturne</a:t>
            </a:r>
            <a:r>
              <a:rPr lang="en-GB" dirty="0"/>
              <a:t> </a:t>
            </a:r>
            <a:r>
              <a:rPr lang="en-GB" dirty="0" err="1"/>
              <a:t>dediščine</a:t>
            </a:r>
            <a:endParaRPr lang="sl-SI" dirty="0"/>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174</a:t>
            </a:fld>
            <a:endParaRPr lang="en-US"/>
          </a:p>
        </p:txBody>
      </p:sp>
      <p:sp>
        <p:nvSpPr>
          <p:cNvPr id="4" name="Title 3"/>
          <p:cNvSpPr>
            <a:spLocks noGrp="1"/>
          </p:cNvSpPr>
          <p:nvPr>
            <p:ph type="title"/>
          </p:nvPr>
        </p:nvSpPr>
        <p:spPr>
          <a:xfrm>
            <a:off x="495300" y="509464"/>
            <a:ext cx="8153400" cy="1047328"/>
          </a:xfrm>
        </p:spPr>
        <p:txBody>
          <a:bodyPr/>
          <a:lstStyle/>
          <a:p>
            <a:pPr algn="ctr"/>
            <a:br>
              <a:rPr lang="en-GB" dirty="0"/>
            </a:br>
            <a:endParaRPr lang="sl-SI" dirty="0"/>
          </a:p>
        </p:txBody>
      </p:sp>
      <p:sp>
        <p:nvSpPr>
          <p:cNvPr id="5" name="Content Placeholder 4"/>
          <p:cNvSpPr>
            <a:spLocks noGrp="1"/>
          </p:cNvSpPr>
          <p:nvPr>
            <p:ph idx="1"/>
          </p:nvPr>
        </p:nvSpPr>
        <p:spPr>
          <a:xfrm>
            <a:off x="478140" y="1412776"/>
            <a:ext cx="8270324" cy="5256584"/>
          </a:xfrm>
        </p:spPr>
        <p:txBody>
          <a:bodyPr/>
          <a:lstStyle/>
          <a:p>
            <a:pPr algn="just"/>
            <a:r>
              <a:rPr lang="en-GB" sz="2800" dirty="0" err="1"/>
              <a:t>Dogodek</a:t>
            </a:r>
            <a:r>
              <a:rPr lang="en-GB" sz="2800" dirty="0"/>
              <a:t>, </a:t>
            </a:r>
            <a:r>
              <a:rPr lang="en-GB" sz="2800" dirty="0" err="1"/>
              <a:t>ki</a:t>
            </a:r>
            <a:r>
              <a:rPr lang="en-GB" sz="2800" dirty="0"/>
              <a:t> je </a:t>
            </a:r>
            <a:r>
              <a:rPr lang="en-GB" sz="2800" dirty="0" err="1"/>
              <a:t>vzbudil</a:t>
            </a:r>
            <a:r>
              <a:rPr lang="en-GB" sz="2800" dirty="0"/>
              <a:t> </a:t>
            </a:r>
            <a:r>
              <a:rPr lang="en-GB" sz="2800" dirty="0" err="1"/>
              <a:t>posebno</a:t>
            </a:r>
            <a:r>
              <a:rPr lang="en-GB" sz="2800" dirty="0"/>
              <a:t> </a:t>
            </a:r>
            <a:r>
              <a:rPr lang="en-GB" sz="2800" dirty="0" err="1"/>
              <a:t>mednarodno</a:t>
            </a:r>
            <a:r>
              <a:rPr lang="en-GB" sz="2800" dirty="0"/>
              <a:t> </a:t>
            </a:r>
            <a:r>
              <a:rPr lang="en-GB" sz="2800" dirty="0" err="1"/>
              <a:t>zaskrbljenost</a:t>
            </a:r>
            <a:r>
              <a:rPr lang="en-GB" sz="2800" dirty="0"/>
              <a:t>, je </a:t>
            </a:r>
            <a:r>
              <a:rPr lang="en-GB" sz="2800" dirty="0" err="1"/>
              <a:t>bila</a:t>
            </a:r>
            <a:r>
              <a:rPr lang="en-GB" sz="2800" dirty="0"/>
              <a:t> </a:t>
            </a:r>
            <a:r>
              <a:rPr lang="en-GB" sz="2800" dirty="0" err="1"/>
              <a:t>odločitev</a:t>
            </a:r>
            <a:r>
              <a:rPr lang="en-GB" sz="2800" dirty="0"/>
              <a:t> za </a:t>
            </a:r>
            <a:r>
              <a:rPr lang="en-GB" sz="2800" dirty="0" err="1"/>
              <a:t>izgradnjo</a:t>
            </a:r>
            <a:r>
              <a:rPr lang="en-GB" sz="2800" dirty="0"/>
              <a:t> </a:t>
            </a:r>
            <a:r>
              <a:rPr lang="en-GB" sz="2800" dirty="0" err="1"/>
              <a:t>Asuanskega</a:t>
            </a:r>
            <a:r>
              <a:rPr lang="en-GB" sz="2800" dirty="0"/>
              <a:t> </a:t>
            </a:r>
            <a:r>
              <a:rPr lang="en-GB" sz="2800" dirty="0" err="1"/>
              <a:t>visokega</a:t>
            </a:r>
            <a:r>
              <a:rPr lang="en-GB" sz="2800" dirty="0"/>
              <a:t> </a:t>
            </a:r>
            <a:r>
              <a:rPr lang="en-GB" sz="2800" dirty="0" err="1"/>
              <a:t>jezu</a:t>
            </a:r>
            <a:r>
              <a:rPr lang="en-GB" sz="2800" dirty="0"/>
              <a:t> v </a:t>
            </a:r>
            <a:r>
              <a:rPr lang="en-GB" sz="2800" dirty="0" err="1"/>
              <a:t>Egiptu</a:t>
            </a:r>
            <a:r>
              <a:rPr lang="en-GB" sz="2800" dirty="0"/>
              <a:t>, </a:t>
            </a:r>
            <a:r>
              <a:rPr lang="en-GB" sz="2800" dirty="0" err="1"/>
              <a:t>ki</a:t>
            </a:r>
            <a:r>
              <a:rPr lang="en-GB" sz="2800" dirty="0"/>
              <a:t> bi </a:t>
            </a:r>
            <a:r>
              <a:rPr lang="en-GB" sz="2800" dirty="0" err="1"/>
              <a:t>poplavil</a:t>
            </a:r>
            <a:r>
              <a:rPr lang="en-GB" sz="2800" dirty="0"/>
              <a:t> </a:t>
            </a:r>
            <a:r>
              <a:rPr lang="en-GB" sz="2800" dirty="0" err="1"/>
              <a:t>dolino</a:t>
            </a:r>
            <a:r>
              <a:rPr lang="en-GB" sz="2800" dirty="0"/>
              <a:t>, v </a:t>
            </a:r>
            <a:r>
              <a:rPr lang="en-GB" sz="2800" dirty="0" err="1"/>
              <a:t>kateri</a:t>
            </a:r>
            <a:r>
              <a:rPr lang="en-GB" sz="2800" dirty="0"/>
              <a:t> so </a:t>
            </a:r>
            <a:r>
              <a:rPr lang="en-GB" sz="2800" dirty="0" err="1"/>
              <a:t>templji</a:t>
            </a:r>
            <a:r>
              <a:rPr lang="en-GB" sz="2800" dirty="0"/>
              <a:t> Abu Simbel, </a:t>
            </a:r>
            <a:r>
              <a:rPr lang="en-GB" sz="2800" dirty="0" err="1"/>
              <a:t>zaklad</a:t>
            </a:r>
            <a:r>
              <a:rPr lang="en-GB" sz="2800" dirty="0"/>
              <a:t> </a:t>
            </a:r>
            <a:r>
              <a:rPr lang="en-GB" sz="2800" dirty="0" err="1"/>
              <a:t>starodavne</a:t>
            </a:r>
            <a:r>
              <a:rPr lang="en-GB" sz="2800" dirty="0"/>
              <a:t> </a:t>
            </a:r>
            <a:r>
              <a:rPr lang="en-GB" sz="2800" dirty="0" err="1"/>
              <a:t>egipčanske</a:t>
            </a:r>
            <a:r>
              <a:rPr lang="en-GB" sz="2800" dirty="0"/>
              <a:t> </a:t>
            </a:r>
            <a:r>
              <a:rPr lang="en-GB" sz="2800" dirty="0" err="1"/>
              <a:t>civilizacije</a:t>
            </a:r>
            <a:r>
              <a:rPr lang="en-GB" sz="2800" dirty="0"/>
              <a:t>. </a:t>
            </a:r>
            <a:r>
              <a:rPr lang="en-GB" sz="2800" dirty="0" err="1"/>
              <a:t>Leta</a:t>
            </a:r>
            <a:r>
              <a:rPr lang="en-GB" sz="2800" dirty="0"/>
              <a:t> 1959 je UNESCO </a:t>
            </a:r>
            <a:r>
              <a:rPr lang="en-GB" sz="2800" dirty="0" err="1"/>
              <a:t>po</a:t>
            </a:r>
            <a:r>
              <a:rPr lang="en-GB" sz="2800" dirty="0"/>
              <a:t> </a:t>
            </a:r>
            <a:r>
              <a:rPr lang="en-GB" sz="2800" dirty="0" err="1"/>
              <a:t>pozivu</a:t>
            </a:r>
            <a:r>
              <a:rPr lang="en-GB" sz="2800" dirty="0"/>
              <a:t> </a:t>
            </a:r>
            <a:r>
              <a:rPr lang="en-GB" sz="2800" dirty="0" err="1"/>
              <a:t>vlad</a:t>
            </a:r>
            <a:r>
              <a:rPr lang="en-GB" sz="2800" dirty="0"/>
              <a:t> </a:t>
            </a:r>
            <a:r>
              <a:rPr lang="en-GB" sz="2800" dirty="0" err="1"/>
              <a:t>Egipta</a:t>
            </a:r>
            <a:r>
              <a:rPr lang="en-GB" sz="2800" dirty="0"/>
              <a:t> in </a:t>
            </a:r>
            <a:r>
              <a:rPr lang="en-GB" sz="2800" dirty="0" err="1"/>
              <a:t>Sudana</a:t>
            </a:r>
            <a:r>
              <a:rPr lang="en-GB" sz="2800" dirty="0"/>
              <a:t> </a:t>
            </a:r>
            <a:r>
              <a:rPr lang="en-GB" sz="2800" dirty="0" err="1"/>
              <a:t>začel</a:t>
            </a:r>
            <a:r>
              <a:rPr lang="en-GB" sz="2800" dirty="0"/>
              <a:t> </a:t>
            </a:r>
            <a:r>
              <a:rPr lang="en-GB" sz="2800" dirty="0" err="1"/>
              <a:t>mednarodno</a:t>
            </a:r>
            <a:r>
              <a:rPr lang="en-GB" sz="2800" dirty="0"/>
              <a:t> </a:t>
            </a:r>
            <a:r>
              <a:rPr lang="en-GB" sz="2800" dirty="0" err="1"/>
              <a:t>zaščitno</a:t>
            </a:r>
            <a:r>
              <a:rPr lang="en-GB" sz="2800" dirty="0"/>
              <a:t> </a:t>
            </a:r>
            <a:r>
              <a:rPr lang="en-GB" sz="2800" dirty="0" err="1"/>
              <a:t>kampanjo</a:t>
            </a:r>
            <a:r>
              <a:rPr lang="en-GB" sz="2800" dirty="0"/>
              <a:t>. </a:t>
            </a:r>
            <a:r>
              <a:rPr lang="en-GB" sz="2800" dirty="0" err="1"/>
              <a:t>Pospešene</a:t>
            </a:r>
            <a:r>
              <a:rPr lang="en-GB" sz="2800" dirty="0"/>
              <a:t> so bile </a:t>
            </a:r>
            <a:r>
              <a:rPr lang="en-GB" sz="2800" dirty="0" err="1"/>
              <a:t>arheološke</a:t>
            </a:r>
            <a:r>
              <a:rPr lang="en-GB" sz="2800" dirty="0"/>
              <a:t> </a:t>
            </a:r>
            <a:r>
              <a:rPr lang="en-GB" sz="2800" dirty="0" err="1"/>
              <a:t>raziskave</a:t>
            </a:r>
            <a:r>
              <a:rPr lang="en-GB" sz="2800" dirty="0"/>
              <a:t> </a:t>
            </a:r>
            <a:r>
              <a:rPr lang="en-GB" sz="2800" dirty="0" err="1"/>
              <a:t>na</a:t>
            </a:r>
            <a:r>
              <a:rPr lang="en-GB" sz="2800" dirty="0"/>
              <a:t> </a:t>
            </a:r>
            <a:r>
              <a:rPr lang="en-GB" sz="2800" dirty="0" err="1"/>
              <a:t>poplavljenih</a:t>
            </a:r>
            <a:r>
              <a:rPr lang="en-GB" sz="2800" dirty="0"/>
              <a:t> </a:t>
            </a:r>
            <a:r>
              <a:rPr lang="en-GB" sz="2800" dirty="0" err="1"/>
              <a:t>območjih</a:t>
            </a:r>
            <a:r>
              <a:rPr lang="en-GB" sz="2800" dirty="0"/>
              <a:t>. </a:t>
            </a:r>
            <a:r>
              <a:rPr lang="en-GB" sz="2800" dirty="0" err="1"/>
              <a:t>Predvsem</a:t>
            </a:r>
            <a:r>
              <a:rPr lang="en-GB" sz="2800" dirty="0"/>
              <a:t> pa </a:t>
            </a:r>
            <a:r>
              <a:rPr lang="en-GB" sz="2800" dirty="0" err="1"/>
              <a:t>sta</a:t>
            </a:r>
            <a:r>
              <a:rPr lang="en-GB" sz="2800" dirty="0"/>
              <a:t> </a:t>
            </a:r>
            <a:r>
              <a:rPr lang="en-GB" sz="2800" dirty="0" err="1"/>
              <a:t>bila</a:t>
            </a:r>
            <a:r>
              <a:rPr lang="en-GB" sz="2800" dirty="0"/>
              <a:t> </a:t>
            </a:r>
            <a:r>
              <a:rPr lang="en-GB" sz="2800" dirty="0" err="1"/>
              <a:t>templja</a:t>
            </a:r>
            <a:r>
              <a:rPr lang="en-GB" sz="2800" dirty="0"/>
              <a:t> Abu Simbel in Philae </a:t>
            </a:r>
            <a:r>
              <a:rPr lang="en-GB" sz="2800" dirty="0" err="1"/>
              <a:t>razstavljena</a:t>
            </a:r>
            <a:r>
              <a:rPr lang="en-GB" sz="2800" dirty="0"/>
              <a:t>, </a:t>
            </a:r>
            <a:r>
              <a:rPr lang="en-GB" sz="2800" dirty="0" err="1"/>
              <a:t>prestavljena</a:t>
            </a:r>
            <a:r>
              <a:rPr lang="en-GB" sz="2800" dirty="0"/>
              <a:t> </a:t>
            </a:r>
            <a:r>
              <a:rPr lang="en-GB" sz="2800" dirty="0" err="1"/>
              <a:t>na</a:t>
            </a:r>
            <a:r>
              <a:rPr lang="en-GB" sz="2800" dirty="0"/>
              <a:t> </a:t>
            </a:r>
            <a:r>
              <a:rPr lang="en-GB" sz="2800" dirty="0" err="1"/>
              <a:t>suha</a:t>
            </a:r>
            <a:r>
              <a:rPr lang="en-GB" sz="2800" dirty="0"/>
              <a:t> </a:t>
            </a:r>
            <a:r>
              <a:rPr lang="en-GB" sz="2800" dirty="0" err="1"/>
              <a:t>tla</a:t>
            </a:r>
            <a:r>
              <a:rPr lang="en-GB" sz="2800" dirty="0"/>
              <a:t> in </a:t>
            </a:r>
            <a:r>
              <a:rPr lang="en-GB" sz="2800" dirty="0" err="1"/>
              <a:t>ponovno</a:t>
            </a:r>
            <a:r>
              <a:rPr lang="en-GB" sz="2800" dirty="0"/>
              <a:t> </a:t>
            </a:r>
            <a:r>
              <a:rPr lang="en-GB" sz="2800" dirty="0" err="1"/>
              <a:t>sestavljena</a:t>
            </a:r>
            <a:r>
              <a:rPr lang="en-GB" sz="2800" dirty="0"/>
              <a:t>.</a:t>
            </a:r>
            <a:endParaRPr lang="sl-SI" sz="2800" dirty="0"/>
          </a:p>
        </p:txBody>
      </p:sp>
    </p:spTree>
    <p:extLst>
      <p:ext uri="{BB962C8B-B14F-4D97-AF65-F5344CB8AC3E}">
        <p14:creationId xmlns:p14="http://schemas.microsoft.com/office/powerpoint/2010/main" val="2101843157"/>
      </p:ext>
    </p:extLst>
  </p:cSld>
  <p:clrMapOvr>
    <a:masterClrMapping/>
  </p:clrMapOvr>
  <p:transition spd="slow">
    <p:fade/>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175</a:t>
            </a:fld>
            <a:endParaRPr lang="en-US"/>
          </a:p>
        </p:txBody>
      </p:sp>
      <p:sp>
        <p:nvSpPr>
          <p:cNvPr id="5" name="Content Placeholder 4"/>
          <p:cNvSpPr>
            <a:spLocks noGrp="1"/>
          </p:cNvSpPr>
          <p:nvPr>
            <p:ph idx="1"/>
          </p:nvPr>
        </p:nvSpPr>
        <p:spPr>
          <a:xfrm>
            <a:off x="-36512" y="1340768"/>
            <a:ext cx="8896462" cy="6120680"/>
          </a:xfrm>
        </p:spPr>
        <p:txBody>
          <a:bodyPr/>
          <a:lstStyle/>
          <a:p>
            <a:pPr algn="just"/>
            <a:r>
              <a:rPr lang="en-GB" sz="2800" dirty="0" err="1"/>
              <a:t>Kampanja</a:t>
            </a:r>
            <a:r>
              <a:rPr lang="en-GB" sz="2800" dirty="0"/>
              <a:t> je </a:t>
            </a:r>
            <a:r>
              <a:rPr lang="en-GB" sz="2800" dirty="0" err="1"/>
              <a:t>stala</a:t>
            </a:r>
            <a:r>
              <a:rPr lang="en-GB" sz="2800" dirty="0"/>
              <a:t> </a:t>
            </a:r>
            <a:r>
              <a:rPr lang="en-GB" sz="2800" dirty="0" err="1"/>
              <a:t>približno</a:t>
            </a:r>
            <a:r>
              <a:rPr lang="en-GB" sz="2800" dirty="0"/>
              <a:t> 80 </a:t>
            </a:r>
            <a:r>
              <a:rPr lang="en-GB" sz="2800" dirty="0" err="1"/>
              <a:t>milijonov</a:t>
            </a:r>
            <a:r>
              <a:rPr lang="en-GB" sz="2800" dirty="0"/>
              <a:t> </a:t>
            </a:r>
            <a:r>
              <a:rPr lang="en-GB" sz="2800" dirty="0" err="1"/>
              <a:t>ameriških</a:t>
            </a:r>
            <a:r>
              <a:rPr lang="en-GB" sz="2800" dirty="0"/>
              <a:t> </a:t>
            </a:r>
            <a:r>
              <a:rPr lang="en-GB" sz="2800" dirty="0" err="1"/>
              <a:t>dolarjev</a:t>
            </a:r>
            <a:r>
              <a:rPr lang="en-GB" sz="2800" dirty="0"/>
              <a:t>, od </a:t>
            </a:r>
            <a:r>
              <a:rPr lang="en-GB" sz="2800" dirty="0" err="1"/>
              <a:t>tega</a:t>
            </a:r>
            <a:r>
              <a:rPr lang="en-GB" sz="2800" dirty="0"/>
              <a:t> je </a:t>
            </a:r>
            <a:r>
              <a:rPr lang="en-GB" sz="2800" dirty="0" err="1"/>
              <a:t>polovico</a:t>
            </a:r>
            <a:r>
              <a:rPr lang="en-GB" sz="2800" dirty="0"/>
              <a:t> </a:t>
            </a:r>
            <a:r>
              <a:rPr lang="en-GB" sz="2800" dirty="0" err="1"/>
              <a:t>prispevalo</a:t>
            </a:r>
            <a:r>
              <a:rPr lang="en-GB" sz="2800" dirty="0"/>
              <a:t> </a:t>
            </a:r>
            <a:r>
              <a:rPr lang="en-GB" sz="2800" dirty="0" err="1"/>
              <a:t>okoli</a:t>
            </a:r>
            <a:r>
              <a:rPr lang="en-GB" sz="2800" dirty="0"/>
              <a:t> 50 </a:t>
            </a:r>
            <a:r>
              <a:rPr lang="en-GB" sz="2800" dirty="0" err="1"/>
              <a:t>držav</a:t>
            </a:r>
            <a:r>
              <a:rPr lang="en-GB" sz="2800" dirty="0"/>
              <a:t>, </a:t>
            </a:r>
            <a:r>
              <a:rPr lang="en-GB" sz="2800" dirty="0" err="1"/>
              <a:t>kar</a:t>
            </a:r>
            <a:r>
              <a:rPr lang="en-GB" sz="2800" dirty="0"/>
              <a:t> </a:t>
            </a:r>
            <a:r>
              <a:rPr lang="en-GB" sz="2800" dirty="0" err="1"/>
              <a:t>kaže</a:t>
            </a:r>
            <a:r>
              <a:rPr lang="en-GB" sz="2800" dirty="0"/>
              <a:t> </a:t>
            </a:r>
            <a:r>
              <a:rPr lang="en-GB" sz="2800" dirty="0" err="1"/>
              <a:t>na</a:t>
            </a:r>
            <a:r>
              <a:rPr lang="en-GB" sz="2800" dirty="0"/>
              <a:t> </a:t>
            </a:r>
            <a:r>
              <a:rPr lang="en-GB" sz="2800" dirty="0" err="1"/>
              <a:t>pomen</a:t>
            </a:r>
            <a:r>
              <a:rPr lang="en-GB" sz="2800" dirty="0"/>
              <a:t> </a:t>
            </a:r>
            <a:r>
              <a:rPr lang="en-GB" sz="2800" dirty="0" err="1"/>
              <a:t>solidarnosti</a:t>
            </a:r>
            <a:r>
              <a:rPr lang="en-GB" sz="2800" dirty="0"/>
              <a:t> in </a:t>
            </a:r>
            <a:r>
              <a:rPr lang="en-GB" sz="2800" dirty="0" err="1"/>
              <a:t>skupne</a:t>
            </a:r>
            <a:r>
              <a:rPr lang="en-GB" sz="2800" dirty="0"/>
              <a:t> </a:t>
            </a:r>
            <a:r>
              <a:rPr lang="en-GB" sz="2800" dirty="0" err="1"/>
              <a:t>odgovornosti</a:t>
            </a:r>
            <a:r>
              <a:rPr lang="en-GB" sz="2800" dirty="0"/>
              <a:t> </a:t>
            </a:r>
            <a:r>
              <a:rPr lang="en-GB" sz="2800" dirty="0" err="1"/>
              <a:t>narodov</a:t>
            </a:r>
            <a:r>
              <a:rPr lang="en-GB" sz="2800" dirty="0"/>
              <a:t> </a:t>
            </a:r>
            <a:r>
              <a:rPr lang="en-GB" sz="2800" dirty="0" err="1"/>
              <a:t>pri</a:t>
            </a:r>
            <a:r>
              <a:rPr lang="en-GB" sz="2800" dirty="0"/>
              <a:t> </a:t>
            </a:r>
            <a:r>
              <a:rPr lang="en-GB" sz="2800" dirty="0" err="1"/>
              <a:t>ohranjanju</a:t>
            </a:r>
            <a:r>
              <a:rPr lang="en-GB" sz="2800" dirty="0"/>
              <a:t> </a:t>
            </a:r>
            <a:r>
              <a:rPr lang="en-GB" sz="2800" dirty="0" err="1"/>
              <a:t>izjemnih</a:t>
            </a:r>
            <a:r>
              <a:rPr lang="en-GB" sz="2800" dirty="0"/>
              <a:t> </a:t>
            </a:r>
            <a:r>
              <a:rPr lang="en-GB" sz="2800" dirty="0" err="1"/>
              <a:t>kulturnih</a:t>
            </a:r>
            <a:r>
              <a:rPr lang="en-GB" sz="2800" dirty="0"/>
              <a:t> </a:t>
            </a:r>
            <a:r>
              <a:rPr lang="en-GB" sz="2800" dirty="0" err="1"/>
              <a:t>znamenitosti</a:t>
            </a:r>
            <a:r>
              <a:rPr lang="en-GB" sz="2800" dirty="0"/>
              <a:t>. </a:t>
            </a:r>
            <a:r>
              <a:rPr lang="en-GB" sz="2800" dirty="0" err="1"/>
              <a:t>Njegov</a:t>
            </a:r>
            <a:r>
              <a:rPr lang="en-GB" sz="2800" dirty="0"/>
              <a:t> </a:t>
            </a:r>
            <a:r>
              <a:rPr lang="en-GB" sz="2800" dirty="0" err="1"/>
              <a:t>uspeh</a:t>
            </a:r>
            <a:r>
              <a:rPr lang="en-GB" sz="2800" dirty="0"/>
              <a:t> je </a:t>
            </a:r>
            <a:r>
              <a:rPr lang="en-GB" sz="2800" dirty="0" err="1"/>
              <a:t>privedel</a:t>
            </a:r>
            <a:r>
              <a:rPr lang="en-GB" sz="2800" dirty="0"/>
              <a:t> do </a:t>
            </a:r>
            <a:r>
              <a:rPr lang="en-GB" sz="2800" dirty="0" err="1"/>
              <a:t>drugih</a:t>
            </a:r>
            <a:r>
              <a:rPr lang="en-GB" sz="2800" dirty="0"/>
              <a:t> </a:t>
            </a:r>
            <a:r>
              <a:rPr lang="en-GB" sz="2800" dirty="0" err="1"/>
              <a:t>zaščitnih</a:t>
            </a:r>
            <a:r>
              <a:rPr lang="en-GB" sz="2800" dirty="0"/>
              <a:t> </a:t>
            </a:r>
            <a:r>
              <a:rPr lang="en-GB" sz="2800" dirty="0" err="1"/>
              <a:t>akcij</a:t>
            </a:r>
            <a:r>
              <a:rPr lang="en-GB" sz="2800" dirty="0"/>
              <a:t>, </a:t>
            </a:r>
            <a:r>
              <a:rPr lang="en-GB" sz="2800" dirty="0" err="1"/>
              <a:t>kot</a:t>
            </a:r>
            <a:r>
              <a:rPr lang="en-GB" sz="2800" dirty="0"/>
              <a:t> so </a:t>
            </a:r>
            <a:r>
              <a:rPr lang="en-GB" sz="2800" dirty="0" err="1"/>
              <a:t>reševanje</a:t>
            </a:r>
            <a:r>
              <a:rPr lang="en-GB" sz="2800" dirty="0"/>
              <a:t> </a:t>
            </a:r>
            <a:r>
              <a:rPr lang="en-GB" sz="2800" dirty="0" err="1"/>
              <a:t>Benetk</a:t>
            </a:r>
            <a:r>
              <a:rPr lang="en-GB" sz="2800" dirty="0"/>
              <a:t> in </a:t>
            </a:r>
            <a:r>
              <a:rPr lang="en-GB" sz="2800" dirty="0" err="1"/>
              <a:t>njihove</a:t>
            </a:r>
            <a:r>
              <a:rPr lang="en-GB" sz="2800" dirty="0"/>
              <a:t> </a:t>
            </a:r>
            <a:r>
              <a:rPr lang="en-GB" sz="2800" dirty="0" err="1"/>
              <a:t>lagune</a:t>
            </a:r>
            <a:r>
              <a:rPr lang="en-GB" sz="2800" dirty="0"/>
              <a:t> (</a:t>
            </a:r>
            <a:r>
              <a:rPr lang="en-GB" sz="2800" dirty="0" err="1"/>
              <a:t>Italija</a:t>
            </a:r>
            <a:r>
              <a:rPr lang="en-GB" sz="2800" dirty="0"/>
              <a:t>) in </a:t>
            </a:r>
            <a:r>
              <a:rPr lang="en-GB" sz="2800" dirty="0" err="1"/>
              <a:t>arheoloških</a:t>
            </a:r>
            <a:r>
              <a:rPr lang="en-GB" sz="2800" dirty="0"/>
              <a:t> </a:t>
            </a:r>
            <a:r>
              <a:rPr lang="en-GB" sz="2800" dirty="0" err="1"/>
              <a:t>ruševin</a:t>
            </a:r>
            <a:r>
              <a:rPr lang="en-GB" sz="2800" dirty="0"/>
              <a:t> v </a:t>
            </a:r>
            <a:r>
              <a:rPr lang="en-GB" sz="2800" dirty="0" err="1"/>
              <a:t>Moenjodaru</a:t>
            </a:r>
            <a:r>
              <a:rPr lang="en-GB" sz="2800" dirty="0"/>
              <a:t> (Pakistan) </a:t>
            </a:r>
            <a:r>
              <a:rPr lang="en-GB" sz="2800" dirty="0" err="1"/>
              <a:t>ter</a:t>
            </a:r>
            <a:r>
              <a:rPr lang="en-GB" sz="2800" dirty="0"/>
              <a:t> </a:t>
            </a:r>
            <a:r>
              <a:rPr lang="en-GB" sz="2800" dirty="0" err="1"/>
              <a:t>obnova</a:t>
            </a:r>
            <a:r>
              <a:rPr lang="en-GB" sz="2800" dirty="0"/>
              <a:t> </a:t>
            </a:r>
            <a:r>
              <a:rPr lang="en-GB" sz="2800" dirty="0" err="1"/>
              <a:t>tempeljskih</a:t>
            </a:r>
            <a:r>
              <a:rPr lang="en-GB" sz="2800" dirty="0"/>
              <a:t> </a:t>
            </a:r>
            <a:r>
              <a:rPr lang="en-GB" sz="2800" dirty="0" err="1"/>
              <a:t>kompleksov</a:t>
            </a:r>
            <a:r>
              <a:rPr lang="en-GB" sz="2800" dirty="0"/>
              <a:t> </a:t>
            </a:r>
            <a:r>
              <a:rPr lang="en-GB" sz="2800" dirty="0" err="1"/>
              <a:t>Borobodurja</a:t>
            </a:r>
            <a:r>
              <a:rPr lang="en-GB" sz="2800" dirty="0"/>
              <a:t> (</a:t>
            </a:r>
            <a:r>
              <a:rPr lang="en-GB" sz="2800" dirty="0" err="1"/>
              <a:t>Indonezija</a:t>
            </a:r>
            <a:r>
              <a:rPr lang="en-GB" sz="2800" dirty="0"/>
              <a:t>).</a:t>
            </a:r>
            <a:r>
              <a:rPr lang="en-GB" sz="2800" dirty="0" err="1"/>
              <a:t>Posledično</a:t>
            </a:r>
            <a:r>
              <a:rPr lang="en-GB" sz="2800" dirty="0"/>
              <a:t> je UNESCO s </a:t>
            </a:r>
            <a:r>
              <a:rPr lang="en-GB" sz="2800" dirty="0" err="1"/>
              <a:t>pomočjo</a:t>
            </a:r>
            <a:r>
              <a:rPr lang="en-GB" sz="2800" dirty="0"/>
              <a:t> </a:t>
            </a:r>
            <a:r>
              <a:rPr lang="en-GB" sz="2800" dirty="0" err="1"/>
              <a:t>Mednarodnega</a:t>
            </a:r>
            <a:r>
              <a:rPr lang="en-GB" sz="2800" dirty="0"/>
              <a:t> </a:t>
            </a:r>
            <a:r>
              <a:rPr lang="en-GB" sz="2800" dirty="0" err="1"/>
              <a:t>sveta</a:t>
            </a:r>
            <a:r>
              <a:rPr lang="en-GB" sz="2800" dirty="0"/>
              <a:t> za </a:t>
            </a:r>
            <a:r>
              <a:rPr lang="en-GB" sz="2800" dirty="0" err="1"/>
              <a:t>spomenike</a:t>
            </a:r>
            <a:r>
              <a:rPr lang="en-GB" sz="2800" dirty="0"/>
              <a:t> in </a:t>
            </a:r>
            <a:r>
              <a:rPr lang="en-GB" sz="2800" dirty="0" err="1"/>
              <a:t>znamenitosti</a:t>
            </a:r>
            <a:r>
              <a:rPr lang="en-GB" sz="2800" dirty="0"/>
              <a:t> (ICOMOS) </a:t>
            </a:r>
            <a:r>
              <a:rPr lang="en-GB" sz="2800" dirty="0" err="1"/>
              <a:t>začel</a:t>
            </a:r>
            <a:r>
              <a:rPr lang="en-GB" sz="2800" dirty="0"/>
              <a:t> </a:t>
            </a:r>
            <a:r>
              <a:rPr lang="en-GB" sz="2800" dirty="0" err="1"/>
              <a:t>pripravo</a:t>
            </a:r>
            <a:r>
              <a:rPr lang="en-GB" sz="2800" dirty="0"/>
              <a:t> </a:t>
            </a:r>
            <a:r>
              <a:rPr lang="en-GB" sz="2800" dirty="0" err="1"/>
              <a:t>osnutka</a:t>
            </a:r>
            <a:r>
              <a:rPr lang="en-GB" sz="2800" dirty="0"/>
              <a:t> </a:t>
            </a:r>
            <a:r>
              <a:rPr lang="en-GB" sz="2800" dirty="0" err="1"/>
              <a:t>konvencije</a:t>
            </a:r>
            <a:r>
              <a:rPr lang="en-GB" sz="2800" dirty="0"/>
              <a:t> o </a:t>
            </a:r>
            <a:r>
              <a:rPr lang="en-GB" sz="2800" dirty="0" err="1"/>
              <a:t>varstvu</a:t>
            </a:r>
            <a:r>
              <a:rPr lang="en-GB" sz="2800" dirty="0"/>
              <a:t> </a:t>
            </a:r>
            <a:r>
              <a:rPr lang="en-GB" sz="2800" dirty="0" err="1"/>
              <a:t>kulturne</a:t>
            </a:r>
            <a:r>
              <a:rPr lang="en-GB" sz="2800" dirty="0"/>
              <a:t> </a:t>
            </a:r>
            <a:r>
              <a:rPr lang="en-GB" sz="2800" dirty="0" err="1"/>
              <a:t>dediščine</a:t>
            </a:r>
            <a:r>
              <a:rPr lang="en-GB" sz="2800" dirty="0"/>
              <a:t>.</a:t>
            </a:r>
            <a:endParaRPr lang="sl-SI" sz="2800" dirty="0"/>
          </a:p>
        </p:txBody>
      </p:sp>
    </p:spTree>
    <p:extLst>
      <p:ext uri="{BB962C8B-B14F-4D97-AF65-F5344CB8AC3E}">
        <p14:creationId xmlns:p14="http://schemas.microsoft.com/office/powerpoint/2010/main" val="2330018673"/>
      </p:ext>
    </p:extLst>
  </p:cSld>
  <p:clrMapOvr>
    <a:masterClrMapping/>
  </p:clrMapOvr>
  <p:transition spd="slow">
    <p:fade/>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sl-SI" dirty="0"/>
              <a:t>Seznam svetovne dediščine - https://whc.unesco.org/en/list/</a:t>
            </a:r>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176</a:t>
            </a:fld>
            <a:endParaRPr lang="en-US"/>
          </a:p>
        </p:txBody>
      </p:sp>
      <p:sp>
        <p:nvSpPr>
          <p:cNvPr id="4" name="Content Placeholder 3">
            <a:extLst>
              <a:ext uri="{FF2B5EF4-FFF2-40B4-BE49-F238E27FC236}">
                <a16:creationId xmlns:a16="http://schemas.microsoft.com/office/drawing/2014/main" id="{52897C13-24E3-143B-C3CA-D30951CB0F3D}"/>
              </a:ext>
            </a:extLst>
          </p:cNvPr>
          <p:cNvSpPr>
            <a:spLocks noGrp="1"/>
          </p:cNvSpPr>
          <p:nvPr>
            <p:ph idx="1"/>
          </p:nvPr>
        </p:nvSpPr>
        <p:spPr/>
        <p:txBody>
          <a:bodyPr/>
          <a:lstStyle/>
          <a:p>
            <a:endParaRPr lang="en-SI"/>
          </a:p>
        </p:txBody>
      </p:sp>
      <p:pic>
        <p:nvPicPr>
          <p:cNvPr id="7" name="Picture 6">
            <a:extLst>
              <a:ext uri="{FF2B5EF4-FFF2-40B4-BE49-F238E27FC236}">
                <a16:creationId xmlns:a16="http://schemas.microsoft.com/office/drawing/2014/main" id="{AE38B263-91FC-9A25-6985-D5475BDFE92D}"/>
              </a:ext>
            </a:extLst>
          </p:cNvPr>
          <p:cNvPicPr>
            <a:picLocks noChangeAspect="1"/>
          </p:cNvPicPr>
          <p:nvPr/>
        </p:nvPicPr>
        <p:blipFill>
          <a:blip r:embed="rId2"/>
          <a:stretch>
            <a:fillRect/>
          </a:stretch>
        </p:blipFill>
        <p:spPr>
          <a:xfrm>
            <a:off x="197741" y="1008762"/>
            <a:ext cx="8748518" cy="5372566"/>
          </a:xfrm>
          <a:prstGeom prst="rect">
            <a:avLst/>
          </a:prstGeom>
        </p:spPr>
      </p:pic>
    </p:spTree>
    <p:extLst>
      <p:ext uri="{BB962C8B-B14F-4D97-AF65-F5344CB8AC3E}">
        <p14:creationId xmlns:p14="http://schemas.microsoft.com/office/powerpoint/2010/main" val="602311588"/>
      </p:ext>
    </p:extLst>
  </p:cSld>
  <p:clrMapOvr>
    <a:masterClrMapping/>
  </p:clrMapOvr>
  <p:transition spd="slow">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sl-SI" sz="2800" dirty="0"/>
              <a:t>" </a:t>
            </a:r>
            <a:r>
              <a:rPr lang="en-GB" sz="2800" dirty="0"/>
              <a:t>I</a:t>
            </a:r>
            <a:r>
              <a:rPr lang="sl-SI" sz="2800" dirty="0"/>
              <a:t>zbrisana svetovna dediščina"</a:t>
            </a:r>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177</a:t>
            </a:fld>
            <a:endParaRPr lang="en-US"/>
          </a:p>
        </p:txBody>
      </p:sp>
      <p:pic>
        <p:nvPicPr>
          <p:cNvPr id="6" name="Content Placeholder 5"/>
          <p:cNvPicPr>
            <a:picLocks noGrp="1" noChangeAspect="1"/>
          </p:cNvPicPr>
          <p:nvPr>
            <p:ph idx="1"/>
          </p:nvPr>
        </p:nvPicPr>
        <p:blipFill>
          <a:blip r:embed="rId2"/>
          <a:stretch>
            <a:fillRect/>
          </a:stretch>
        </p:blipFill>
        <p:spPr>
          <a:xfrm>
            <a:off x="179512" y="1844824"/>
            <a:ext cx="8882542" cy="2904748"/>
          </a:xfrm>
          <a:prstGeom prst="rect">
            <a:avLst/>
          </a:prstGeom>
        </p:spPr>
      </p:pic>
    </p:spTree>
    <p:extLst>
      <p:ext uri="{BB962C8B-B14F-4D97-AF65-F5344CB8AC3E}">
        <p14:creationId xmlns:p14="http://schemas.microsoft.com/office/powerpoint/2010/main" val="1370029882"/>
      </p:ext>
    </p:extLst>
  </p:cSld>
  <p:clrMapOvr>
    <a:masterClrMapping/>
  </p:clrMapOvr>
  <p:transition spd="slow">
    <p:fade/>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E954C7-2BB6-F287-05CE-F6721B20BE5A}"/>
              </a:ext>
            </a:extLst>
          </p:cNvPr>
          <p:cNvSpPr>
            <a:spLocks noGrp="1"/>
          </p:cNvSpPr>
          <p:nvPr>
            <p:ph type="body" sz="quarter" idx="10"/>
          </p:nvPr>
        </p:nvSpPr>
        <p:spPr/>
        <p:txBody>
          <a:bodyPr/>
          <a:lstStyle/>
          <a:p>
            <a:pPr algn="ctr"/>
            <a:r>
              <a:rPr lang="sl-SI" sz="2400" i="0" dirty="0">
                <a:solidFill>
                  <a:srgbClr val="000000"/>
                </a:solidFill>
                <a:effectLst/>
                <a:ea typeface="Calibri" panose="020F0502020204030204" pitchFamily="34" charset="0"/>
                <a:cs typeface="Calibri" panose="020F0502020204030204" pitchFamily="34" charset="0"/>
              </a:rPr>
              <a:t>Unescovi zakladi v Sloveniji</a:t>
            </a:r>
          </a:p>
          <a:p>
            <a:endParaRPr lang="en-SI" dirty="0"/>
          </a:p>
        </p:txBody>
      </p:sp>
      <p:sp>
        <p:nvSpPr>
          <p:cNvPr id="3" name="Slide Number Placeholder 2">
            <a:extLst>
              <a:ext uri="{FF2B5EF4-FFF2-40B4-BE49-F238E27FC236}">
                <a16:creationId xmlns:a16="http://schemas.microsoft.com/office/drawing/2014/main" id="{6EF99F22-8800-C85E-801B-A8EFF4D9B6FE}"/>
              </a:ext>
            </a:extLst>
          </p:cNvPr>
          <p:cNvSpPr>
            <a:spLocks noGrp="1"/>
          </p:cNvSpPr>
          <p:nvPr>
            <p:ph type="sldNum" sz="quarter" idx="4"/>
          </p:nvPr>
        </p:nvSpPr>
        <p:spPr/>
        <p:txBody>
          <a:bodyPr/>
          <a:lstStyle/>
          <a:p>
            <a:pPr>
              <a:defRPr/>
            </a:pPr>
            <a:fld id="{869A43B6-4A72-4A6E-B3BC-4E1A4B5DD1B6}" type="slidenum">
              <a:rPr lang="en-US"/>
              <a:pPr>
                <a:defRPr/>
              </a:pPr>
              <a:t>178</a:t>
            </a:fld>
            <a:endParaRPr lang="en-US"/>
          </a:p>
        </p:txBody>
      </p:sp>
      <p:sp>
        <p:nvSpPr>
          <p:cNvPr id="5" name="Content Placeholder 4">
            <a:extLst>
              <a:ext uri="{FF2B5EF4-FFF2-40B4-BE49-F238E27FC236}">
                <a16:creationId xmlns:a16="http://schemas.microsoft.com/office/drawing/2014/main" id="{94580F0B-E901-9F3D-6C35-244EE9C15DF0}"/>
              </a:ext>
            </a:extLst>
          </p:cNvPr>
          <p:cNvSpPr>
            <a:spLocks noGrp="1"/>
          </p:cNvSpPr>
          <p:nvPr>
            <p:ph idx="1"/>
          </p:nvPr>
        </p:nvSpPr>
        <p:spPr>
          <a:xfrm>
            <a:off x="68026" y="548680"/>
            <a:ext cx="8994028" cy="6309320"/>
          </a:xfrm>
        </p:spPr>
        <p:txBody>
          <a:bodyPr/>
          <a:lstStyle/>
          <a:p>
            <a:pPr algn="just" fontAlgn="base">
              <a:lnSpc>
                <a:spcPct val="250000"/>
              </a:lnSpc>
            </a:pPr>
            <a:r>
              <a:rPr lang="sl-SI" sz="2000" i="0" dirty="0">
                <a:solidFill>
                  <a:srgbClr val="000000"/>
                </a:solidFill>
                <a:effectLst/>
                <a:ea typeface="Calibri" panose="020F0502020204030204" pitchFamily="34" charset="0"/>
                <a:cs typeface="Calibri" panose="020F0502020204030204" pitchFamily="34" charset="0"/>
              </a:rPr>
              <a:t>Slovenija je bogata z biseri naravne in kulturne dediščine. Nekateri izmed njih predstavljajo pomemben kamenček v mozaiku svetovne dediščine človeštva in sodijo pod okrilje UNESCO. Na seznamu svetovne naravne in kulturne dediščine so se tako znašle </a:t>
            </a:r>
            <a:r>
              <a:rPr lang="sl-SI" sz="2000" i="0" dirty="0">
                <a:solidFill>
                  <a:srgbClr val="000000"/>
                </a:solidFill>
                <a:effectLst/>
                <a:highlight>
                  <a:srgbClr val="FFFF00"/>
                </a:highlight>
                <a:ea typeface="Calibri" panose="020F0502020204030204" pitchFamily="34" charset="0"/>
                <a:cs typeface="Calibri" panose="020F0502020204030204" pitchFamily="34" charset="0"/>
              </a:rPr>
              <a:t>dve naravni in tri kulturne znamenitosti</a:t>
            </a:r>
            <a:r>
              <a:rPr lang="sl-SI" sz="2000" i="0" dirty="0">
                <a:solidFill>
                  <a:srgbClr val="000000"/>
                </a:solidFill>
                <a:effectLst/>
                <a:ea typeface="Calibri" panose="020F0502020204030204" pitchFamily="34" charset="0"/>
                <a:cs typeface="Calibri" panose="020F0502020204030204" pitchFamily="34" charset="0"/>
              </a:rPr>
              <a:t>. </a:t>
            </a:r>
            <a:r>
              <a:rPr lang="sl-SI" sz="2000" i="0" dirty="0">
                <a:solidFill>
                  <a:srgbClr val="000000"/>
                </a:solidFill>
                <a:effectLst/>
                <a:highlight>
                  <a:srgbClr val="00FF00"/>
                </a:highlight>
                <a:ea typeface="Calibri" panose="020F0502020204030204" pitchFamily="34" charset="0"/>
                <a:cs typeface="Calibri" panose="020F0502020204030204" pitchFamily="34" charset="0"/>
              </a:rPr>
              <a:t>Na reprezentativni seznam svetovne nesnovne kulturne dediščine človeštva je uvrščenih sedem posebnosti Slovenije svetovne dediščine. </a:t>
            </a:r>
            <a:r>
              <a:rPr lang="sl-SI" sz="2000" i="0" dirty="0">
                <a:solidFill>
                  <a:srgbClr val="000000"/>
                </a:solidFill>
                <a:effectLst/>
                <a:ea typeface="Calibri" panose="020F0502020204030204" pitchFamily="34" charset="0"/>
                <a:cs typeface="Calibri" panose="020F0502020204030204" pitchFamily="34" charset="0"/>
              </a:rPr>
              <a:t>Poleg tega se Slovenija pojavlja tudi v </a:t>
            </a:r>
            <a:r>
              <a:rPr lang="sl-SI" sz="2000" i="0" dirty="0">
                <a:solidFill>
                  <a:srgbClr val="000000"/>
                </a:solidFill>
                <a:effectLst/>
                <a:highlight>
                  <a:srgbClr val="00FFFF"/>
                </a:highlight>
                <a:ea typeface="Calibri" panose="020F0502020204030204" pitchFamily="34" charset="0"/>
                <a:cs typeface="Calibri" panose="020F0502020204030204" pitchFamily="34" charset="0"/>
              </a:rPr>
              <a:t>drugih programih UNESCO, denimo v svetovni mreži </a:t>
            </a:r>
            <a:r>
              <a:rPr lang="sl-SI" sz="2000" i="0" dirty="0" err="1">
                <a:solidFill>
                  <a:srgbClr val="000000"/>
                </a:solidFill>
                <a:effectLst/>
                <a:highlight>
                  <a:srgbClr val="00FFFF"/>
                </a:highlight>
                <a:ea typeface="Calibri" panose="020F0502020204030204" pitchFamily="34" charset="0"/>
                <a:cs typeface="Calibri" panose="020F0502020204030204" pitchFamily="34" charset="0"/>
              </a:rPr>
              <a:t>biosfernih</a:t>
            </a:r>
            <a:r>
              <a:rPr lang="sl-SI" sz="2000" i="0" dirty="0">
                <a:solidFill>
                  <a:srgbClr val="000000"/>
                </a:solidFill>
                <a:effectLst/>
                <a:highlight>
                  <a:srgbClr val="00FFFF"/>
                </a:highlight>
                <a:ea typeface="Calibri" panose="020F0502020204030204" pitchFamily="34" charset="0"/>
                <a:cs typeface="Calibri" panose="020F0502020204030204" pitchFamily="34" charset="0"/>
              </a:rPr>
              <a:t> območij</a:t>
            </a:r>
            <a:r>
              <a:rPr lang="sl-SI" sz="2000" i="0" dirty="0">
                <a:solidFill>
                  <a:srgbClr val="000000"/>
                </a:solidFill>
                <a:effectLst/>
                <a:ea typeface="Calibri" panose="020F0502020204030204" pitchFamily="34" charset="0"/>
                <a:cs typeface="Calibri" panose="020F0502020204030204" pitchFamily="34" charset="0"/>
              </a:rPr>
              <a:t>, </a:t>
            </a:r>
            <a:r>
              <a:rPr lang="sl-SI" sz="2000" i="0" dirty="0">
                <a:solidFill>
                  <a:srgbClr val="000000"/>
                </a:solidFill>
                <a:effectLst/>
                <a:highlight>
                  <a:srgbClr val="FF00FF"/>
                </a:highlight>
                <a:ea typeface="Calibri" panose="020F0502020204030204" pitchFamily="34" charset="0"/>
                <a:cs typeface="Calibri" panose="020F0502020204030204" pitchFamily="34" charset="0"/>
              </a:rPr>
              <a:t>svetovni mreži </a:t>
            </a:r>
            <a:r>
              <a:rPr lang="sl-SI" sz="2000" i="0" dirty="0" err="1">
                <a:solidFill>
                  <a:srgbClr val="000000"/>
                </a:solidFill>
                <a:effectLst/>
                <a:highlight>
                  <a:srgbClr val="FF00FF"/>
                </a:highlight>
                <a:ea typeface="Calibri" panose="020F0502020204030204" pitchFamily="34" charset="0"/>
                <a:cs typeface="Calibri" panose="020F0502020204030204" pitchFamily="34" charset="0"/>
              </a:rPr>
              <a:t>geoparkov</a:t>
            </a:r>
            <a:r>
              <a:rPr lang="sl-SI" sz="2000" i="0" dirty="0">
                <a:solidFill>
                  <a:srgbClr val="000000"/>
                </a:solidFill>
                <a:effectLst/>
                <a:highlight>
                  <a:srgbClr val="FF00FF"/>
                </a:highlight>
                <a:ea typeface="Calibri" panose="020F0502020204030204" pitchFamily="34" charset="0"/>
                <a:cs typeface="Calibri" panose="020F0502020204030204" pitchFamily="34" charset="0"/>
              </a:rPr>
              <a:t> in na UNESCO seznamu pisne kulturne dediščine Spomin sveta</a:t>
            </a:r>
            <a:r>
              <a:rPr lang="sl-SI" sz="2000" i="0" dirty="0">
                <a:solidFill>
                  <a:srgbClr val="000000"/>
                </a:solidFill>
                <a:effectLst/>
                <a:ea typeface="Calibri" panose="020F0502020204030204" pitchFamily="34" charset="0"/>
                <a:cs typeface="Calibri" panose="020F0502020204030204" pitchFamily="34" charset="0"/>
              </a:rPr>
              <a:t>.</a:t>
            </a:r>
          </a:p>
          <a:p>
            <a:endParaRPr lang="en-SI" dirty="0"/>
          </a:p>
        </p:txBody>
      </p:sp>
    </p:spTree>
    <p:extLst>
      <p:ext uri="{BB962C8B-B14F-4D97-AF65-F5344CB8AC3E}">
        <p14:creationId xmlns:p14="http://schemas.microsoft.com/office/powerpoint/2010/main" val="2194150662"/>
      </p:ext>
    </p:extLst>
  </p:cSld>
  <p:clrMapOvr>
    <a:masterClrMapping/>
  </p:clrMapOvr>
  <p:transition spd="slow">
    <p:fade/>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23A15F-06BC-4EAF-B2EC-4C3C8994A026}"/>
              </a:ext>
            </a:extLst>
          </p:cNvPr>
          <p:cNvSpPr>
            <a:spLocks noGrp="1"/>
          </p:cNvSpPr>
          <p:nvPr>
            <p:ph type="body" sz="quarter" idx="10"/>
          </p:nvPr>
        </p:nvSpPr>
        <p:spPr/>
        <p:txBody>
          <a:bodyPr/>
          <a:lstStyle/>
          <a:p>
            <a:pPr algn="ctr"/>
            <a:r>
              <a:rPr lang="sl-SI" dirty="0"/>
              <a:t>Škocjanske jame</a:t>
            </a:r>
            <a:endParaRPr lang="en-SI" dirty="0"/>
          </a:p>
        </p:txBody>
      </p:sp>
      <p:sp>
        <p:nvSpPr>
          <p:cNvPr id="3" name="Slide Number Placeholder 2">
            <a:extLst>
              <a:ext uri="{FF2B5EF4-FFF2-40B4-BE49-F238E27FC236}">
                <a16:creationId xmlns:a16="http://schemas.microsoft.com/office/drawing/2014/main" id="{5DD1CB56-B16A-E1DF-9BFC-8BC21887A0F2}"/>
              </a:ext>
            </a:extLst>
          </p:cNvPr>
          <p:cNvSpPr>
            <a:spLocks noGrp="1"/>
          </p:cNvSpPr>
          <p:nvPr>
            <p:ph type="sldNum" sz="quarter" idx="4"/>
          </p:nvPr>
        </p:nvSpPr>
        <p:spPr/>
        <p:txBody>
          <a:bodyPr/>
          <a:lstStyle/>
          <a:p>
            <a:pPr>
              <a:defRPr/>
            </a:pPr>
            <a:fld id="{869A43B6-4A72-4A6E-B3BC-4E1A4B5DD1B6}" type="slidenum">
              <a:rPr lang="en-US"/>
              <a:pPr>
                <a:defRPr/>
              </a:pPr>
              <a:t>179</a:t>
            </a:fld>
            <a:endParaRPr lang="en-US"/>
          </a:p>
        </p:txBody>
      </p:sp>
      <p:pic>
        <p:nvPicPr>
          <p:cNvPr id="1026" name="Picture 2" descr="Škocjanske jame: Obiščete jih lahko tudi na deževen dan | Zadovoljna.si">
            <a:extLst>
              <a:ext uri="{FF2B5EF4-FFF2-40B4-BE49-F238E27FC236}">
                <a16:creationId xmlns:a16="http://schemas.microsoft.com/office/drawing/2014/main" id="{F0BB4630-33D2-4F15-CB27-898A78A0FF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604448" cy="5742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86000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uropean Green Deal">
            <a:extLst>
              <a:ext uri="{FF2B5EF4-FFF2-40B4-BE49-F238E27FC236}">
                <a16:creationId xmlns:a16="http://schemas.microsoft.com/office/drawing/2014/main" id="{9AF178F3-7EA5-7285-FF42-4315F66BF1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488" y="1403167"/>
            <a:ext cx="8963025" cy="45263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hidden="1">
            <a:extLst>
              <a:ext uri="{FF2B5EF4-FFF2-40B4-BE49-F238E27FC236}">
                <a16:creationId xmlns:a16="http://schemas.microsoft.com/office/drawing/2014/main" id="{AC0F91BF-0C4A-70CF-EA0C-2CD96EC9FCCE}"/>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18</a:t>
            </a:fld>
            <a:endParaRPr lang="en-US" sz="2000"/>
          </a:p>
        </p:txBody>
      </p:sp>
    </p:spTree>
    <p:extLst>
      <p:ext uri="{BB962C8B-B14F-4D97-AF65-F5344CB8AC3E}">
        <p14:creationId xmlns:p14="http://schemas.microsoft.com/office/powerpoint/2010/main" val="2979468648"/>
      </p:ext>
    </p:extLst>
  </p:cSld>
  <p:clrMapOvr>
    <a:masterClrMapping/>
  </p:clrMapOvr>
  <p:transition spd="slow">
    <p:fade/>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C07C7C12-996A-B133-8B14-96EDA4EE06A5}"/>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180</a:t>
            </a:fld>
            <a:endParaRPr lang="en-US"/>
          </a:p>
        </p:txBody>
      </p:sp>
      <p:pic>
        <p:nvPicPr>
          <p:cNvPr id="9" name="Picture 8">
            <a:extLst>
              <a:ext uri="{FF2B5EF4-FFF2-40B4-BE49-F238E27FC236}">
                <a16:creationId xmlns:a16="http://schemas.microsoft.com/office/drawing/2014/main" id="{5C957BC2-8FE8-DDE5-A9CD-FDDCF08AEF1B}"/>
              </a:ext>
            </a:extLst>
          </p:cNvPr>
          <p:cNvPicPr>
            <a:picLocks noChangeAspect="1"/>
          </p:cNvPicPr>
          <p:nvPr/>
        </p:nvPicPr>
        <p:blipFill>
          <a:blip r:embed="rId2"/>
          <a:stretch>
            <a:fillRect/>
          </a:stretch>
        </p:blipFill>
        <p:spPr>
          <a:xfrm>
            <a:off x="2483768" y="823585"/>
            <a:ext cx="3582812" cy="6025288"/>
          </a:xfrm>
          <a:prstGeom prst="rect">
            <a:avLst/>
          </a:prstGeom>
        </p:spPr>
      </p:pic>
    </p:spTree>
    <p:extLst>
      <p:ext uri="{BB962C8B-B14F-4D97-AF65-F5344CB8AC3E}">
        <p14:creationId xmlns:p14="http://schemas.microsoft.com/office/powerpoint/2010/main" val="1251215917"/>
      </p:ext>
    </p:extLst>
  </p:cSld>
  <p:clrMapOvr>
    <a:masterClrMapping/>
  </p:clrMapOvr>
  <p:transition spd="slow">
    <p:fade/>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491D-6439-D2C7-324C-7F5A59CEB727}"/>
              </a:ext>
            </a:extLst>
          </p:cNvPr>
          <p:cNvSpPr>
            <a:spLocks noGrp="1"/>
          </p:cNvSpPr>
          <p:nvPr>
            <p:ph type="title"/>
          </p:nvPr>
        </p:nvSpPr>
        <p:spPr/>
        <p:txBody>
          <a:bodyPr/>
          <a:lstStyle/>
          <a:p>
            <a:r>
              <a:rPr lang="sl-SI" b="0" i="0" dirty="0">
                <a:solidFill>
                  <a:srgbClr val="000000"/>
                </a:solidFill>
                <a:effectLst/>
                <a:latin typeface="chaparral-pro"/>
              </a:rPr>
              <a:t>Prvinski bukovi gozdovi v Sloveniji</a:t>
            </a:r>
            <a:br>
              <a:rPr lang="sl-SI" b="0" i="0" dirty="0">
                <a:solidFill>
                  <a:srgbClr val="000000"/>
                </a:solidFill>
                <a:effectLst/>
                <a:latin typeface="chaparral-pro"/>
              </a:rPr>
            </a:br>
            <a:endParaRPr lang="en-SI" dirty="0"/>
          </a:p>
        </p:txBody>
      </p:sp>
      <p:sp>
        <p:nvSpPr>
          <p:cNvPr id="3" name="Content Placeholder 2">
            <a:extLst>
              <a:ext uri="{FF2B5EF4-FFF2-40B4-BE49-F238E27FC236}">
                <a16:creationId xmlns:a16="http://schemas.microsoft.com/office/drawing/2014/main" id="{BB502084-E007-EBB3-010D-72D86EA32A07}"/>
              </a:ext>
            </a:extLst>
          </p:cNvPr>
          <p:cNvSpPr>
            <a:spLocks noGrp="1"/>
          </p:cNvSpPr>
          <p:nvPr>
            <p:ph idx="1"/>
          </p:nvPr>
        </p:nvSpPr>
        <p:spPr>
          <a:xfrm>
            <a:off x="379039" y="1158956"/>
            <a:ext cx="8054145" cy="5222372"/>
          </a:xfrm>
        </p:spPr>
        <p:txBody>
          <a:bodyPr/>
          <a:lstStyle/>
          <a:p>
            <a:pPr algn="just">
              <a:lnSpc>
                <a:spcPct val="150000"/>
              </a:lnSpc>
            </a:pPr>
            <a:r>
              <a:rPr lang="sl-SI" sz="2000" b="0" i="0" dirty="0">
                <a:solidFill>
                  <a:srgbClr val="000000"/>
                </a:solidFill>
                <a:effectLst/>
                <a:ea typeface="Calibri" panose="020F0502020204030204" pitchFamily="34" charset="0"/>
                <a:cs typeface="Calibri" panose="020F0502020204030204" pitchFamily="34" charset="0"/>
              </a:rPr>
              <a:t>Območja prvinskih bukovih gozdov Karpatov in drugih evropskih regij predstavljajo </a:t>
            </a:r>
            <a:r>
              <a:rPr lang="sl-SI" sz="2000" b="0" i="0" dirty="0">
                <a:solidFill>
                  <a:srgbClr val="000000"/>
                </a:solidFill>
                <a:effectLst/>
                <a:highlight>
                  <a:srgbClr val="FF00FF"/>
                </a:highlight>
                <a:ea typeface="Calibri" panose="020F0502020204030204" pitchFamily="34" charset="0"/>
                <a:cs typeface="Calibri" panose="020F0502020204030204" pitchFamily="34" charset="0"/>
              </a:rPr>
              <a:t>najbolje ohranjene dele bukovih gozdov</a:t>
            </a:r>
            <a:r>
              <a:rPr lang="sl-SI" sz="2000" b="0" i="0" dirty="0">
                <a:solidFill>
                  <a:srgbClr val="000000"/>
                </a:solidFill>
                <a:effectLst/>
                <a:ea typeface="Calibri" panose="020F0502020204030204" pitchFamily="34" charset="0"/>
                <a:cs typeface="Calibri" panose="020F0502020204030204" pitchFamily="34" charset="0"/>
              </a:rPr>
              <a:t>, ki so </a:t>
            </a:r>
            <a:r>
              <a:rPr lang="sl-SI" sz="2000" b="0" i="0" dirty="0">
                <a:solidFill>
                  <a:srgbClr val="000000"/>
                </a:solidFill>
                <a:effectLst/>
                <a:highlight>
                  <a:srgbClr val="00FF00"/>
                </a:highlight>
                <a:ea typeface="Calibri" panose="020F0502020204030204" pitchFamily="34" charset="0"/>
                <a:cs typeface="Calibri" panose="020F0502020204030204" pitchFamily="34" charset="0"/>
              </a:rPr>
              <a:t>od zadnje ledene dobe pred 12.000 leti odigrali pomembno vlogo pri razvoju in vplivu bukovih ekosistemov v Evropi</a:t>
            </a:r>
            <a:r>
              <a:rPr lang="sl-SI" sz="2000" b="0" i="0" dirty="0">
                <a:solidFill>
                  <a:srgbClr val="000000"/>
                </a:solidFill>
                <a:effectLst/>
                <a:ea typeface="Calibri" panose="020F0502020204030204" pitchFamily="34" charset="0"/>
                <a:cs typeface="Calibri" panose="020F0502020204030204" pitchFamily="34" charset="0"/>
              </a:rPr>
              <a:t>. Med temi območji sta tudi gozdna rezervata Pragozd Krokar in Snežnik-</a:t>
            </a:r>
            <a:r>
              <a:rPr lang="sl-SI" sz="2000" b="0" i="0" dirty="0" err="1">
                <a:solidFill>
                  <a:srgbClr val="000000"/>
                </a:solidFill>
                <a:effectLst/>
                <a:ea typeface="Calibri" panose="020F0502020204030204" pitchFamily="34" charset="0"/>
                <a:cs typeface="Calibri" panose="020F0502020204030204" pitchFamily="34" charset="0"/>
              </a:rPr>
              <a:t>Ždrocle</a:t>
            </a:r>
            <a:r>
              <a:rPr lang="sl-SI" sz="2000" b="0" i="0" dirty="0">
                <a:solidFill>
                  <a:srgbClr val="000000"/>
                </a:solidFill>
                <a:effectLst/>
                <a:ea typeface="Calibri" panose="020F0502020204030204" pitchFamily="34" charset="0"/>
                <a:cs typeface="Calibri" panose="020F0502020204030204" pitchFamily="34" charset="0"/>
              </a:rPr>
              <a:t>. Pragozd Krokar je čudovit košček neokrnjene narave, ki leži v osrčju Kočevskih gozdov. V ta pragozd človeška roka še ni posegla, je pa dom avtohtonim vrstam zveri, v prvi vrsti rjavega medveda, in pticam. Starodavni bukovi gozdovi šumijo tudi v rezervatu Snežnik </a:t>
            </a:r>
            <a:r>
              <a:rPr lang="sl-SI" sz="2000" b="0" i="0" dirty="0" err="1">
                <a:solidFill>
                  <a:srgbClr val="000000"/>
                </a:solidFill>
                <a:effectLst/>
                <a:ea typeface="Calibri" panose="020F0502020204030204" pitchFamily="34" charset="0"/>
                <a:cs typeface="Calibri" panose="020F0502020204030204" pitchFamily="34" charset="0"/>
              </a:rPr>
              <a:t>Ždrocle</a:t>
            </a:r>
            <a:r>
              <a:rPr lang="sl-SI" sz="2000" b="0" i="0" dirty="0">
                <a:solidFill>
                  <a:srgbClr val="000000"/>
                </a:solidFill>
                <a:effectLst/>
                <a:ea typeface="Calibri" panose="020F0502020204030204" pitchFamily="34" charset="0"/>
                <a:cs typeface="Calibri" panose="020F0502020204030204" pitchFamily="34" charset="0"/>
              </a:rPr>
              <a:t>. Oba rezervata sta del zaščitenega omrežja Natura 2000.</a:t>
            </a:r>
            <a:endParaRPr lang="en-SI" sz="2000" dirty="0">
              <a:ea typeface="Calibri" panose="020F0502020204030204" pitchFamily="34" charset="0"/>
              <a:cs typeface="Calibri" panose="020F0502020204030204" pitchFamily="34" charset="0"/>
            </a:endParaRPr>
          </a:p>
        </p:txBody>
      </p:sp>
      <p:sp>
        <p:nvSpPr>
          <p:cNvPr id="4" name="Footer Placeholder 3">
            <a:extLst>
              <a:ext uri="{FF2B5EF4-FFF2-40B4-BE49-F238E27FC236}">
                <a16:creationId xmlns:a16="http://schemas.microsoft.com/office/drawing/2014/main" id="{04FAB577-F07B-7541-1BB7-E721AA1D95AC}"/>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9EB50170-7F8B-B58F-B840-BB86C6F3B0DF}"/>
              </a:ext>
            </a:extLst>
          </p:cNvPr>
          <p:cNvSpPr>
            <a:spLocks noGrp="1"/>
          </p:cNvSpPr>
          <p:nvPr>
            <p:ph type="sldNum" sz="quarter" idx="12"/>
          </p:nvPr>
        </p:nvSpPr>
        <p:spPr/>
        <p:txBody>
          <a:bodyPr/>
          <a:lstStyle/>
          <a:p>
            <a:fld id="{EB53054E-1D7F-49E8-BBFD-9EE9893A0378}" type="slidenum">
              <a:rPr lang="sl-SI"/>
              <a:t>181</a:t>
            </a:fld>
            <a:endParaRPr lang="sl-SI"/>
          </a:p>
        </p:txBody>
      </p:sp>
    </p:spTree>
    <p:extLst>
      <p:ext uri="{BB962C8B-B14F-4D97-AF65-F5344CB8AC3E}">
        <p14:creationId xmlns:p14="http://schemas.microsoft.com/office/powerpoint/2010/main" val="268702924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E990F4A-935D-FD76-E204-71DB55580BB9}"/>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099A97C5-1A8B-96AC-A94E-28C56DD67CF7}"/>
              </a:ext>
            </a:extLst>
          </p:cNvPr>
          <p:cNvSpPr>
            <a:spLocks noGrp="1"/>
          </p:cNvSpPr>
          <p:nvPr>
            <p:ph type="sldNum" sz="quarter" idx="12"/>
          </p:nvPr>
        </p:nvSpPr>
        <p:spPr/>
        <p:txBody>
          <a:bodyPr/>
          <a:lstStyle/>
          <a:p>
            <a:fld id="{EB53054E-1D7F-49E8-BBFD-9EE9893A0378}" type="slidenum">
              <a:rPr lang="sl-SI"/>
              <a:t>182</a:t>
            </a:fld>
            <a:endParaRPr lang="sl-SI"/>
          </a:p>
        </p:txBody>
      </p:sp>
      <p:pic>
        <p:nvPicPr>
          <p:cNvPr id="2050" name="Picture 2" descr="Slovenski bukovi gozdovi napadeni: huda namnožitev dveh žuželk">
            <a:extLst>
              <a:ext uri="{FF2B5EF4-FFF2-40B4-BE49-F238E27FC236}">
                <a16:creationId xmlns:a16="http://schemas.microsoft.com/office/drawing/2014/main" id="{D3104F7F-1E2F-FA6D-F482-FC2412895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913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85158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BF63296-47E6-23FA-5BC1-32698758DA5C}"/>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6DD72D71-642D-C695-A3E3-8D70133106BA}"/>
              </a:ext>
            </a:extLst>
          </p:cNvPr>
          <p:cNvSpPr>
            <a:spLocks noGrp="1"/>
          </p:cNvSpPr>
          <p:nvPr>
            <p:ph type="sldNum" sz="quarter" idx="12"/>
          </p:nvPr>
        </p:nvSpPr>
        <p:spPr/>
        <p:txBody>
          <a:bodyPr/>
          <a:lstStyle/>
          <a:p>
            <a:fld id="{EB53054E-1D7F-49E8-BBFD-9EE9893A0378}" type="slidenum">
              <a:rPr lang="sl-SI"/>
              <a:t>183</a:t>
            </a:fld>
            <a:endParaRPr lang="sl-SI"/>
          </a:p>
        </p:txBody>
      </p:sp>
      <p:pic>
        <p:nvPicPr>
          <p:cNvPr id="7" name="Picture 6">
            <a:extLst>
              <a:ext uri="{FF2B5EF4-FFF2-40B4-BE49-F238E27FC236}">
                <a16:creationId xmlns:a16="http://schemas.microsoft.com/office/drawing/2014/main" id="{4D253AD4-87E2-F237-1D40-660A44CAABB3}"/>
              </a:ext>
            </a:extLst>
          </p:cNvPr>
          <p:cNvPicPr>
            <a:picLocks noChangeAspect="1"/>
          </p:cNvPicPr>
          <p:nvPr/>
        </p:nvPicPr>
        <p:blipFill>
          <a:blip r:embed="rId2"/>
          <a:stretch>
            <a:fillRect/>
          </a:stretch>
        </p:blipFill>
        <p:spPr>
          <a:xfrm>
            <a:off x="2963178" y="116631"/>
            <a:ext cx="3265006" cy="6512457"/>
          </a:xfrm>
          <a:prstGeom prst="rect">
            <a:avLst/>
          </a:prstGeom>
        </p:spPr>
      </p:pic>
    </p:spTree>
    <p:extLst>
      <p:ext uri="{BB962C8B-B14F-4D97-AF65-F5344CB8AC3E}">
        <p14:creationId xmlns:p14="http://schemas.microsoft.com/office/powerpoint/2010/main" val="119361575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573E8-C273-A5AA-35D9-B6AB360A1945}"/>
              </a:ext>
            </a:extLst>
          </p:cNvPr>
          <p:cNvSpPr>
            <a:spLocks noGrp="1"/>
          </p:cNvSpPr>
          <p:nvPr>
            <p:ph type="title"/>
          </p:nvPr>
        </p:nvSpPr>
        <p:spPr>
          <a:xfrm>
            <a:off x="495300" y="44624"/>
            <a:ext cx="8153400" cy="1047328"/>
          </a:xfrm>
        </p:spPr>
        <p:txBody>
          <a:bodyPr/>
          <a:lstStyle/>
          <a:p>
            <a:pPr algn="ctr"/>
            <a:r>
              <a:rPr lang="sl-SI" dirty="0"/>
              <a:t>Kulturna dediščina</a:t>
            </a:r>
            <a:endParaRPr lang="en-SI" dirty="0"/>
          </a:p>
        </p:txBody>
      </p:sp>
      <p:sp>
        <p:nvSpPr>
          <p:cNvPr id="3" name="Content Placeholder 2">
            <a:extLst>
              <a:ext uri="{FF2B5EF4-FFF2-40B4-BE49-F238E27FC236}">
                <a16:creationId xmlns:a16="http://schemas.microsoft.com/office/drawing/2014/main" id="{267497E5-8DF6-D88C-FD01-11CF0D31083A}"/>
              </a:ext>
            </a:extLst>
          </p:cNvPr>
          <p:cNvSpPr>
            <a:spLocks noGrp="1"/>
          </p:cNvSpPr>
          <p:nvPr>
            <p:ph idx="1"/>
          </p:nvPr>
        </p:nvSpPr>
        <p:spPr>
          <a:xfrm>
            <a:off x="611560" y="980728"/>
            <a:ext cx="8153400" cy="5328592"/>
          </a:xfrm>
        </p:spPr>
        <p:txBody>
          <a:bodyPr/>
          <a:lstStyle/>
          <a:p>
            <a:pPr algn="l" fontAlgn="base">
              <a:lnSpc>
                <a:spcPct val="150000"/>
              </a:lnSpc>
            </a:pPr>
            <a:r>
              <a:rPr lang="sl-SI" sz="2400" b="0" i="0" dirty="0">
                <a:effectLst/>
                <a:ea typeface="Calibri" panose="020F0502020204030204" pitchFamily="34" charset="0"/>
                <a:cs typeface="Calibri" panose="020F0502020204030204" pitchFamily="34" charset="0"/>
              </a:rPr>
              <a:t>V kategoriji kulturne dediščine so na Unescov seznam svetovne dediščine </a:t>
            </a:r>
            <a:r>
              <a:rPr lang="sl-SI" sz="2400" b="0" i="0" dirty="0">
                <a:effectLst/>
                <a:highlight>
                  <a:srgbClr val="00FF00"/>
                </a:highlight>
                <a:ea typeface="Calibri" panose="020F0502020204030204" pitchFamily="34" charset="0"/>
                <a:cs typeface="Calibri" panose="020F0502020204030204" pitchFamily="34" charset="0"/>
              </a:rPr>
              <a:t>vpisana tri spomeniška območja v Sloveniji</a:t>
            </a:r>
            <a:r>
              <a:rPr lang="sl-SI" sz="2400" b="0" i="0" dirty="0">
                <a:effectLst/>
                <a:ea typeface="Calibri" panose="020F0502020204030204" pitchFamily="34" charset="0"/>
                <a:cs typeface="Calibri" panose="020F0502020204030204" pitchFamily="34" charset="0"/>
              </a:rPr>
              <a:t>: </a:t>
            </a:r>
          </a:p>
          <a:p>
            <a:pPr algn="l">
              <a:lnSpc>
                <a:spcPct val="150000"/>
              </a:lnSpc>
              <a:buFont typeface="Arial" panose="020B0604020202020204" pitchFamily="34" charset="0"/>
              <a:buChar char="•"/>
            </a:pPr>
            <a:r>
              <a:rPr lang="sl-SI" sz="2400" b="0" i="0" dirty="0">
                <a:effectLst/>
                <a:highlight>
                  <a:srgbClr val="FF00FF"/>
                </a:highlight>
                <a:ea typeface="Calibri" panose="020F0502020204030204" pitchFamily="34" charset="0"/>
                <a:cs typeface="Calibri" panose="020F0502020204030204" pitchFamily="34" charset="0"/>
                <a:hlinkClick r:id="rId2" tooltip="Kolišča na Ljubljanskem barju">
                  <a:extLst>
                    <a:ext uri="{A12FA001-AC4F-418D-AE19-62706E023703}">
                      <ahyp:hlinkClr xmlns:ahyp="http://schemas.microsoft.com/office/drawing/2018/hyperlinkcolor" val="tx"/>
                    </a:ext>
                  </a:extLst>
                </a:hlinkClick>
              </a:rPr>
              <a:t>Prazgodovinska kolišča na Igu na Ljubljanskem barju</a:t>
            </a:r>
            <a:r>
              <a:rPr lang="sl-SI" sz="2400" b="0" i="0" dirty="0">
                <a:effectLst/>
                <a:highlight>
                  <a:srgbClr val="FF00FF"/>
                </a:highlight>
                <a:ea typeface="Calibri" panose="020F0502020204030204" pitchFamily="34" charset="0"/>
                <a:cs typeface="Calibri" panose="020F0502020204030204" pitchFamily="34" charset="0"/>
              </a:rPr>
              <a:t> </a:t>
            </a:r>
            <a:r>
              <a:rPr lang="sl-SI" sz="2400" b="0" i="0" dirty="0">
                <a:effectLst/>
                <a:ea typeface="Calibri" panose="020F0502020204030204" pitchFamily="34" charset="0"/>
                <a:cs typeface="Calibri" panose="020F0502020204030204" pitchFamily="34" charset="0"/>
              </a:rPr>
              <a:t>v okviru transnacionalnega serijskega območja prazgodovinskih kolišč okoli Alp (</a:t>
            </a:r>
            <a:r>
              <a:rPr lang="sl-SI" sz="2400" b="0" i="0" dirty="0">
                <a:effectLst/>
                <a:highlight>
                  <a:srgbClr val="FFFF00"/>
                </a:highlight>
                <a:ea typeface="Calibri" panose="020F0502020204030204" pitchFamily="34" charset="0"/>
                <a:cs typeface="Calibri" panose="020F0502020204030204" pitchFamily="34" charset="0"/>
              </a:rPr>
              <a:t>vpis leta 2011</a:t>
            </a:r>
            <a:r>
              <a:rPr lang="sl-SI" sz="2400" b="0" i="0" dirty="0">
                <a:effectLst/>
                <a:ea typeface="Calibri" panose="020F0502020204030204" pitchFamily="34" charset="0"/>
                <a:cs typeface="Calibri" panose="020F0502020204030204" pitchFamily="34" charset="0"/>
              </a:rPr>
              <a:t>, šest držav);</a:t>
            </a:r>
          </a:p>
          <a:p>
            <a:pPr algn="l">
              <a:lnSpc>
                <a:spcPct val="150000"/>
              </a:lnSpc>
              <a:buFont typeface="Arial" panose="020B0604020202020204" pitchFamily="34" charset="0"/>
              <a:buChar char="•"/>
            </a:pPr>
            <a:r>
              <a:rPr lang="sl-SI" sz="2400" b="0" i="0" dirty="0">
                <a:effectLst/>
                <a:highlight>
                  <a:srgbClr val="FF00FF"/>
                </a:highlight>
                <a:ea typeface="Calibri" panose="020F0502020204030204" pitchFamily="34" charset="0"/>
                <a:cs typeface="Calibri" panose="020F0502020204030204" pitchFamily="34" charset="0"/>
                <a:hlinkClick r:id="rId3" tooltip="Dediščina živega srebra Idrija Almaden">
                  <a:extLst>
                    <a:ext uri="{A12FA001-AC4F-418D-AE19-62706E023703}">
                      <ahyp:hlinkClr xmlns:ahyp="http://schemas.microsoft.com/office/drawing/2018/hyperlinkcolor" val="tx"/>
                    </a:ext>
                  </a:extLst>
                </a:hlinkClick>
              </a:rPr>
              <a:t>Dediščina živega srebra Idrija-</a:t>
            </a:r>
            <a:r>
              <a:rPr lang="sl-SI" sz="2400" b="0" i="0" dirty="0" err="1">
                <a:effectLst/>
                <a:highlight>
                  <a:srgbClr val="FF00FF"/>
                </a:highlight>
                <a:ea typeface="Calibri" panose="020F0502020204030204" pitchFamily="34" charset="0"/>
                <a:cs typeface="Calibri" panose="020F0502020204030204" pitchFamily="34" charset="0"/>
                <a:hlinkClick r:id="rId3" tooltip="Dediščina živega srebra Idrija Almaden">
                  <a:extLst>
                    <a:ext uri="{A12FA001-AC4F-418D-AE19-62706E023703}">
                      <ahyp:hlinkClr xmlns:ahyp="http://schemas.microsoft.com/office/drawing/2018/hyperlinkcolor" val="tx"/>
                    </a:ext>
                  </a:extLst>
                </a:hlinkClick>
              </a:rPr>
              <a:t>Almaden</a:t>
            </a:r>
            <a:r>
              <a:rPr lang="sl-SI" sz="2400" b="0" i="0" dirty="0">
                <a:effectLst/>
                <a:highlight>
                  <a:srgbClr val="FF00FF"/>
                </a:highlight>
                <a:ea typeface="Calibri" panose="020F0502020204030204" pitchFamily="34" charset="0"/>
                <a:cs typeface="Calibri" panose="020F0502020204030204" pitchFamily="34" charset="0"/>
              </a:rPr>
              <a:t> </a:t>
            </a:r>
            <a:r>
              <a:rPr lang="sl-SI" sz="2400" b="0" i="0" dirty="0">
                <a:effectLst/>
                <a:ea typeface="Calibri" panose="020F0502020204030204" pitchFamily="34" charset="0"/>
                <a:cs typeface="Calibri" panose="020F0502020204030204" pitchFamily="34" charset="0"/>
              </a:rPr>
              <a:t>(</a:t>
            </a:r>
            <a:r>
              <a:rPr lang="sl-SI" sz="2400" b="0" i="0" dirty="0">
                <a:effectLst/>
                <a:highlight>
                  <a:srgbClr val="FFFF00"/>
                </a:highlight>
                <a:ea typeface="Calibri" panose="020F0502020204030204" pitchFamily="34" charset="0"/>
                <a:cs typeface="Calibri" panose="020F0502020204030204" pitchFamily="34" charset="0"/>
              </a:rPr>
              <a:t>vpis l. 2012</a:t>
            </a:r>
            <a:r>
              <a:rPr lang="sl-SI" sz="2400" b="0" i="0" dirty="0">
                <a:effectLst/>
                <a:ea typeface="Calibri" panose="020F0502020204030204" pitchFamily="34" charset="0"/>
                <a:cs typeface="Calibri" panose="020F0502020204030204" pitchFamily="34" charset="0"/>
              </a:rPr>
              <a:t>); </a:t>
            </a:r>
          </a:p>
          <a:p>
            <a:pPr algn="l">
              <a:lnSpc>
                <a:spcPct val="150000"/>
              </a:lnSpc>
              <a:buFont typeface="Arial" panose="020B0604020202020204" pitchFamily="34" charset="0"/>
              <a:buChar char="•"/>
            </a:pPr>
            <a:r>
              <a:rPr lang="sl-SI" sz="2400" b="0" i="0" dirty="0">
                <a:effectLst/>
                <a:highlight>
                  <a:srgbClr val="FF00FF"/>
                </a:highlight>
                <a:ea typeface="Calibri" panose="020F0502020204030204" pitchFamily="34" charset="0"/>
                <a:cs typeface="Calibri" panose="020F0502020204030204" pitchFamily="34" charset="0"/>
                <a:hlinkClick r:id="rId4" tooltip="Dela Jožeta Plečnika v Ljubljani - novica">
                  <a:extLst>
                    <a:ext uri="{A12FA001-AC4F-418D-AE19-62706E023703}">
                      <ahyp:hlinkClr xmlns:ahyp="http://schemas.microsoft.com/office/drawing/2018/hyperlinkcolor" val="tx"/>
                    </a:ext>
                  </a:extLst>
                </a:hlinkClick>
              </a:rPr>
              <a:t>Dela Jožeta Plečnika v Ljubljani</a:t>
            </a:r>
            <a:r>
              <a:rPr lang="sl-SI" sz="2400" b="0" i="0" dirty="0">
                <a:effectLst/>
                <a:ea typeface="Calibri" panose="020F0502020204030204" pitchFamily="34" charset="0"/>
                <a:cs typeface="Calibri" panose="020F0502020204030204" pitchFamily="34" charset="0"/>
                <a:hlinkClick r:id="rId4" tooltip="Dela Jožeta Plečnika v Ljubljani - novica">
                  <a:extLst>
                    <a:ext uri="{A12FA001-AC4F-418D-AE19-62706E023703}">
                      <ahyp:hlinkClr xmlns:ahyp="http://schemas.microsoft.com/office/drawing/2018/hyperlinkcolor" val="tx"/>
                    </a:ext>
                  </a:extLst>
                </a:hlinkClick>
              </a:rPr>
              <a:t> - urbano oblikovanje po meri človeka</a:t>
            </a:r>
            <a:r>
              <a:rPr lang="sl-SI" sz="2400" b="0" i="0" dirty="0">
                <a:effectLst/>
                <a:ea typeface="Calibri" panose="020F0502020204030204" pitchFamily="34" charset="0"/>
                <a:cs typeface="Calibri" panose="020F0502020204030204" pitchFamily="34" charset="0"/>
              </a:rPr>
              <a:t> (</a:t>
            </a:r>
            <a:r>
              <a:rPr lang="sl-SI" sz="2400" b="0" i="0" dirty="0">
                <a:effectLst/>
                <a:highlight>
                  <a:srgbClr val="FFFF00"/>
                </a:highlight>
                <a:ea typeface="Calibri" panose="020F0502020204030204" pitchFamily="34" charset="0"/>
                <a:cs typeface="Calibri" panose="020F0502020204030204" pitchFamily="34" charset="0"/>
              </a:rPr>
              <a:t>vpis l. 2021</a:t>
            </a:r>
            <a:r>
              <a:rPr lang="sl-SI" sz="2400" b="0" i="0" dirty="0">
                <a:effectLst/>
                <a:ea typeface="Calibri" panose="020F0502020204030204" pitchFamily="34" charset="0"/>
                <a:cs typeface="Calibri" panose="020F0502020204030204" pitchFamily="34" charset="0"/>
              </a:rPr>
              <a:t>).</a:t>
            </a:r>
          </a:p>
          <a:p>
            <a:endParaRPr lang="en-SI" dirty="0"/>
          </a:p>
        </p:txBody>
      </p:sp>
      <p:sp>
        <p:nvSpPr>
          <p:cNvPr id="4" name="Footer Placeholder 3">
            <a:extLst>
              <a:ext uri="{FF2B5EF4-FFF2-40B4-BE49-F238E27FC236}">
                <a16:creationId xmlns:a16="http://schemas.microsoft.com/office/drawing/2014/main" id="{68D27D4D-D90A-C122-2C5F-D9EBBBD9D9A9}"/>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1E55B68E-4DE2-5817-12DF-101100311669}"/>
              </a:ext>
            </a:extLst>
          </p:cNvPr>
          <p:cNvSpPr>
            <a:spLocks noGrp="1"/>
          </p:cNvSpPr>
          <p:nvPr>
            <p:ph type="sldNum" sz="quarter" idx="12"/>
          </p:nvPr>
        </p:nvSpPr>
        <p:spPr/>
        <p:txBody>
          <a:bodyPr/>
          <a:lstStyle/>
          <a:p>
            <a:fld id="{EB53054E-1D7F-49E8-BBFD-9EE9893A0378}" type="slidenum">
              <a:rPr lang="sl-SI"/>
              <a:t>184</a:t>
            </a:fld>
            <a:endParaRPr lang="sl-SI"/>
          </a:p>
        </p:txBody>
      </p:sp>
    </p:spTree>
    <p:extLst>
      <p:ext uri="{BB962C8B-B14F-4D97-AF65-F5344CB8AC3E}">
        <p14:creationId xmlns:p14="http://schemas.microsoft.com/office/powerpoint/2010/main" val="384315951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56941EA-CEC7-D19F-52C1-F2A41C55AF1A}"/>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09236698-7218-6ADE-FED8-6B0B13FDB354}"/>
              </a:ext>
            </a:extLst>
          </p:cNvPr>
          <p:cNvSpPr>
            <a:spLocks noGrp="1"/>
          </p:cNvSpPr>
          <p:nvPr>
            <p:ph type="sldNum" sz="quarter" idx="12"/>
          </p:nvPr>
        </p:nvSpPr>
        <p:spPr/>
        <p:txBody>
          <a:bodyPr/>
          <a:lstStyle/>
          <a:p>
            <a:fld id="{EB53054E-1D7F-49E8-BBFD-9EE9893A0378}" type="slidenum">
              <a:rPr lang="sl-SI"/>
              <a:t>185</a:t>
            </a:fld>
            <a:endParaRPr lang="sl-SI"/>
          </a:p>
        </p:txBody>
      </p:sp>
      <p:pic>
        <p:nvPicPr>
          <p:cNvPr id="7" name="Picture 6">
            <a:extLst>
              <a:ext uri="{FF2B5EF4-FFF2-40B4-BE49-F238E27FC236}">
                <a16:creationId xmlns:a16="http://schemas.microsoft.com/office/drawing/2014/main" id="{23B88F4A-7902-B22A-624A-5798DB6BCC11}"/>
              </a:ext>
            </a:extLst>
          </p:cNvPr>
          <p:cNvPicPr>
            <a:picLocks noChangeAspect="1"/>
          </p:cNvPicPr>
          <p:nvPr/>
        </p:nvPicPr>
        <p:blipFill>
          <a:blip r:embed="rId2"/>
          <a:stretch>
            <a:fillRect/>
          </a:stretch>
        </p:blipFill>
        <p:spPr>
          <a:xfrm>
            <a:off x="4652730" y="116103"/>
            <a:ext cx="4032448" cy="6825485"/>
          </a:xfrm>
          <a:prstGeom prst="rect">
            <a:avLst/>
          </a:prstGeom>
        </p:spPr>
      </p:pic>
      <p:pic>
        <p:nvPicPr>
          <p:cNvPr id="8" name="Picture 2" descr="Rudnik Idrija - Wikipedija, prosta enciklopedija">
            <a:extLst>
              <a:ext uri="{FF2B5EF4-FFF2-40B4-BE49-F238E27FC236}">
                <a16:creationId xmlns:a16="http://schemas.microsoft.com/office/drawing/2014/main" id="{9327684F-5274-8375-009F-C50C2EACF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48680"/>
            <a:ext cx="4464496" cy="596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6304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D2FAD-3179-EAB2-8E7A-B60F21AE8B8E}"/>
              </a:ext>
            </a:extLst>
          </p:cNvPr>
          <p:cNvSpPr>
            <a:spLocks noGrp="1"/>
          </p:cNvSpPr>
          <p:nvPr>
            <p:ph idx="1"/>
          </p:nvPr>
        </p:nvSpPr>
        <p:spPr>
          <a:xfrm>
            <a:off x="495300" y="692696"/>
            <a:ext cx="8397180" cy="5832648"/>
          </a:xfrm>
        </p:spPr>
        <p:txBody>
          <a:bodyPr/>
          <a:lstStyle/>
          <a:p>
            <a:pPr algn="just" fontAlgn="base">
              <a:lnSpc>
                <a:spcPct val="150000"/>
              </a:lnSpc>
            </a:pPr>
            <a:r>
              <a:rPr lang="sl-SI" sz="2400" b="0" i="0" dirty="0">
                <a:solidFill>
                  <a:srgbClr val="000000"/>
                </a:solidFill>
                <a:effectLst/>
                <a:ea typeface="Calibri" panose="020F0502020204030204" pitchFamily="34" charset="0"/>
                <a:cs typeface="Calibri" panose="020F0502020204030204" pitchFamily="34" charset="0"/>
              </a:rPr>
              <a:t>Idrija je skupaj s španskim </a:t>
            </a:r>
            <a:r>
              <a:rPr lang="sl-SI" sz="2400" b="0" i="0" dirty="0" err="1">
                <a:solidFill>
                  <a:srgbClr val="000000"/>
                </a:solidFill>
                <a:effectLst/>
                <a:ea typeface="Calibri" panose="020F0502020204030204" pitchFamily="34" charset="0"/>
                <a:cs typeface="Calibri" panose="020F0502020204030204" pitchFamily="34" charset="0"/>
              </a:rPr>
              <a:t>Almadenom</a:t>
            </a:r>
            <a:r>
              <a:rPr lang="sl-SI" sz="2400" b="0" i="0" dirty="0">
                <a:solidFill>
                  <a:srgbClr val="000000"/>
                </a:solidFill>
                <a:effectLst/>
                <a:ea typeface="Calibri" panose="020F0502020204030204" pitchFamily="34" charset="0"/>
                <a:cs typeface="Calibri" panose="020F0502020204030204" pitchFamily="34" charset="0"/>
              </a:rPr>
              <a:t> varuh svetovno pomembne dediščine rudarjenja živega srebra. Idrijski </a:t>
            </a:r>
            <a:r>
              <a:rPr lang="sl-SI" sz="2400" b="0" i="0" dirty="0" err="1">
                <a:solidFill>
                  <a:srgbClr val="000000"/>
                </a:solidFill>
                <a:effectLst/>
                <a:ea typeface="Calibri" panose="020F0502020204030204" pitchFamily="34" charset="0"/>
                <a:cs typeface="Calibri" panose="020F0502020204030204" pitchFamily="34" charset="0"/>
              </a:rPr>
              <a:t>Antonijev</a:t>
            </a:r>
            <a:r>
              <a:rPr lang="sl-SI" sz="2400" b="0" i="0" dirty="0">
                <a:solidFill>
                  <a:srgbClr val="000000"/>
                </a:solidFill>
                <a:effectLst/>
                <a:ea typeface="Calibri" panose="020F0502020204030204" pitchFamily="34" charset="0"/>
                <a:cs typeface="Calibri" panose="020F0502020204030204" pitchFamily="34" charset="0"/>
              </a:rPr>
              <a:t> rov je iz leta 1500 in slovi kot eden najstarejših vhodov v rudnike v vsej Evropi. Z dediščino rudarjenja in življenjem nekdanjih rudarskih družin so povezane številne znamenitosti Idrije: od presenetljive tehniške dediščine, ki jo hrani muzej na gradu </a:t>
            </a:r>
            <a:r>
              <a:rPr lang="sl-SI" sz="2400" b="0" i="0" dirty="0" err="1">
                <a:solidFill>
                  <a:srgbClr val="000000"/>
                </a:solidFill>
                <a:effectLst/>
                <a:ea typeface="Calibri" panose="020F0502020204030204" pitchFamily="34" charset="0"/>
                <a:cs typeface="Calibri" panose="020F0502020204030204" pitchFamily="34" charset="0"/>
              </a:rPr>
              <a:t>Gewerkenegg</a:t>
            </a:r>
            <a:r>
              <a:rPr lang="sl-SI" sz="2400" b="0" i="0" dirty="0">
                <a:solidFill>
                  <a:srgbClr val="000000"/>
                </a:solidFill>
                <a:effectLst/>
                <a:ea typeface="Calibri" panose="020F0502020204030204" pitchFamily="34" charset="0"/>
                <a:cs typeface="Calibri" panose="020F0502020204030204" pitchFamily="34" charset="0"/>
              </a:rPr>
              <a:t>, do tradicije izvirnega čipkarstva.</a:t>
            </a:r>
          </a:p>
          <a:p>
            <a:pPr algn="just"/>
            <a:endParaRPr lang="en-SI" dirty="0"/>
          </a:p>
        </p:txBody>
      </p:sp>
      <p:sp>
        <p:nvSpPr>
          <p:cNvPr id="4" name="Footer Placeholder 3">
            <a:extLst>
              <a:ext uri="{FF2B5EF4-FFF2-40B4-BE49-F238E27FC236}">
                <a16:creationId xmlns:a16="http://schemas.microsoft.com/office/drawing/2014/main" id="{F8CF6F72-2F0B-4F4A-4C36-CB371B35EC7B}"/>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F8463FAD-51A7-9DA0-7F18-90D6D91FC870}"/>
              </a:ext>
            </a:extLst>
          </p:cNvPr>
          <p:cNvSpPr>
            <a:spLocks noGrp="1"/>
          </p:cNvSpPr>
          <p:nvPr>
            <p:ph type="sldNum" sz="quarter" idx="12"/>
          </p:nvPr>
        </p:nvSpPr>
        <p:spPr/>
        <p:txBody>
          <a:bodyPr/>
          <a:lstStyle/>
          <a:p>
            <a:fld id="{EB53054E-1D7F-49E8-BBFD-9EE9893A0378}" type="slidenum">
              <a:rPr lang="sl-SI"/>
              <a:t>186</a:t>
            </a:fld>
            <a:endParaRPr lang="sl-SI"/>
          </a:p>
        </p:txBody>
      </p:sp>
    </p:spTree>
    <p:extLst>
      <p:ext uri="{BB962C8B-B14F-4D97-AF65-F5344CB8AC3E}">
        <p14:creationId xmlns:p14="http://schemas.microsoft.com/office/powerpoint/2010/main" val="5861488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9F99378-74C8-631B-5067-02B962CA257B}"/>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E32CE420-11B8-830B-F12E-871D0AE80D5F}"/>
              </a:ext>
            </a:extLst>
          </p:cNvPr>
          <p:cNvSpPr>
            <a:spLocks noGrp="1"/>
          </p:cNvSpPr>
          <p:nvPr>
            <p:ph type="sldNum" sz="quarter" idx="12"/>
          </p:nvPr>
        </p:nvSpPr>
        <p:spPr/>
        <p:txBody>
          <a:bodyPr/>
          <a:lstStyle/>
          <a:p>
            <a:fld id="{EB53054E-1D7F-49E8-BBFD-9EE9893A0378}" type="slidenum">
              <a:rPr lang="sl-SI"/>
              <a:t>187</a:t>
            </a:fld>
            <a:endParaRPr lang="sl-SI"/>
          </a:p>
        </p:txBody>
      </p:sp>
      <p:pic>
        <p:nvPicPr>
          <p:cNvPr id="7" name="Picture 6">
            <a:extLst>
              <a:ext uri="{FF2B5EF4-FFF2-40B4-BE49-F238E27FC236}">
                <a16:creationId xmlns:a16="http://schemas.microsoft.com/office/drawing/2014/main" id="{542655DC-83C8-C1F0-A983-26E95F927900}"/>
              </a:ext>
            </a:extLst>
          </p:cNvPr>
          <p:cNvPicPr>
            <a:picLocks noChangeAspect="1"/>
          </p:cNvPicPr>
          <p:nvPr/>
        </p:nvPicPr>
        <p:blipFill>
          <a:blip r:embed="rId2"/>
          <a:stretch>
            <a:fillRect/>
          </a:stretch>
        </p:blipFill>
        <p:spPr>
          <a:xfrm>
            <a:off x="1691679" y="0"/>
            <a:ext cx="5652865" cy="6858000"/>
          </a:xfrm>
          <a:prstGeom prst="rect">
            <a:avLst/>
          </a:prstGeom>
        </p:spPr>
      </p:pic>
    </p:spTree>
    <p:extLst>
      <p:ext uri="{BB962C8B-B14F-4D97-AF65-F5344CB8AC3E}">
        <p14:creationId xmlns:p14="http://schemas.microsoft.com/office/powerpoint/2010/main" val="213820712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1C1EEE2-CA22-5101-6A11-6708439E33FB}"/>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86291568-6C29-E433-EF24-71E8B17B52DE}"/>
              </a:ext>
            </a:extLst>
          </p:cNvPr>
          <p:cNvSpPr>
            <a:spLocks noGrp="1"/>
          </p:cNvSpPr>
          <p:nvPr>
            <p:ph type="sldNum" sz="quarter" idx="12"/>
          </p:nvPr>
        </p:nvSpPr>
        <p:spPr/>
        <p:txBody>
          <a:bodyPr/>
          <a:lstStyle/>
          <a:p>
            <a:fld id="{EB53054E-1D7F-49E8-BBFD-9EE9893A0378}" type="slidenum">
              <a:rPr lang="sl-SI"/>
              <a:t>188</a:t>
            </a:fld>
            <a:endParaRPr lang="sl-SI"/>
          </a:p>
        </p:txBody>
      </p:sp>
      <p:pic>
        <p:nvPicPr>
          <p:cNvPr id="7" name="Picture 6">
            <a:extLst>
              <a:ext uri="{FF2B5EF4-FFF2-40B4-BE49-F238E27FC236}">
                <a16:creationId xmlns:a16="http://schemas.microsoft.com/office/drawing/2014/main" id="{2AE5B266-D9B4-80DB-9937-54B106535343}"/>
              </a:ext>
            </a:extLst>
          </p:cNvPr>
          <p:cNvPicPr>
            <a:picLocks noChangeAspect="1"/>
          </p:cNvPicPr>
          <p:nvPr/>
        </p:nvPicPr>
        <p:blipFill>
          <a:blip r:embed="rId2"/>
          <a:stretch>
            <a:fillRect/>
          </a:stretch>
        </p:blipFill>
        <p:spPr>
          <a:xfrm>
            <a:off x="1331640" y="0"/>
            <a:ext cx="6013673" cy="6858000"/>
          </a:xfrm>
          <a:prstGeom prst="rect">
            <a:avLst/>
          </a:prstGeom>
        </p:spPr>
      </p:pic>
    </p:spTree>
    <p:extLst>
      <p:ext uri="{BB962C8B-B14F-4D97-AF65-F5344CB8AC3E}">
        <p14:creationId xmlns:p14="http://schemas.microsoft.com/office/powerpoint/2010/main" val="9015547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B5F564-5D10-2E40-C733-EF9065ABCE24}"/>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51E0F28B-E2C1-3CC2-4657-8DB2A5C4B9D8}"/>
              </a:ext>
            </a:extLst>
          </p:cNvPr>
          <p:cNvSpPr>
            <a:spLocks noGrp="1"/>
          </p:cNvSpPr>
          <p:nvPr>
            <p:ph type="sldNum" sz="quarter" idx="12"/>
          </p:nvPr>
        </p:nvSpPr>
        <p:spPr/>
        <p:txBody>
          <a:bodyPr/>
          <a:lstStyle/>
          <a:p>
            <a:fld id="{EB53054E-1D7F-49E8-BBFD-9EE9893A0378}" type="slidenum">
              <a:rPr lang="sl-SI"/>
              <a:t>189</a:t>
            </a:fld>
            <a:endParaRPr lang="sl-SI"/>
          </a:p>
        </p:txBody>
      </p:sp>
      <p:pic>
        <p:nvPicPr>
          <p:cNvPr id="7" name="Picture 6">
            <a:extLst>
              <a:ext uri="{FF2B5EF4-FFF2-40B4-BE49-F238E27FC236}">
                <a16:creationId xmlns:a16="http://schemas.microsoft.com/office/drawing/2014/main" id="{FE0CD9DF-7828-308D-DF74-1BE346860AE2}"/>
              </a:ext>
            </a:extLst>
          </p:cNvPr>
          <p:cNvPicPr>
            <a:picLocks noChangeAspect="1"/>
          </p:cNvPicPr>
          <p:nvPr/>
        </p:nvPicPr>
        <p:blipFill>
          <a:blip r:embed="rId2"/>
          <a:stretch>
            <a:fillRect/>
          </a:stretch>
        </p:blipFill>
        <p:spPr>
          <a:xfrm>
            <a:off x="1691680" y="0"/>
            <a:ext cx="5654842" cy="6858000"/>
          </a:xfrm>
          <a:prstGeom prst="rect">
            <a:avLst/>
          </a:prstGeom>
        </p:spPr>
      </p:pic>
    </p:spTree>
    <p:extLst>
      <p:ext uri="{BB962C8B-B14F-4D97-AF65-F5344CB8AC3E}">
        <p14:creationId xmlns:p14="http://schemas.microsoft.com/office/powerpoint/2010/main" val="2904495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DA293A-FF4C-D78F-45CE-92A7283FEC74}"/>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E6CCF887-C826-06DC-496C-43E07267A055}"/>
              </a:ext>
            </a:extLst>
          </p:cNvPr>
          <p:cNvSpPr>
            <a:spLocks noGrp="1"/>
          </p:cNvSpPr>
          <p:nvPr>
            <p:ph type="sldNum" sz="quarter" idx="4"/>
          </p:nvPr>
        </p:nvSpPr>
        <p:spPr/>
        <p:txBody>
          <a:bodyPr/>
          <a:lstStyle/>
          <a:p>
            <a:pPr>
              <a:defRPr/>
            </a:pPr>
            <a:fld id="{869A43B6-4A72-4A6E-B3BC-4E1A4B5DD1B6}" type="slidenum">
              <a:rPr lang="en-US"/>
              <a:pPr>
                <a:defRPr/>
              </a:pPr>
              <a:t>19</a:t>
            </a:fld>
            <a:endParaRPr lang="en-US"/>
          </a:p>
        </p:txBody>
      </p:sp>
      <p:pic>
        <p:nvPicPr>
          <p:cNvPr id="5122" name="Picture 2" descr="European Heritage Days (EHD) / Journées européennes du patrimoine (JEP)">
            <a:extLst>
              <a:ext uri="{FF2B5EF4-FFF2-40B4-BE49-F238E27FC236}">
                <a16:creationId xmlns:a16="http://schemas.microsoft.com/office/drawing/2014/main" id="{18EE398C-AF42-BB63-15ED-DFDFF2577E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614" y="767189"/>
            <a:ext cx="8829440" cy="3254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CDE4706-7DC4-7E0D-D637-B321E668A0BD}"/>
              </a:ext>
            </a:extLst>
          </p:cNvPr>
          <p:cNvSpPr txBox="1"/>
          <p:nvPr/>
        </p:nvSpPr>
        <p:spPr>
          <a:xfrm>
            <a:off x="81946" y="4227488"/>
            <a:ext cx="9062054" cy="1754326"/>
          </a:xfrm>
          <a:prstGeom prst="rect">
            <a:avLst/>
          </a:prstGeom>
          <a:noFill/>
        </p:spPr>
        <p:txBody>
          <a:bodyPr wrap="square">
            <a:spAutoFit/>
          </a:bodyPr>
          <a:lstStyle/>
          <a:p>
            <a:pPr algn="just"/>
            <a:r>
              <a:rPr lang="en-SI" dirty="0"/>
              <a:t>In conclusion, natural and cultural heritage act as a common denominator of integration and sustainability in the EU by promoting cultural exchange, supporting economic development, fostering environmental stewardship, enhancing education and awareness, and providing funding and policy support. By valuing and preserving its diverse heritage, the EU strengthens its unity and sustainability, while promoting a shared sense of identity among its member states.</a:t>
            </a:r>
          </a:p>
        </p:txBody>
      </p:sp>
    </p:spTree>
    <p:extLst>
      <p:ext uri="{BB962C8B-B14F-4D97-AF65-F5344CB8AC3E}">
        <p14:creationId xmlns:p14="http://schemas.microsoft.com/office/powerpoint/2010/main" val="1569940982"/>
      </p:ext>
    </p:extLst>
  </p:cSld>
  <p:clrMapOvr>
    <a:masterClrMapping/>
  </p:clrMapOvr>
  <p:transition spd="slow">
    <p:fade/>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GB" sz="2400" dirty="0" err="1"/>
              <a:t>Snovna</a:t>
            </a:r>
            <a:r>
              <a:rPr lang="en-GB" sz="2400" dirty="0"/>
              <a:t> in </a:t>
            </a:r>
            <a:r>
              <a:rPr lang="en-GB" sz="2400" dirty="0" err="1"/>
              <a:t>Nesnovna</a:t>
            </a:r>
            <a:r>
              <a:rPr lang="en-GB" sz="2400" dirty="0"/>
              <a:t> </a:t>
            </a:r>
            <a:r>
              <a:rPr lang="en-GB" sz="2400" dirty="0" err="1"/>
              <a:t>kulturna</a:t>
            </a:r>
            <a:r>
              <a:rPr lang="en-GB" sz="2400" dirty="0"/>
              <a:t> </a:t>
            </a:r>
            <a:r>
              <a:rPr lang="en-GB" sz="2400" dirty="0" err="1"/>
              <a:t>dediščina</a:t>
            </a:r>
            <a:endParaRPr lang="sl-SI" dirty="0"/>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190</a:t>
            </a:fld>
            <a:endParaRPr lang="en-US"/>
          </a:p>
        </p:txBody>
      </p:sp>
      <p:sp>
        <p:nvSpPr>
          <p:cNvPr id="4" name="Title 3"/>
          <p:cNvSpPr>
            <a:spLocks noGrp="1"/>
          </p:cNvSpPr>
          <p:nvPr>
            <p:ph type="title"/>
          </p:nvPr>
        </p:nvSpPr>
        <p:spPr>
          <a:xfrm>
            <a:off x="827584" y="764704"/>
            <a:ext cx="8153400" cy="1047328"/>
          </a:xfrm>
        </p:spPr>
        <p:txBody>
          <a:bodyPr/>
          <a:lstStyle/>
          <a:p>
            <a:pPr algn="ctr"/>
            <a:br>
              <a:rPr lang="en-GB" sz="3200" dirty="0"/>
            </a:br>
            <a:endParaRPr lang="sl-SI" sz="3200" dirty="0"/>
          </a:p>
        </p:txBody>
      </p:sp>
      <p:sp>
        <p:nvSpPr>
          <p:cNvPr id="5" name="Content Placeholder 4"/>
          <p:cNvSpPr>
            <a:spLocks noGrp="1"/>
          </p:cNvSpPr>
          <p:nvPr>
            <p:ph idx="1"/>
          </p:nvPr>
        </p:nvSpPr>
        <p:spPr>
          <a:xfrm>
            <a:off x="685800" y="1288368"/>
            <a:ext cx="7772400" cy="4608512"/>
          </a:xfrm>
        </p:spPr>
        <p:txBody>
          <a:bodyPr/>
          <a:lstStyle/>
          <a:p>
            <a:pPr algn="just"/>
            <a:r>
              <a:rPr lang="en-GB" dirty="0" err="1"/>
              <a:t>Materialna</a:t>
            </a:r>
            <a:r>
              <a:rPr lang="en-GB" dirty="0"/>
              <a:t> </a:t>
            </a:r>
            <a:r>
              <a:rPr lang="en-GB" dirty="0" err="1"/>
              <a:t>kulturna</a:t>
            </a:r>
            <a:r>
              <a:rPr lang="en-GB" dirty="0"/>
              <a:t> </a:t>
            </a:r>
            <a:r>
              <a:rPr lang="en-GB" dirty="0" err="1"/>
              <a:t>dediščina</a:t>
            </a:r>
            <a:r>
              <a:rPr lang="en-GB" dirty="0"/>
              <a:t>« se </a:t>
            </a:r>
            <a:r>
              <a:rPr lang="en-GB" dirty="0" err="1"/>
              <a:t>nanaša</a:t>
            </a:r>
            <a:r>
              <a:rPr lang="en-GB" dirty="0"/>
              <a:t> </a:t>
            </a:r>
            <a:r>
              <a:rPr lang="en-GB" dirty="0" err="1"/>
              <a:t>na</a:t>
            </a:r>
            <a:r>
              <a:rPr lang="en-GB" dirty="0"/>
              <a:t> </a:t>
            </a:r>
            <a:r>
              <a:rPr lang="en-GB" dirty="0" err="1"/>
              <a:t>fizične</a:t>
            </a:r>
            <a:r>
              <a:rPr lang="en-GB" dirty="0"/>
              <a:t> </a:t>
            </a:r>
            <a:r>
              <a:rPr lang="en-GB" dirty="0" err="1"/>
              <a:t>artefakte</a:t>
            </a:r>
            <a:r>
              <a:rPr lang="en-GB" dirty="0"/>
              <a:t>, </a:t>
            </a:r>
            <a:r>
              <a:rPr lang="en-GB" dirty="0" err="1"/>
              <a:t>ki</a:t>
            </a:r>
            <a:r>
              <a:rPr lang="en-GB" dirty="0"/>
              <a:t> se </a:t>
            </a:r>
            <a:r>
              <a:rPr lang="en-GB" dirty="0" err="1"/>
              <a:t>proizvajajo</a:t>
            </a:r>
            <a:r>
              <a:rPr lang="en-GB" dirty="0"/>
              <a:t>, </a:t>
            </a:r>
            <a:r>
              <a:rPr lang="en-GB" dirty="0" err="1"/>
              <a:t>vzdržujejo</a:t>
            </a:r>
            <a:r>
              <a:rPr lang="en-GB" dirty="0"/>
              <a:t> in </a:t>
            </a:r>
            <a:r>
              <a:rPr lang="en-GB" dirty="0" err="1"/>
              <a:t>prenašajo</a:t>
            </a:r>
            <a:r>
              <a:rPr lang="en-GB" dirty="0"/>
              <a:t> </a:t>
            </a:r>
            <a:r>
              <a:rPr lang="en-GB" dirty="0" err="1"/>
              <a:t>medgeneracijsko</a:t>
            </a:r>
            <a:r>
              <a:rPr lang="en-GB" dirty="0"/>
              <a:t> v </a:t>
            </a:r>
            <a:r>
              <a:rPr lang="en-GB" dirty="0" err="1"/>
              <a:t>družbi</a:t>
            </a:r>
            <a:r>
              <a:rPr lang="en-GB" dirty="0"/>
              <a:t>. </a:t>
            </a:r>
            <a:r>
              <a:rPr lang="en-GB" dirty="0" err="1"/>
              <a:t>Vključuje</a:t>
            </a:r>
            <a:r>
              <a:rPr lang="en-GB" dirty="0"/>
              <a:t> </a:t>
            </a:r>
            <a:r>
              <a:rPr lang="en-GB" dirty="0" err="1"/>
              <a:t>umetniške</a:t>
            </a:r>
            <a:r>
              <a:rPr lang="en-GB" dirty="0"/>
              <a:t> </a:t>
            </a:r>
            <a:r>
              <a:rPr lang="en-GB" dirty="0" err="1"/>
              <a:t>stvaritve</a:t>
            </a:r>
            <a:r>
              <a:rPr lang="en-GB" dirty="0"/>
              <a:t>, </a:t>
            </a:r>
            <a:r>
              <a:rPr lang="en-GB" dirty="0" err="1"/>
              <a:t>gradbeno</a:t>
            </a:r>
            <a:r>
              <a:rPr lang="en-GB" dirty="0"/>
              <a:t> </a:t>
            </a:r>
            <a:r>
              <a:rPr lang="en-GB" dirty="0" err="1"/>
              <a:t>dediščino</a:t>
            </a:r>
            <a:r>
              <a:rPr lang="en-GB" dirty="0"/>
              <a:t>, </a:t>
            </a:r>
            <a:r>
              <a:rPr lang="en-GB" dirty="0" err="1"/>
              <a:t>kot</a:t>
            </a:r>
            <a:r>
              <a:rPr lang="en-GB" dirty="0"/>
              <a:t> so </a:t>
            </a:r>
            <a:r>
              <a:rPr lang="en-GB" dirty="0" err="1"/>
              <a:t>zgradbe</a:t>
            </a:r>
            <a:r>
              <a:rPr lang="en-GB" dirty="0"/>
              <a:t> in </a:t>
            </a:r>
            <a:r>
              <a:rPr lang="en-GB" dirty="0" err="1"/>
              <a:t>spomeniki</a:t>
            </a:r>
            <a:r>
              <a:rPr lang="en-GB" dirty="0"/>
              <a:t>, </a:t>
            </a:r>
            <a:r>
              <a:rPr lang="en-GB" dirty="0" err="1"/>
              <a:t>ter</a:t>
            </a:r>
            <a:r>
              <a:rPr lang="en-GB" dirty="0"/>
              <a:t> </a:t>
            </a:r>
            <a:r>
              <a:rPr lang="en-GB" dirty="0" err="1"/>
              <a:t>druge</a:t>
            </a:r>
            <a:r>
              <a:rPr lang="en-GB" dirty="0"/>
              <a:t> </a:t>
            </a:r>
            <a:r>
              <a:rPr lang="en-GB" dirty="0" err="1"/>
              <a:t>fizične</a:t>
            </a:r>
            <a:r>
              <a:rPr lang="en-GB" dirty="0"/>
              <a:t> </a:t>
            </a:r>
            <a:r>
              <a:rPr lang="en-GB" dirty="0" err="1"/>
              <a:t>ali</a:t>
            </a:r>
            <a:r>
              <a:rPr lang="en-GB" dirty="0"/>
              <a:t> </a:t>
            </a:r>
            <a:r>
              <a:rPr lang="en-GB" dirty="0" err="1"/>
              <a:t>oprijemljive</a:t>
            </a:r>
            <a:r>
              <a:rPr lang="en-GB" dirty="0"/>
              <a:t> </a:t>
            </a:r>
            <a:r>
              <a:rPr lang="en-GB" dirty="0" err="1"/>
              <a:t>produkte</a:t>
            </a:r>
            <a:r>
              <a:rPr lang="en-GB" dirty="0"/>
              <a:t> </a:t>
            </a:r>
            <a:r>
              <a:rPr lang="en-GB" dirty="0" err="1"/>
              <a:t>človeške</a:t>
            </a:r>
            <a:r>
              <a:rPr lang="en-GB" dirty="0"/>
              <a:t> </a:t>
            </a:r>
            <a:r>
              <a:rPr lang="en-GB" dirty="0" err="1"/>
              <a:t>ustvarjalnosti</a:t>
            </a:r>
            <a:r>
              <a:rPr lang="en-GB" dirty="0"/>
              <a:t>, </a:t>
            </a:r>
            <a:r>
              <a:rPr lang="en-GB" dirty="0" err="1"/>
              <a:t>ki</a:t>
            </a:r>
            <a:r>
              <a:rPr lang="en-GB" dirty="0"/>
              <a:t> so v </a:t>
            </a:r>
            <a:r>
              <a:rPr lang="en-GB" dirty="0" err="1"/>
              <a:t>družbi</a:t>
            </a:r>
            <a:r>
              <a:rPr lang="en-GB" dirty="0"/>
              <a:t> </a:t>
            </a:r>
            <a:r>
              <a:rPr lang="en-GB" dirty="0" err="1"/>
              <a:t>vloženi</a:t>
            </a:r>
            <a:r>
              <a:rPr lang="en-GB" dirty="0"/>
              <a:t> s </a:t>
            </a:r>
            <a:r>
              <a:rPr lang="en-GB" dirty="0" err="1"/>
              <a:t>kulturnim</a:t>
            </a:r>
            <a:r>
              <a:rPr lang="en-GB" dirty="0"/>
              <a:t> </a:t>
            </a:r>
            <a:r>
              <a:rPr lang="en-GB" dirty="0" err="1"/>
              <a:t>pomenom</a:t>
            </a:r>
            <a:r>
              <a:rPr lang="en-GB" dirty="0"/>
              <a:t>.</a:t>
            </a:r>
            <a:endParaRPr lang="sl-SI" dirty="0"/>
          </a:p>
        </p:txBody>
      </p:sp>
    </p:spTree>
    <p:extLst>
      <p:ext uri="{BB962C8B-B14F-4D97-AF65-F5344CB8AC3E}">
        <p14:creationId xmlns:p14="http://schemas.microsoft.com/office/powerpoint/2010/main" val="2041935885"/>
      </p:ext>
    </p:extLst>
  </p:cSld>
  <p:clrMapOvr>
    <a:masterClrMapping/>
  </p:clrMapOvr>
  <p:transition spd="slow">
    <p:fade/>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D4BDA3-35D1-C24D-5516-1407D2D554F5}"/>
              </a:ext>
            </a:extLst>
          </p:cNvPr>
          <p:cNvSpPr>
            <a:spLocks noGrp="1"/>
          </p:cNvSpPr>
          <p:nvPr>
            <p:ph type="body" sz="quarter" idx="10"/>
          </p:nvPr>
        </p:nvSpPr>
        <p:spPr/>
        <p:txBody>
          <a:bodyPr/>
          <a:lstStyle/>
          <a:p>
            <a:pPr algn="ctr"/>
            <a:r>
              <a:rPr lang="en-GB" dirty="0" err="1"/>
              <a:t>Nesnovna</a:t>
            </a:r>
            <a:r>
              <a:rPr lang="en-GB" dirty="0"/>
              <a:t> </a:t>
            </a:r>
            <a:r>
              <a:rPr lang="en-GB" dirty="0" err="1"/>
              <a:t>kulturna</a:t>
            </a:r>
            <a:r>
              <a:rPr lang="en-GB" dirty="0"/>
              <a:t> </a:t>
            </a:r>
            <a:r>
              <a:rPr lang="en-GB" dirty="0" err="1"/>
              <a:t>dediščina</a:t>
            </a:r>
            <a:endParaRPr lang="en-SI" dirty="0"/>
          </a:p>
        </p:txBody>
      </p:sp>
      <p:sp>
        <p:nvSpPr>
          <p:cNvPr id="3" name="Slide Number Placeholder 2">
            <a:extLst>
              <a:ext uri="{FF2B5EF4-FFF2-40B4-BE49-F238E27FC236}">
                <a16:creationId xmlns:a16="http://schemas.microsoft.com/office/drawing/2014/main" id="{636EFDD2-26F4-4AEE-A32F-5D647B589838}"/>
              </a:ext>
            </a:extLst>
          </p:cNvPr>
          <p:cNvSpPr>
            <a:spLocks noGrp="1"/>
          </p:cNvSpPr>
          <p:nvPr>
            <p:ph type="sldNum" sz="quarter" idx="4"/>
          </p:nvPr>
        </p:nvSpPr>
        <p:spPr/>
        <p:txBody>
          <a:bodyPr/>
          <a:lstStyle/>
          <a:p>
            <a:pPr>
              <a:defRPr/>
            </a:pPr>
            <a:fld id="{869A43B6-4A72-4A6E-B3BC-4E1A4B5DD1B6}" type="slidenum">
              <a:rPr lang="en-US"/>
              <a:pPr>
                <a:defRPr/>
              </a:pPr>
              <a:t>191</a:t>
            </a:fld>
            <a:endParaRPr lang="en-US"/>
          </a:p>
        </p:txBody>
      </p:sp>
      <p:sp>
        <p:nvSpPr>
          <p:cNvPr id="5" name="Content Placeholder 4">
            <a:extLst>
              <a:ext uri="{FF2B5EF4-FFF2-40B4-BE49-F238E27FC236}">
                <a16:creationId xmlns:a16="http://schemas.microsoft.com/office/drawing/2014/main" id="{24EEE247-211F-EB1B-DF2C-F05B92DF907A}"/>
              </a:ext>
            </a:extLst>
          </p:cNvPr>
          <p:cNvSpPr>
            <a:spLocks noGrp="1"/>
          </p:cNvSpPr>
          <p:nvPr>
            <p:ph idx="1"/>
          </p:nvPr>
        </p:nvSpPr>
        <p:spPr>
          <a:xfrm>
            <a:off x="119624" y="548680"/>
            <a:ext cx="8700848" cy="6048672"/>
          </a:xfrm>
        </p:spPr>
        <p:txBody>
          <a:bodyPr/>
          <a:lstStyle/>
          <a:p>
            <a:pPr algn="just">
              <a:lnSpc>
                <a:spcPct val="150000"/>
              </a:lnSpc>
            </a:pPr>
            <a:r>
              <a:rPr lang="sl-SI" sz="2400" b="0" i="0" dirty="0">
                <a:solidFill>
                  <a:srgbClr val="000000"/>
                </a:solidFill>
                <a:effectLst/>
                <a:ea typeface="Calibri" panose="020F0502020204030204" pitchFamily="34" charset="0"/>
                <a:cs typeface="Calibri" panose="020F0502020204030204" pitchFamily="34" charset="0"/>
              </a:rPr>
              <a:t>Ohranjanje kulturnega izročila, ki se prenaša v rod, je še posebej pomembno. Nekatere veščine, znanja in ustvarjalnost naših prednikov so tako izjemni, da jih še posebej velja zaščititi in hraniti za prihodnje rodove. Posebno skrb za zaščito in ohranjanje ustnega izročila, plesov, znanj in spretnosti omogoča UNESCO reprezentativni seznam svetovne nesnovne dediščine človeštva. To so dragoceni običaji in navade iz Slovenije, ki so se znašli na reprezentativnem seznamu Unescove nesnovne kulturne dediščine.</a:t>
            </a:r>
            <a:endParaRPr lang="en-SI" sz="24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0755164"/>
      </p:ext>
    </p:extLst>
  </p:cSld>
  <p:clrMapOvr>
    <a:masterClrMapping/>
  </p:clrMapOvr>
  <p:transition spd="slow">
    <p:fade/>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192</a:t>
            </a:fld>
            <a:endParaRPr lang="en-US"/>
          </a:p>
        </p:txBody>
      </p:sp>
      <p:sp>
        <p:nvSpPr>
          <p:cNvPr id="5" name="Content Placeholder 4"/>
          <p:cNvSpPr>
            <a:spLocks noGrp="1"/>
          </p:cNvSpPr>
          <p:nvPr>
            <p:ph idx="1"/>
          </p:nvPr>
        </p:nvSpPr>
        <p:spPr>
          <a:xfrm>
            <a:off x="390995" y="980728"/>
            <a:ext cx="7772400" cy="4608512"/>
          </a:xfrm>
        </p:spPr>
        <p:txBody>
          <a:bodyPr/>
          <a:lstStyle/>
          <a:p>
            <a:pPr algn="just"/>
            <a:r>
              <a:rPr lang="en-GB" dirty="0"/>
              <a:t>‘</a:t>
            </a:r>
            <a:r>
              <a:rPr lang="en-GB" dirty="0" err="1"/>
              <a:t>Nesnovna</a:t>
            </a:r>
            <a:r>
              <a:rPr lang="en-GB" dirty="0"/>
              <a:t> </a:t>
            </a:r>
            <a:r>
              <a:rPr lang="en-GB" dirty="0" err="1"/>
              <a:t>kulturna</a:t>
            </a:r>
            <a:r>
              <a:rPr lang="en-GB" dirty="0"/>
              <a:t> </a:t>
            </a:r>
            <a:r>
              <a:rPr lang="en-GB" dirty="0" err="1"/>
              <a:t>dediščina</a:t>
            </a:r>
            <a:r>
              <a:rPr lang="en-GB" dirty="0"/>
              <a:t>“ </a:t>
            </a:r>
            <a:r>
              <a:rPr lang="en-GB" dirty="0" err="1"/>
              <a:t>označuje</a:t>
            </a:r>
            <a:r>
              <a:rPr lang="en-GB" dirty="0"/>
              <a:t> „</a:t>
            </a:r>
            <a:r>
              <a:rPr lang="en-GB" dirty="0" err="1"/>
              <a:t>prakse</a:t>
            </a:r>
            <a:r>
              <a:rPr lang="en-GB" dirty="0"/>
              <a:t>, </a:t>
            </a:r>
            <a:r>
              <a:rPr lang="en-GB" dirty="0" err="1"/>
              <a:t>predstave</a:t>
            </a:r>
            <a:r>
              <a:rPr lang="en-GB" dirty="0"/>
              <a:t>, </a:t>
            </a:r>
            <a:r>
              <a:rPr lang="en-GB" dirty="0" err="1"/>
              <a:t>izraze</a:t>
            </a:r>
            <a:r>
              <a:rPr lang="en-GB" dirty="0"/>
              <a:t>, </a:t>
            </a:r>
            <a:r>
              <a:rPr lang="en-GB" dirty="0" err="1"/>
              <a:t>znanje</a:t>
            </a:r>
            <a:r>
              <a:rPr lang="en-GB" dirty="0"/>
              <a:t>, </a:t>
            </a:r>
            <a:r>
              <a:rPr lang="en-GB" dirty="0" err="1"/>
              <a:t>veščine</a:t>
            </a:r>
            <a:r>
              <a:rPr lang="en-GB" dirty="0"/>
              <a:t> – </a:t>
            </a:r>
            <a:r>
              <a:rPr lang="en-GB" dirty="0" err="1"/>
              <a:t>kot</a:t>
            </a:r>
            <a:r>
              <a:rPr lang="en-GB" dirty="0"/>
              <a:t> </a:t>
            </a:r>
            <a:r>
              <a:rPr lang="en-GB" dirty="0" err="1"/>
              <a:t>tudi</a:t>
            </a:r>
            <a:r>
              <a:rPr lang="en-GB" dirty="0"/>
              <a:t> </a:t>
            </a:r>
            <a:r>
              <a:rPr lang="en-GB" dirty="0" err="1"/>
              <a:t>instrumente</a:t>
            </a:r>
            <a:r>
              <a:rPr lang="en-GB" dirty="0"/>
              <a:t>, </a:t>
            </a:r>
            <a:r>
              <a:rPr lang="en-GB" dirty="0" err="1"/>
              <a:t>predmete</a:t>
            </a:r>
            <a:r>
              <a:rPr lang="en-GB" dirty="0"/>
              <a:t>, </a:t>
            </a:r>
            <a:r>
              <a:rPr lang="en-GB" dirty="0" err="1"/>
              <a:t>artefakte</a:t>
            </a:r>
            <a:r>
              <a:rPr lang="en-GB" dirty="0"/>
              <a:t> in </a:t>
            </a:r>
            <a:r>
              <a:rPr lang="en-GB" dirty="0" err="1"/>
              <a:t>kulturne</a:t>
            </a:r>
            <a:r>
              <a:rPr lang="en-GB" dirty="0"/>
              <a:t> </a:t>
            </a:r>
            <a:r>
              <a:rPr lang="en-GB" dirty="0" err="1"/>
              <a:t>prostore</a:t>
            </a:r>
            <a:r>
              <a:rPr lang="en-GB" dirty="0"/>
              <a:t>, </a:t>
            </a:r>
            <a:r>
              <a:rPr lang="en-GB" dirty="0" err="1"/>
              <a:t>povezane</a:t>
            </a:r>
            <a:r>
              <a:rPr lang="en-GB" dirty="0"/>
              <a:t> z </a:t>
            </a:r>
            <a:r>
              <a:rPr lang="en-GB" dirty="0" err="1"/>
              <a:t>njimi</a:t>
            </a:r>
            <a:r>
              <a:rPr lang="en-GB" dirty="0"/>
              <a:t> – </a:t>
            </a:r>
            <a:r>
              <a:rPr lang="en-GB" dirty="0" err="1"/>
              <a:t>ki</a:t>
            </a:r>
            <a:r>
              <a:rPr lang="en-GB" dirty="0"/>
              <a:t> </a:t>
            </a:r>
            <a:r>
              <a:rPr lang="en-GB" dirty="0" err="1"/>
              <a:t>jih</a:t>
            </a:r>
            <a:r>
              <a:rPr lang="en-GB" dirty="0"/>
              <a:t> </a:t>
            </a:r>
            <a:r>
              <a:rPr lang="en-GB" dirty="0" err="1"/>
              <a:t>skupnosti</a:t>
            </a:r>
            <a:r>
              <a:rPr lang="en-GB" dirty="0"/>
              <a:t>, </a:t>
            </a:r>
            <a:r>
              <a:rPr lang="en-GB" dirty="0" err="1"/>
              <a:t>skupine</a:t>
            </a:r>
            <a:r>
              <a:rPr lang="en-GB" dirty="0"/>
              <a:t> in v </a:t>
            </a:r>
            <a:r>
              <a:rPr lang="en-GB" dirty="0" err="1"/>
              <a:t>nekaterih</a:t>
            </a:r>
            <a:r>
              <a:rPr lang="en-GB" dirty="0"/>
              <a:t> </a:t>
            </a:r>
            <a:r>
              <a:rPr lang="en-GB" dirty="0" err="1"/>
              <a:t>primerih</a:t>
            </a:r>
            <a:r>
              <a:rPr lang="en-GB" dirty="0"/>
              <a:t> </a:t>
            </a:r>
            <a:r>
              <a:rPr lang="en-GB" dirty="0" err="1"/>
              <a:t>posamezniki</a:t>
            </a:r>
            <a:r>
              <a:rPr lang="en-GB" dirty="0"/>
              <a:t> </a:t>
            </a:r>
            <a:r>
              <a:rPr lang="en-GB" dirty="0" err="1"/>
              <a:t>priznavajo</a:t>
            </a:r>
            <a:r>
              <a:rPr lang="en-GB" dirty="0"/>
              <a:t> </a:t>
            </a:r>
            <a:r>
              <a:rPr lang="en-GB" dirty="0" err="1"/>
              <a:t>kot</a:t>
            </a:r>
            <a:r>
              <a:rPr lang="en-GB" dirty="0"/>
              <a:t> del </a:t>
            </a:r>
            <a:r>
              <a:rPr lang="en-GB" dirty="0" err="1"/>
              <a:t>svoje</a:t>
            </a:r>
            <a:r>
              <a:rPr lang="en-GB" dirty="0"/>
              <a:t> </a:t>
            </a:r>
            <a:r>
              <a:rPr lang="en-GB" dirty="0" err="1"/>
              <a:t>kulturne</a:t>
            </a:r>
            <a:r>
              <a:rPr lang="en-GB" dirty="0"/>
              <a:t> </a:t>
            </a:r>
            <a:r>
              <a:rPr lang="en-GB" dirty="0" err="1"/>
              <a:t>dediščine</a:t>
            </a:r>
            <a:r>
              <a:rPr lang="en-GB" dirty="0"/>
              <a:t>. « (UNESCO, 2003). </a:t>
            </a:r>
            <a:r>
              <a:rPr lang="en-GB" dirty="0" err="1"/>
              <a:t>Primeri</a:t>
            </a:r>
            <a:r>
              <a:rPr lang="en-GB" dirty="0"/>
              <a:t> </a:t>
            </a:r>
            <a:r>
              <a:rPr lang="en-GB" dirty="0" err="1"/>
              <a:t>nesnovne</a:t>
            </a:r>
            <a:r>
              <a:rPr lang="en-GB" dirty="0"/>
              <a:t> </a:t>
            </a:r>
            <a:r>
              <a:rPr lang="en-GB" dirty="0" err="1"/>
              <a:t>dediščine</a:t>
            </a:r>
            <a:r>
              <a:rPr lang="en-GB" dirty="0"/>
              <a:t> so </a:t>
            </a:r>
            <a:r>
              <a:rPr lang="en-GB" dirty="0" err="1"/>
              <a:t>ustna</a:t>
            </a:r>
            <a:r>
              <a:rPr lang="en-GB" dirty="0"/>
              <a:t> </a:t>
            </a:r>
            <a:r>
              <a:rPr lang="en-GB" dirty="0" err="1"/>
              <a:t>izročila</a:t>
            </a:r>
            <a:r>
              <a:rPr lang="en-GB" dirty="0"/>
              <a:t>, </a:t>
            </a:r>
            <a:r>
              <a:rPr lang="en-GB" dirty="0" err="1"/>
              <a:t>uprizoritvene</a:t>
            </a:r>
            <a:r>
              <a:rPr lang="en-GB" dirty="0"/>
              <a:t> </a:t>
            </a:r>
            <a:r>
              <a:rPr lang="en-GB" dirty="0" err="1"/>
              <a:t>umetnosti</a:t>
            </a:r>
            <a:r>
              <a:rPr lang="en-GB" dirty="0"/>
              <a:t>, </a:t>
            </a:r>
            <a:r>
              <a:rPr lang="en-GB" dirty="0" err="1"/>
              <a:t>lokalno</a:t>
            </a:r>
            <a:r>
              <a:rPr lang="en-GB" dirty="0"/>
              <a:t> </a:t>
            </a:r>
            <a:r>
              <a:rPr lang="en-GB" dirty="0" err="1"/>
              <a:t>znanje</a:t>
            </a:r>
            <a:r>
              <a:rPr lang="en-GB" dirty="0"/>
              <a:t> in </a:t>
            </a:r>
            <a:r>
              <a:rPr lang="en-GB" dirty="0" err="1"/>
              <a:t>tradicionalne</a:t>
            </a:r>
            <a:r>
              <a:rPr lang="en-GB" dirty="0"/>
              <a:t> </a:t>
            </a:r>
            <a:r>
              <a:rPr lang="en-GB" dirty="0" err="1"/>
              <a:t>veščine</a:t>
            </a:r>
            <a:r>
              <a:rPr lang="en-GB" dirty="0"/>
              <a:t>.</a:t>
            </a:r>
            <a:endParaRPr lang="sl-SI" dirty="0"/>
          </a:p>
        </p:txBody>
      </p:sp>
    </p:spTree>
    <p:extLst>
      <p:ext uri="{BB962C8B-B14F-4D97-AF65-F5344CB8AC3E}">
        <p14:creationId xmlns:p14="http://schemas.microsoft.com/office/powerpoint/2010/main" val="1350352574"/>
      </p:ext>
    </p:extLst>
  </p:cSld>
  <p:clrMapOvr>
    <a:masterClrMapping/>
  </p:clrMapOvr>
  <p:transition spd="slow">
    <p:fad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193</a:t>
            </a:fld>
            <a:endParaRPr lang="en-US"/>
          </a:p>
        </p:txBody>
      </p:sp>
      <p:sp>
        <p:nvSpPr>
          <p:cNvPr id="5" name="Content Placeholder 4"/>
          <p:cNvSpPr>
            <a:spLocks noGrp="1"/>
          </p:cNvSpPr>
          <p:nvPr>
            <p:ph idx="1"/>
          </p:nvPr>
        </p:nvSpPr>
        <p:spPr>
          <a:xfrm>
            <a:off x="390995" y="764704"/>
            <a:ext cx="7772400" cy="4608512"/>
          </a:xfrm>
        </p:spPr>
        <p:txBody>
          <a:bodyPr/>
          <a:lstStyle/>
          <a:p>
            <a:pPr algn="just"/>
            <a:r>
              <a:rPr lang="en-GB" sz="2800" dirty="0" err="1"/>
              <a:t>Materialna</a:t>
            </a:r>
            <a:r>
              <a:rPr lang="en-GB" sz="2800" dirty="0"/>
              <a:t> in </a:t>
            </a:r>
            <a:r>
              <a:rPr lang="en-GB" sz="2800" dirty="0" err="1"/>
              <a:t>nesnovna</a:t>
            </a:r>
            <a:r>
              <a:rPr lang="en-GB" sz="2800" dirty="0"/>
              <a:t> </a:t>
            </a:r>
            <a:r>
              <a:rPr lang="en-GB" sz="2800" dirty="0" err="1"/>
              <a:t>dediščina</a:t>
            </a:r>
            <a:r>
              <a:rPr lang="en-GB" sz="2800" dirty="0"/>
              <a:t> </a:t>
            </a:r>
            <a:r>
              <a:rPr lang="en-GB" sz="2800" dirty="0" err="1"/>
              <a:t>zahtevata</a:t>
            </a:r>
            <a:r>
              <a:rPr lang="en-GB" sz="2800" dirty="0"/>
              <a:t> </a:t>
            </a:r>
            <a:r>
              <a:rPr lang="en-GB" sz="2800" dirty="0" err="1"/>
              <a:t>različne</a:t>
            </a:r>
            <a:r>
              <a:rPr lang="en-GB" sz="2800" dirty="0"/>
              <a:t> </a:t>
            </a:r>
            <a:r>
              <a:rPr lang="en-GB" sz="2800" dirty="0" err="1"/>
              <a:t>pristope</a:t>
            </a:r>
            <a:r>
              <a:rPr lang="en-GB" sz="2800" dirty="0"/>
              <a:t> k </a:t>
            </a:r>
            <a:r>
              <a:rPr lang="en-GB" sz="2800" dirty="0" err="1"/>
              <a:t>ohranjanju</a:t>
            </a:r>
            <a:r>
              <a:rPr lang="en-GB" sz="2800" dirty="0"/>
              <a:t> in </a:t>
            </a:r>
            <a:r>
              <a:rPr lang="en-GB" sz="2800" dirty="0" err="1"/>
              <a:t>varovanju</a:t>
            </a:r>
            <a:r>
              <a:rPr lang="en-GB" sz="2800" dirty="0"/>
              <a:t>, </a:t>
            </a:r>
            <a:r>
              <a:rPr lang="en-GB" sz="2800" dirty="0" err="1"/>
              <a:t>kar</a:t>
            </a:r>
            <a:r>
              <a:rPr lang="en-GB" sz="2800" dirty="0"/>
              <a:t> je </a:t>
            </a:r>
            <a:r>
              <a:rPr lang="en-GB" sz="2800" dirty="0" err="1"/>
              <a:t>bil</a:t>
            </a:r>
            <a:r>
              <a:rPr lang="en-GB" sz="2800" dirty="0"/>
              <a:t> </a:t>
            </a:r>
            <a:r>
              <a:rPr lang="en-GB" sz="2800" dirty="0" err="1"/>
              <a:t>eden</a:t>
            </a:r>
            <a:r>
              <a:rPr lang="en-GB" sz="2800" dirty="0"/>
              <a:t> od </a:t>
            </a:r>
            <a:r>
              <a:rPr lang="en-GB" sz="2800" dirty="0" err="1"/>
              <a:t>glavnih</a:t>
            </a:r>
            <a:r>
              <a:rPr lang="en-GB" sz="2800" dirty="0"/>
              <a:t> </a:t>
            </a:r>
            <a:r>
              <a:rPr lang="en-GB" sz="2800" dirty="0" err="1"/>
              <a:t>motivov</a:t>
            </a:r>
            <a:r>
              <a:rPr lang="en-GB" sz="2800" dirty="0"/>
              <a:t> za </a:t>
            </a:r>
            <a:r>
              <a:rPr lang="en-GB" sz="2800" dirty="0" err="1"/>
              <a:t>zasnovo</a:t>
            </a:r>
            <a:r>
              <a:rPr lang="en-GB" sz="2800" dirty="0"/>
              <a:t> in </a:t>
            </a:r>
            <a:r>
              <a:rPr lang="en-GB" sz="2800" dirty="0" err="1"/>
              <a:t>ratifikacijo</a:t>
            </a:r>
            <a:r>
              <a:rPr lang="en-GB" sz="2800" dirty="0"/>
              <a:t> </a:t>
            </a:r>
            <a:r>
              <a:rPr lang="en-GB" sz="2800" dirty="0" err="1"/>
              <a:t>Unescove</a:t>
            </a:r>
            <a:r>
              <a:rPr lang="en-GB" sz="2800" dirty="0"/>
              <a:t> </a:t>
            </a:r>
            <a:r>
              <a:rPr lang="en-GB" sz="2800" dirty="0" err="1"/>
              <a:t>konvencije</a:t>
            </a:r>
            <a:r>
              <a:rPr lang="en-GB" sz="2800" dirty="0"/>
              <a:t> o </a:t>
            </a:r>
            <a:r>
              <a:rPr lang="en-GB" sz="2800" dirty="0" err="1"/>
              <a:t>varovanju</a:t>
            </a:r>
            <a:r>
              <a:rPr lang="en-GB" sz="2800" dirty="0"/>
              <a:t> </a:t>
            </a:r>
            <a:r>
              <a:rPr lang="en-GB" sz="2800" dirty="0" err="1"/>
              <a:t>nesnovne</a:t>
            </a:r>
            <a:r>
              <a:rPr lang="en-GB" sz="2800" dirty="0"/>
              <a:t> </a:t>
            </a:r>
            <a:r>
              <a:rPr lang="en-GB" sz="2800" dirty="0" err="1"/>
              <a:t>kulturne</a:t>
            </a:r>
            <a:r>
              <a:rPr lang="en-GB" sz="2800" dirty="0"/>
              <a:t> </a:t>
            </a:r>
            <a:r>
              <a:rPr lang="en-GB" sz="2800" dirty="0" err="1"/>
              <a:t>dediščine</a:t>
            </a:r>
            <a:r>
              <a:rPr lang="en-GB" sz="2800" dirty="0"/>
              <a:t> </a:t>
            </a:r>
            <a:r>
              <a:rPr lang="en-GB" sz="2800" dirty="0" err="1"/>
              <a:t>iz</a:t>
            </a:r>
            <a:r>
              <a:rPr lang="en-GB" sz="2800" dirty="0"/>
              <a:t> </a:t>
            </a:r>
            <a:r>
              <a:rPr lang="en-GB" sz="2800" dirty="0" err="1"/>
              <a:t>leta</a:t>
            </a:r>
            <a:r>
              <a:rPr lang="en-GB" sz="2800" dirty="0"/>
              <a:t> 2003. </a:t>
            </a:r>
            <a:r>
              <a:rPr lang="en-GB" sz="2800" dirty="0" err="1"/>
              <a:t>Konvencija</a:t>
            </a:r>
            <a:r>
              <a:rPr lang="en-GB" sz="2800" dirty="0"/>
              <a:t> </a:t>
            </a:r>
            <a:r>
              <a:rPr lang="en-GB" sz="2800" dirty="0" err="1"/>
              <a:t>določa</a:t>
            </a:r>
            <a:r>
              <a:rPr lang="en-GB" sz="2800" dirty="0"/>
              <a:t> </a:t>
            </a:r>
            <a:r>
              <a:rPr lang="en-GB" sz="2800" dirty="0" err="1"/>
              <a:t>soodvisnost</a:t>
            </a:r>
            <a:r>
              <a:rPr lang="en-GB" sz="2800" dirty="0"/>
              <a:t> med </a:t>
            </a:r>
            <a:r>
              <a:rPr lang="en-GB" sz="2800" dirty="0" err="1"/>
              <a:t>nesnovno</a:t>
            </a:r>
            <a:r>
              <a:rPr lang="en-GB" sz="2800" dirty="0"/>
              <a:t> </a:t>
            </a:r>
            <a:r>
              <a:rPr lang="en-GB" sz="2800" dirty="0" err="1"/>
              <a:t>kulturno</a:t>
            </a:r>
            <a:r>
              <a:rPr lang="en-GB" sz="2800" dirty="0"/>
              <a:t> </a:t>
            </a:r>
            <a:r>
              <a:rPr lang="en-GB" sz="2800" dirty="0" err="1"/>
              <a:t>dediščino</a:t>
            </a:r>
            <a:r>
              <a:rPr lang="en-GB" sz="2800" dirty="0"/>
              <a:t> </a:t>
            </a:r>
            <a:r>
              <a:rPr lang="en-GB" sz="2800" dirty="0" err="1"/>
              <a:t>ter</a:t>
            </a:r>
            <a:r>
              <a:rPr lang="en-GB" sz="2800" dirty="0"/>
              <a:t> </a:t>
            </a:r>
            <a:r>
              <a:rPr lang="en-GB" sz="2800" dirty="0" err="1"/>
              <a:t>snovno</a:t>
            </a:r>
            <a:r>
              <a:rPr lang="en-GB" sz="2800" dirty="0"/>
              <a:t> </a:t>
            </a:r>
            <a:r>
              <a:rPr lang="en-GB" sz="2800" dirty="0" err="1"/>
              <a:t>kulturno</a:t>
            </a:r>
            <a:r>
              <a:rPr lang="en-GB" sz="2800" dirty="0"/>
              <a:t> in </a:t>
            </a:r>
            <a:r>
              <a:rPr lang="en-GB" sz="2800" dirty="0" err="1"/>
              <a:t>naravno</a:t>
            </a:r>
            <a:r>
              <a:rPr lang="en-GB" sz="2800" dirty="0"/>
              <a:t> </a:t>
            </a:r>
            <a:r>
              <a:rPr lang="en-GB" sz="2800" dirty="0" err="1"/>
              <a:t>dediščino</a:t>
            </a:r>
            <a:r>
              <a:rPr lang="en-GB" sz="2800" dirty="0"/>
              <a:t> </a:t>
            </a:r>
            <a:r>
              <a:rPr lang="en-GB" sz="2800" dirty="0" err="1"/>
              <a:t>ter</a:t>
            </a:r>
            <a:r>
              <a:rPr lang="en-GB" sz="2800" dirty="0"/>
              <a:t> </a:t>
            </a:r>
            <a:r>
              <a:rPr lang="en-GB" sz="2800" dirty="0" err="1"/>
              <a:t>priznava</a:t>
            </a:r>
            <a:r>
              <a:rPr lang="en-GB" sz="2800" dirty="0"/>
              <a:t> </a:t>
            </a:r>
            <a:r>
              <a:rPr lang="en-GB" sz="2800" dirty="0" err="1"/>
              <a:t>vlogo</a:t>
            </a:r>
            <a:r>
              <a:rPr lang="en-GB" sz="2800" dirty="0"/>
              <a:t> </a:t>
            </a:r>
            <a:r>
              <a:rPr lang="en-GB" sz="2800" dirty="0" err="1"/>
              <a:t>nesnovne</a:t>
            </a:r>
            <a:r>
              <a:rPr lang="en-GB" sz="2800" dirty="0"/>
              <a:t> </a:t>
            </a:r>
            <a:r>
              <a:rPr lang="en-GB" sz="2800" dirty="0" err="1"/>
              <a:t>kulturne</a:t>
            </a:r>
            <a:r>
              <a:rPr lang="en-GB" sz="2800" dirty="0"/>
              <a:t> </a:t>
            </a:r>
            <a:r>
              <a:rPr lang="en-GB" sz="2800" dirty="0" err="1"/>
              <a:t>dediščine</a:t>
            </a:r>
            <a:r>
              <a:rPr lang="en-GB" sz="2800" dirty="0"/>
              <a:t> </a:t>
            </a:r>
            <a:r>
              <a:rPr lang="en-GB" sz="2800" dirty="0" err="1"/>
              <a:t>kot</a:t>
            </a:r>
            <a:r>
              <a:rPr lang="en-GB" sz="2800" dirty="0"/>
              <a:t> </a:t>
            </a:r>
            <a:r>
              <a:rPr lang="en-GB" sz="2800" dirty="0" err="1"/>
              <a:t>vira</a:t>
            </a:r>
            <a:r>
              <a:rPr lang="en-GB" sz="2800" dirty="0"/>
              <a:t> </a:t>
            </a:r>
            <a:r>
              <a:rPr lang="en-GB" sz="2800" dirty="0" err="1"/>
              <a:t>kulturne</a:t>
            </a:r>
            <a:r>
              <a:rPr lang="en-GB" sz="2800" dirty="0"/>
              <a:t> </a:t>
            </a:r>
            <a:r>
              <a:rPr lang="en-GB" sz="2800" dirty="0" err="1"/>
              <a:t>raznolikosti</a:t>
            </a:r>
            <a:r>
              <a:rPr lang="en-GB" sz="2800" dirty="0"/>
              <a:t> in </a:t>
            </a:r>
            <a:r>
              <a:rPr lang="en-GB" sz="2800" dirty="0" err="1"/>
              <a:t>gonila</a:t>
            </a:r>
            <a:r>
              <a:rPr lang="en-GB" sz="2800" dirty="0"/>
              <a:t> </a:t>
            </a:r>
            <a:r>
              <a:rPr lang="en-GB" sz="2800" dirty="0" err="1"/>
              <a:t>trajnostnega</a:t>
            </a:r>
            <a:r>
              <a:rPr lang="en-GB" sz="2800" dirty="0"/>
              <a:t> </a:t>
            </a:r>
            <a:r>
              <a:rPr lang="en-GB" sz="2800" dirty="0" err="1"/>
              <a:t>razvoja</a:t>
            </a:r>
            <a:r>
              <a:rPr lang="en-GB" sz="2800" dirty="0"/>
              <a:t>.</a:t>
            </a:r>
            <a:endParaRPr lang="sl-SI" sz="2800" dirty="0"/>
          </a:p>
        </p:txBody>
      </p:sp>
    </p:spTree>
    <p:extLst>
      <p:ext uri="{BB962C8B-B14F-4D97-AF65-F5344CB8AC3E}">
        <p14:creationId xmlns:p14="http://schemas.microsoft.com/office/powerpoint/2010/main" val="774752166"/>
      </p:ext>
    </p:extLst>
  </p:cSld>
  <p:clrMapOvr>
    <a:masterClrMapping/>
  </p:clrMapOvr>
  <p:transition spd="slow">
    <p:fade/>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71D968-8EE9-A93A-FF13-FF3A8BAFE401}"/>
              </a:ext>
            </a:extLst>
          </p:cNvPr>
          <p:cNvSpPr>
            <a:spLocks noGrp="1"/>
          </p:cNvSpPr>
          <p:nvPr>
            <p:ph type="sldNum" sz="quarter" idx="4"/>
          </p:nvPr>
        </p:nvSpPr>
        <p:spPr/>
        <p:txBody>
          <a:bodyPr/>
          <a:lstStyle/>
          <a:p>
            <a:pPr>
              <a:defRPr/>
            </a:pPr>
            <a:fld id="{869A43B6-4A72-4A6E-B3BC-4E1A4B5DD1B6}" type="slidenum">
              <a:rPr lang="en-US"/>
              <a:pPr>
                <a:defRPr/>
              </a:pPr>
              <a:t>194</a:t>
            </a:fld>
            <a:endParaRPr lang="en-US"/>
          </a:p>
        </p:txBody>
      </p:sp>
      <p:sp>
        <p:nvSpPr>
          <p:cNvPr id="5" name="Content Placeholder 4">
            <a:extLst>
              <a:ext uri="{FF2B5EF4-FFF2-40B4-BE49-F238E27FC236}">
                <a16:creationId xmlns:a16="http://schemas.microsoft.com/office/drawing/2014/main" id="{964036F8-B938-0396-05D7-E54DCCD0DC7D}"/>
              </a:ext>
            </a:extLst>
          </p:cNvPr>
          <p:cNvSpPr>
            <a:spLocks noGrp="1"/>
          </p:cNvSpPr>
          <p:nvPr>
            <p:ph idx="1"/>
          </p:nvPr>
        </p:nvSpPr>
        <p:spPr/>
        <p:txBody>
          <a:bodyPr/>
          <a:lstStyle/>
          <a:p>
            <a:r>
              <a:rPr lang="sl-SI" dirty="0"/>
              <a:t>Čebelarstvo v Sloveniji</a:t>
            </a:r>
          </a:p>
          <a:p>
            <a:r>
              <a:rPr lang="sl-SI" dirty="0"/>
              <a:t>Tradicija reje lipicancev</a:t>
            </a:r>
          </a:p>
          <a:p>
            <a:r>
              <a:rPr lang="sl-SI" dirty="0"/>
              <a:t>Škofjeloški pasijon</a:t>
            </a:r>
          </a:p>
          <a:p>
            <a:r>
              <a:rPr lang="sl-SI" dirty="0"/>
              <a:t>Obhodi kurentov</a:t>
            </a:r>
          </a:p>
          <a:p>
            <a:r>
              <a:rPr lang="sl-SI" dirty="0"/>
              <a:t>Klekljanje čipk v Sloveniji</a:t>
            </a:r>
          </a:p>
          <a:p>
            <a:r>
              <a:rPr lang="sl-SI" dirty="0" err="1"/>
              <a:t>Suhozidna</a:t>
            </a:r>
            <a:r>
              <a:rPr lang="sl-SI" dirty="0"/>
              <a:t> gradnja</a:t>
            </a:r>
          </a:p>
          <a:p>
            <a:r>
              <a:rPr lang="sl-SI" dirty="0"/>
              <a:t>Babištvo</a:t>
            </a:r>
            <a:endParaRPr lang="en-SI" dirty="0"/>
          </a:p>
        </p:txBody>
      </p:sp>
    </p:spTree>
    <p:extLst>
      <p:ext uri="{BB962C8B-B14F-4D97-AF65-F5344CB8AC3E}">
        <p14:creationId xmlns:p14="http://schemas.microsoft.com/office/powerpoint/2010/main" val="2485333340"/>
      </p:ext>
    </p:extLst>
  </p:cSld>
  <p:clrMapOvr>
    <a:masterClrMapping/>
  </p:clrMapOvr>
  <p:transition spd="slow">
    <p:fade/>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sl-SI" b="1" u="sng" dirty="0">
                <a:hlinkClick r:id="rId2" tooltip="Povezava na opis enote dediščine v PDF obliki"/>
              </a:rPr>
              <a:t>Škofjeloški pasijon</a:t>
            </a:r>
            <a:r>
              <a:rPr lang="sl-SI" dirty="0"/>
              <a:t> </a:t>
            </a:r>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195</a:t>
            </a:fld>
            <a:endParaRPr lang="en-US"/>
          </a:p>
        </p:txBody>
      </p:sp>
      <p:sp>
        <p:nvSpPr>
          <p:cNvPr id="4" name="Title 3"/>
          <p:cNvSpPr>
            <a:spLocks noGrp="1"/>
          </p:cNvSpPr>
          <p:nvPr>
            <p:ph type="title"/>
          </p:nvPr>
        </p:nvSpPr>
        <p:spPr/>
        <p:txBody>
          <a:bodyPr/>
          <a:lstStyle/>
          <a:p>
            <a:br>
              <a:rPr lang="en-GB" dirty="0"/>
            </a:br>
            <a:endParaRPr lang="sl-SI" dirty="0"/>
          </a:p>
        </p:txBody>
      </p:sp>
      <p:pic>
        <p:nvPicPr>
          <p:cNvPr id="1026" name="Picture 2" descr="Škofja Loka Passion Play - Wikipedia"/>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91887" y="1628775"/>
            <a:ext cx="6960225" cy="4608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635344"/>
      </p:ext>
    </p:extLst>
  </p:cSld>
  <p:clrMapOvr>
    <a:masterClrMapping/>
  </p:clrMapOvr>
  <p:transition spd="slow">
    <p:fad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196</a:t>
            </a:fld>
            <a:endParaRPr lang="en-US"/>
          </a:p>
        </p:txBody>
      </p:sp>
      <p:sp>
        <p:nvSpPr>
          <p:cNvPr id="4" name="Title 3"/>
          <p:cNvSpPr>
            <a:spLocks noGrp="1"/>
          </p:cNvSpPr>
          <p:nvPr>
            <p:ph type="title"/>
          </p:nvPr>
        </p:nvSpPr>
        <p:spPr/>
        <p:txBody>
          <a:bodyPr/>
          <a:lstStyle/>
          <a:p>
            <a:endParaRPr lang="sl-SI"/>
          </a:p>
        </p:txBody>
      </p:sp>
      <p:sp>
        <p:nvSpPr>
          <p:cNvPr id="5" name="Content Placeholder 4"/>
          <p:cNvSpPr>
            <a:spLocks noGrp="1"/>
          </p:cNvSpPr>
          <p:nvPr>
            <p:ph idx="1"/>
          </p:nvPr>
        </p:nvSpPr>
        <p:spPr/>
        <p:txBody>
          <a:bodyPr/>
          <a:lstStyle/>
          <a:p>
            <a:endParaRPr lang="sl-SI"/>
          </a:p>
        </p:txBody>
      </p:sp>
      <p:pic>
        <p:nvPicPr>
          <p:cNvPr id="6" name="Picture 5"/>
          <p:cNvPicPr>
            <a:picLocks noChangeAspect="1"/>
          </p:cNvPicPr>
          <p:nvPr/>
        </p:nvPicPr>
        <p:blipFill>
          <a:blip r:embed="rId2"/>
          <a:stretch>
            <a:fillRect/>
          </a:stretch>
        </p:blipFill>
        <p:spPr>
          <a:xfrm>
            <a:off x="-171861" y="-1246275"/>
            <a:ext cx="9487722" cy="9350550"/>
          </a:xfrm>
          <a:prstGeom prst="rect">
            <a:avLst/>
          </a:prstGeom>
        </p:spPr>
      </p:pic>
    </p:spTree>
    <p:extLst>
      <p:ext uri="{BB962C8B-B14F-4D97-AF65-F5344CB8AC3E}">
        <p14:creationId xmlns:p14="http://schemas.microsoft.com/office/powerpoint/2010/main" val="3222131243"/>
      </p:ext>
    </p:extLst>
  </p:cSld>
  <p:clrMapOvr>
    <a:masterClrMapping/>
  </p:clrMapOvr>
  <p:transition spd="slow">
    <p:fade/>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708911-FA73-3BA3-C69C-FFA25D80F551}"/>
              </a:ext>
            </a:extLst>
          </p:cNvPr>
          <p:cNvSpPr>
            <a:spLocks noGrp="1"/>
          </p:cNvSpPr>
          <p:nvPr>
            <p:ph type="sldNum" sz="quarter" idx="4"/>
          </p:nvPr>
        </p:nvSpPr>
        <p:spPr/>
        <p:txBody>
          <a:bodyPr/>
          <a:lstStyle/>
          <a:p>
            <a:pPr>
              <a:defRPr/>
            </a:pPr>
            <a:fld id="{869A43B6-4A72-4A6E-B3BC-4E1A4B5DD1B6}" type="slidenum">
              <a:rPr lang="en-US"/>
              <a:pPr>
                <a:defRPr/>
              </a:pPr>
              <a:t>197</a:t>
            </a:fld>
            <a:endParaRPr lang="en-US"/>
          </a:p>
        </p:txBody>
      </p:sp>
      <p:pic>
        <p:nvPicPr>
          <p:cNvPr id="7" name="Picture 6">
            <a:extLst>
              <a:ext uri="{FF2B5EF4-FFF2-40B4-BE49-F238E27FC236}">
                <a16:creationId xmlns:a16="http://schemas.microsoft.com/office/drawing/2014/main" id="{2C4FA8AE-DB4B-73BB-E599-5922C66B672B}"/>
              </a:ext>
            </a:extLst>
          </p:cNvPr>
          <p:cNvPicPr>
            <a:picLocks noChangeAspect="1"/>
          </p:cNvPicPr>
          <p:nvPr/>
        </p:nvPicPr>
        <p:blipFill>
          <a:blip r:embed="rId2"/>
          <a:stretch>
            <a:fillRect/>
          </a:stretch>
        </p:blipFill>
        <p:spPr>
          <a:xfrm>
            <a:off x="0" y="3212976"/>
            <a:ext cx="9144000" cy="1376250"/>
          </a:xfrm>
          <a:prstGeom prst="rect">
            <a:avLst/>
          </a:prstGeom>
        </p:spPr>
      </p:pic>
      <p:pic>
        <p:nvPicPr>
          <p:cNvPr id="9" name="Picture 8">
            <a:extLst>
              <a:ext uri="{FF2B5EF4-FFF2-40B4-BE49-F238E27FC236}">
                <a16:creationId xmlns:a16="http://schemas.microsoft.com/office/drawing/2014/main" id="{AF45A4FC-91B7-9F8C-B43F-C1C17CFBB348}"/>
              </a:ext>
            </a:extLst>
          </p:cNvPr>
          <p:cNvPicPr>
            <a:picLocks noChangeAspect="1"/>
          </p:cNvPicPr>
          <p:nvPr/>
        </p:nvPicPr>
        <p:blipFill>
          <a:blip r:embed="rId3"/>
          <a:stretch>
            <a:fillRect/>
          </a:stretch>
        </p:blipFill>
        <p:spPr>
          <a:xfrm>
            <a:off x="1763688" y="476672"/>
            <a:ext cx="5387807" cy="2598645"/>
          </a:xfrm>
          <a:prstGeom prst="rect">
            <a:avLst/>
          </a:prstGeom>
        </p:spPr>
      </p:pic>
    </p:spTree>
    <p:extLst>
      <p:ext uri="{BB962C8B-B14F-4D97-AF65-F5344CB8AC3E}">
        <p14:creationId xmlns:p14="http://schemas.microsoft.com/office/powerpoint/2010/main" val="1550452794"/>
      </p:ext>
    </p:extLst>
  </p:cSld>
  <p:clrMapOvr>
    <a:masterClrMapping/>
  </p:clrMapOvr>
  <p:transition spd="slow">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D9449E-4A02-9E14-E4B9-F6ABC67ABBDC}"/>
              </a:ext>
            </a:extLst>
          </p:cNvPr>
          <p:cNvPicPr>
            <a:picLocks noChangeAspect="1"/>
          </p:cNvPicPr>
          <p:nvPr/>
        </p:nvPicPr>
        <p:blipFill>
          <a:blip r:embed="rId2"/>
          <a:stretch>
            <a:fillRect/>
          </a:stretch>
        </p:blipFill>
        <p:spPr>
          <a:xfrm>
            <a:off x="90488" y="1358353"/>
            <a:ext cx="8963025" cy="4615957"/>
          </a:xfrm>
          <a:prstGeom prst="rect">
            <a:avLst/>
          </a:prstGeom>
          <a:noFill/>
        </p:spPr>
      </p:pic>
      <p:sp>
        <p:nvSpPr>
          <p:cNvPr id="3" name="Slide Number Placeholder 2" hidden="1">
            <a:extLst>
              <a:ext uri="{FF2B5EF4-FFF2-40B4-BE49-F238E27FC236}">
                <a16:creationId xmlns:a16="http://schemas.microsoft.com/office/drawing/2014/main" id="{37F7563C-7EB3-8BFB-DC3B-734DEAFEDB5B}"/>
              </a:ext>
            </a:extLst>
          </p:cNvPr>
          <p:cNvSpPr>
            <a:spLocks noGrp="1"/>
          </p:cNvSpPr>
          <p:nvPr>
            <p:ph type="sldNum" sz="quarter" idx="4"/>
          </p:nvPr>
        </p:nvSpPr>
        <p:spPr/>
        <p:txBody>
          <a:bodyPr/>
          <a:lstStyle/>
          <a:p>
            <a:pPr>
              <a:spcAft>
                <a:spcPts val="600"/>
              </a:spcAft>
              <a:defRPr/>
            </a:pPr>
            <a:fld id="{869A43B6-4A72-4A6E-B3BC-4E1A4B5DD1B6}" type="slidenum">
              <a:rPr lang="en-US"/>
              <a:pPr>
                <a:spcAft>
                  <a:spcPts val="600"/>
                </a:spcAft>
                <a:defRPr/>
              </a:pPr>
              <a:t>198</a:t>
            </a:fld>
            <a:endParaRPr lang="en-US"/>
          </a:p>
        </p:txBody>
      </p:sp>
      <p:sp>
        <p:nvSpPr>
          <p:cNvPr id="11" name="TextBox 10">
            <a:extLst>
              <a:ext uri="{FF2B5EF4-FFF2-40B4-BE49-F238E27FC236}">
                <a16:creationId xmlns:a16="http://schemas.microsoft.com/office/drawing/2014/main" id="{0AA12359-95CE-E69E-96E3-30D9E5BC7269}"/>
              </a:ext>
            </a:extLst>
          </p:cNvPr>
          <p:cNvSpPr txBox="1"/>
          <p:nvPr/>
        </p:nvSpPr>
        <p:spPr>
          <a:xfrm>
            <a:off x="3059832" y="188640"/>
            <a:ext cx="4572000" cy="369332"/>
          </a:xfrm>
          <a:prstGeom prst="rect">
            <a:avLst/>
          </a:prstGeom>
          <a:noFill/>
        </p:spPr>
        <p:txBody>
          <a:bodyPr wrap="square">
            <a:spAutoFit/>
          </a:bodyPr>
          <a:lstStyle/>
          <a:p>
            <a:r>
              <a:rPr lang="en-GB" dirty="0">
                <a:solidFill>
                  <a:srgbClr val="000000"/>
                </a:solidFill>
                <a:latin typeface="Roboto" panose="02000000000000000000" pitchFamily="2" charset="0"/>
              </a:rPr>
              <a:t>P</a:t>
            </a:r>
            <a:r>
              <a:rPr lang="sl-SI" b="0" i="0" dirty="0" err="1">
                <a:solidFill>
                  <a:srgbClr val="000000"/>
                </a:solidFill>
                <a:effectLst/>
                <a:latin typeface="Roboto" panose="02000000000000000000" pitchFamily="2" charset="0"/>
              </a:rPr>
              <a:t>oskusni</a:t>
            </a:r>
            <a:r>
              <a:rPr lang="sl-SI" b="0" i="0" dirty="0">
                <a:solidFill>
                  <a:srgbClr val="000000"/>
                </a:solidFill>
                <a:effectLst/>
                <a:latin typeface="Roboto" panose="02000000000000000000" pitchFamily="2" charset="0"/>
              </a:rPr>
              <a:t> </a:t>
            </a:r>
            <a:r>
              <a:rPr lang="en-GB" b="0" i="0" dirty="0" err="1">
                <a:solidFill>
                  <a:srgbClr val="000000"/>
                </a:solidFill>
                <a:effectLst/>
                <a:latin typeface="Roboto" panose="02000000000000000000" pitchFamily="2" charset="0"/>
              </a:rPr>
              <a:t>Seznam</a:t>
            </a:r>
            <a:endParaRPr lang="en-SI" dirty="0"/>
          </a:p>
        </p:txBody>
      </p:sp>
    </p:spTree>
    <p:extLst>
      <p:ext uri="{BB962C8B-B14F-4D97-AF65-F5344CB8AC3E}">
        <p14:creationId xmlns:p14="http://schemas.microsoft.com/office/powerpoint/2010/main" val="525866014"/>
      </p:ext>
    </p:extLst>
  </p:cSld>
  <p:clrMapOvr>
    <a:masterClrMapping/>
  </p:clrMapOvr>
  <p:transition spd="slow">
    <p:fade/>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B3883-C15B-3C96-E4C8-5576F91F63B4}"/>
              </a:ext>
            </a:extLst>
          </p:cNvPr>
          <p:cNvPicPr>
            <a:picLocks noChangeAspect="1"/>
          </p:cNvPicPr>
          <p:nvPr/>
        </p:nvPicPr>
        <p:blipFill>
          <a:blip r:embed="rId2"/>
          <a:stretch>
            <a:fillRect/>
          </a:stretch>
        </p:blipFill>
        <p:spPr>
          <a:xfrm>
            <a:off x="2307872" y="542925"/>
            <a:ext cx="4528257" cy="6246813"/>
          </a:xfrm>
          <a:prstGeom prst="rect">
            <a:avLst/>
          </a:prstGeom>
          <a:noFill/>
        </p:spPr>
      </p:pic>
      <p:sp>
        <p:nvSpPr>
          <p:cNvPr id="3" name="Slide Number Placeholder 2" hidden="1">
            <a:extLst>
              <a:ext uri="{FF2B5EF4-FFF2-40B4-BE49-F238E27FC236}">
                <a16:creationId xmlns:a16="http://schemas.microsoft.com/office/drawing/2014/main" id="{E53FEB44-2FC4-63D8-06E8-47190421FB00}"/>
              </a:ext>
            </a:extLst>
          </p:cNvPr>
          <p:cNvSpPr>
            <a:spLocks noGrp="1"/>
          </p:cNvSpPr>
          <p:nvPr>
            <p:ph type="sldNum" sz="quarter" idx="4"/>
          </p:nvPr>
        </p:nvSpPr>
        <p:spPr/>
        <p:txBody>
          <a:bodyPr/>
          <a:lstStyle/>
          <a:p>
            <a:pPr>
              <a:spcAft>
                <a:spcPts val="600"/>
              </a:spcAft>
              <a:defRPr/>
            </a:pPr>
            <a:fld id="{869A43B6-4A72-4A6E-B3BC-4E1A4B5DD1B6}" type="slidenum">
              <a:rPr lang="en-US"/>
              <a:pPr>
                <a:spcAft>
                  <a:spcPts val="600"/>
                </a:spcAft>
                <a:defRPr/>
              </a:pPr>
              <a:t>199</a:t>
            </a:fld>
            <a:endParaRPr lang="en-US"/>
          </a:p>
        </p:txBody>
      </p:sp>
    </p:spTree>
    <p:extLst>
      <p:ext uri="{BB962C8B-B14F-4D97-AF65-F5344CB8AC3E}">
        <p14:creationId xmlns:p14="http://schemas.microsoft.com/office/powerpoint/2010/main" val="343683049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CF021CFA-F238-2DC8-1BD2-DC6D20440A42}"/>
              </a:ext>
            </a:extLst>
          </p:cNvPr>
          <p:cNvSpPr>
            <a:spLocks noGrp="1"/>
          </p:cNvSpPr>
          <p:nvPr>
            <p:ph type="title"/>
          </p:nvPr>
        </p:nvSpPr>
        <p:spPr>
          <a:xfrm>
            <a:off x="433157" y="257808"/>
            <a:ext cx="8153400" cy="1047328"/>
          </a:xfrm>
        </p:spPr>
        <p:txBody>
          <a:bodyPr/>
          <a:lstStyle/>
          <a:p>
            <a:pPr algn="ctr"/>
            <a:r>
              <a:rPr lang="en-US" dirty="0"/>
              <a:t>HERITAGE</a:t>
            </a:r>
          </a:p>
        </p:txBody>
      </p:sp>
      <p:pic>
        <p:nvPicPr>
          <p:cNvPr id="4098" name="Picture 2" descr="What Is European Culture? | LeoSystem.travel">
            <a:extLst>
              <a:ext uri="{FF2B5EF4-FFF2-40B4-BE49-F238E27FC236}">
                <a16:creationId xmlns:a16="http://schemas.microsoft.com/office/drawing/2014/main" id="{B944945A-21C9-6D24-D04A-7C2CA4E43A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896" r="22918" b="-2"/>
          <a:stretch/>
        </p:blipFill>
        <p:spPr bwMode="auto">
          <a:xfrm>
            <a:off x="685800" y="1628800"/>
            <a:ext cx="3810000" cy="4608512"/>
          </a:xfrm>
          <a:prstGeom prst="rect">
            <a:avLst/>
          </a:prstGeom>
          <a:solidFill>
            <a:srgbClr val="FFFFFF"/>
          </a:solidFill>
        </p:spPr>
      </p:pic>
      <p:sp>
        <p:nvSpPr>
          <p:cNvPr id="5" name="Content Placeholder 4">
            <a:extLst>
              <a:ext uri="{FF2B5EF4-FFF2-40B4-BE49-F238E27FC236}">
                <a16:creationId xmlns:a16="http://schemas.microsoft.com/office/drawing/2014/main" id="{8291BD57-0540-A1C4-BA25-FB5801789004}"/>
              </a:ext>
            </a:extLst>
          </p:cNvPr>
          <p:cNvSpPr>
            <a:spLocks noGrp="1"/>
          </p:cNvSpPr>
          <p:nvPr>
            <p:ph sz="half" idx="2"/>
          </p:nvPr>
        </p:nvSpPr>
        <p:spPr>
          <a:xfrm>
            <a:off x="4548674" y="1538976"/>
            <a:ext cx="3810000" cy="4608512"/>
          </a:xfrm>
        </p:spPr>
        <p:txBody>
          <a:bodyPr wrap="square" anchor="t">
            <a:normAutofit lnSpcReduction="10000"/>
          </a:bodyPr>
          <a:lstStyle/>
          <a:p>
            <a:pPr marL="0" indent="0">
              <a:lnSpc>
                <a:spcPct val="90000"/>
              </a:lnSpc>
              <a:buNone/>
            </a:pPr>
            <a:endParaRPr lang="ru-RU" sz="1800" dirty="0"/>
          </a:p>
          <a:p>
            <a:pPr>
              <a:lnSpc>
                <a:spcPct val="90000"/>
              </a:lnSpc>
            </a:pPr>
            <a:endParaRPr lang="sl-SI" sz="1800" dirty="0"/>
          </a:p>
          <a:p>
            <a:pPr marL="0" indent="0" algn="just">
              <a:lnSpc>
                <a:spcPct val="90000"/>
              </a:lnSpc>
              <a:buNone/>
            </a:pPr>
            <a:r>
              <a:rPr lang="en-GB" sz="2000" dirty="0"/>
              <a:t>Heritage is our legacy from the past, what we live with today, and what we pass on to future generations. Our cultural and natural heritage are both irreplaceable sources of life and inspiration. </a:t>
            </a:r>
            <a:r>
              <a:rPr lang="en-GB" sz="2000" b="1" dirty="0"/>
              <a:t>The United Nations Educational, Scientific and Cultural Organization (UNESCO) </a:t>
            </a:r>
            <a:r>
              <a:rPr lang="en-GB" sz="2000" dirty="0"/>
              <a:t>seeks to encourage the identification, protection and preservation of cultural and natural heritage around the world considered to be of outstanding value to humanity. </a:t>
            </a:r>
          </a:p>
          <a:p>
            <a:pPr>
              <a:lnSpc>
                <a:spcPct val="90000"/>
              </a:lnSpc>
            </a:pPr>
            <a:endParaRPr lang="en-SI" sz="1800" dirty="0"/>
          </a:p>
        </p:txBody>
      </p:sp>
      <p:sp>
        <p:nvSpPr>
          <p:cNvPr id="3" name="Slide Number Placeholder 2">
            <a:extLst>
              <a:ext uri="{FF2B5EF4-FFF2-40B4-BE49-F238E27FC236}">
                <a16:creationId xmlns:a16="http://schemas.microsoft.com/office/drawing/2014/main" id="{83D2EBAD-A2DF-BE99-5655-1BB5DA83F033}"/>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a:pPr>
                <a:lnSpc>
                  <a:spcPct val="90000"/>
                </a:lnSpc>
                <a:spcAft>
                  <a:spcPts val="600"/>
                </a:spcAft>
                <a:defRPr/>
              </a:pPr>
              <a:t>2</a:t>
            </a:fld>
            <a:endParaRPr lang="en-US"/>
          </a:p>
        </p:txBody>
      </p:sp>
      <p:sp>
        <p:nvSpPr>
          <p:cNvPr id="4105" name="Text Placeholder 5">
            <a:extLst>
              <a:ext uri="{FF2B5EF4-FFF2-40B4-BE49-F238E27FC236}">
                <a16:creationId xmlns:a16="http://schemas.microsoft.com/office/drawing/2014/main" id="{2AE08CE2-1C0B-D266-315C-4F2D74B4C5F3}"/>
              </a:ext>
            </a:extLst>
          </p:cNvPr>
          <p:cNvSpPr>
            <a:spLocks noGrp="1"/>
          </p:cNvSpPr>
          <p:nvPr>
            <p:ph type="body" sz="quarter" idx="10"/>
          </p:nvPr>
        </p:nvSpPr>
        <p:spPr>
          <a:xfrm>
            <a:off x="-1" y="0"/>
            <a:ext cx="7908455" cy="476672"/>
          </a:xfrm>
        </p:spPr>
        <p:txBody>
          <a:bodyPr/>
          <a:lstStyle/>
          <a:p>
            <a:endParaRPr lang="en-US"/>
          </a:p>
        </p:txBody>
      </p:sp>
    </p:spTree>
    <p:extLst>
      <p:ext uri="{BB962C8B-B14F-4D97-AF65-F5344CB8AC3E}">
        <p14:creationId xmlns:p14="http://schemas.microsoft.com/office/powerpoint/2010/main" val="266275995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20</a:t>
            </a:fld>
            <a:endParaRPr lang="en-US"/>
          </a:p>
        </p:txBody>
      </p:sp>
      <p:pic>
        <p:nvPicPr>
          <p:cNvPr id="6" name="Content Placeholder 5"/>
          <p:cNvPicPr>
            <a:picLocks noGrp="1" noChangeAspect="1"/>
          </p:cNvPicPr>
          <p:nvPr>
            <p:ph idx="1"/>
          </p:nvPr>
        </p:nvPicPr>
        <p:blipFill>
          <a:blip r:embed="rId2"/>
          <a:stretch>
            <a:fillRect/>
          </a:stretch>
        </p:blipFill>
        <p:spPr>
          <a:xfrm>
            <a:off x="0" y="1412776"/>
            <a:ext cx="8953534" cy="3960440"/>
          </a:xfrm>
          <a:prstGeom prst="rect">
            <a:avLst/>
          </a:prstGeom>
        </p:spPr>
      </p:pic>
    </p:spTree>
    <p:extLst>
      <p:ext uri="{BB962C8B-B14F-4D97-AF65-F5344CB8AC3E}">
        <p14:creationId xmlns:p14="http://schemas.microsoft.com/office/powerpoint/2010/main" val="2318785640"/>
      </p:ext>
    </p:extLst>
  </p:cSld>
  <p:clrMapOvr>
    <a:masterClrMapping/>
  </p:clrMapOvr>
  <p:transition spd="slow">
    <p:fade/>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200</a:t>
            </a:fld>
            <a:endParaRPr lang="en-US"/>
          </a:p>
        </p:txBody>
      </p:sp>
      <p:pic>
        <p:nvPicPr>
          <p:cNvPr id="6" name="Content Placeholder 5"/>
          <p:cNvPicPr>
            <a:picLocks noGrp="1" noChangeAspect="1"/>
          </p:cNvPicPr>
          <p:nvPr>
            <p:ph idx="1"/>
          </p:nvPr>
        </p:nvPicPr>
        <p:blipFill>
          <a:blip r:embed="rId2"/>
          <a:stretch>
            <a:fillRect/>
          </a:stretch>
        </p:blipFill>
        <p:spPr>
          <a:xfrm>
            <a:off x="0" y="1412776"/>
            <a:ext cx="8953534" cy="3960440"/>
          </a:xfrm>
          <a:prstGeom prst="rect">
            <a:avLst/>
          </a:prstGeom>
        </p:spPr>
      </p:pic>
    </p:spTree>
    <p:extLst>
      <p:ext uri="{BB962C8B-B14F-4D97-AF65-F5344CB8AC3E}">
        <p14:creationId xmlns:p14="http://schemas.microsoft.com/office/powerpoint/2010/main" val="2318785640"/>
      </p:ext>
    </p:extLst>
  </p:cSld>
  <p:clrMapOvr>
    <a:masterClrMapping/>
  </p:clrMapOvr>
  <p:transition spd="slow">
    <p:fad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201</a:t>
            </a:fld>
            <a:endParaRPr lang="en-US"/>
          </a:p>
        </p:txBody>
      </p:sp>
      <p:pic>
        <p:nvPicPr>
          <p:cNvPr id="6" name="Content Placeholder 5"/>
          <p:cNvPicPr>
            <a:picLocks noGrp="1" noChangeAspect="1"/>
          </p:cNvPicPr>
          <p:nvPr>
            <p:ph idx="1"/>
          </p:nvPr>
        </p:nvPicPr>
        <p:blipFill>
          <a:blip r:embed="rId2"/>
          <a:stretch>
            <a:fillRect/>
          </a:stretch>
        </p:blipFill>
        <p:spPr>
          <a:xfrm>
            <a:off x="-1" y="620688"/>
            <a:ext cx="9062055" cy="6153544"/>
          </a:xfrm>
          <a:prstGeom prst="rect">
            <a:avLst/>
          </a:prstGeom>
        </p:spPr>
      </p:pic>
    </p:spTree>
    <p:extLst>
      <p:ext uri="{BB962C8B-B14F-4D97-AF65-F5344CB8AC3E}">
        <p14:creationId xmlns:p14="http://schemas.microsoft.com/office/powerpoint/2010/main" val="2265051271"/>
      </p:ext>
    </p:extLst>
  </p:cSld>
  <p:clrMapOvr>
    <a:masterClrMapping/>
  </p:clrMapOvr>
  <p:transition spd="slow">
    <p:fad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202</a:t>
            </a:fld>
            <a:endParaRPr lang="en-US"/>
          </a:p>
        </p:txBody>
      </p:sp>
      <p:pic>
        <p:nvPicPr>
          <p:cNvPr id="6" name="Content Placeholder 5"/>
          <p:cNvPicPr>
            <a:picLocks noGrp="1" noChangeAspect="1"/>
          </p:cNvPicPr>
          <p:nvPr>
            <p:ph idx="1"/>
          </p:nvPr>
        </p:nvPicPr>
        <p:blipFill>
          <a:blip r:embed="rId2"/>
          <a:stretch>
            <a:fillRect/>
          </a:stretch>
        </p:blipFill>
        <p:spPr>
          <a:xfrm>
            <a:off x="45407" y="748898"/>
            <a:ext cx="8967088" cy="5848453"/>
          </a:xfrm>
          <a:prstGeom prst="rect">
            <a:avLst/>
          </a:prstGeom>
        </p:spPr>
      </p:pic>
    </p:spTree>
    <p:extLst>
      <p:ext uri="{BB962C8B-B14F-4D97-AF65-F5344CB8AC3E}">
        <p14:creationId xmlns:p14="http://schemas.microsoft.com/office/powerpoint/2010/main" val="4015207562"/>
      </p:ext>
    </p:extLst>
  </p:cSld>
  <p:clrMapOvr>
    <a:masterClrMapping/>
  </p:clrMapOvr>
  <p:transition spd="slow">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a:xfrm>
            <a:off x="8100392" y="6396297"/>
            <a:ext cx="898659" cy="392904"/>
          </a:xfrm>
        </p:spPr>
        <p:txBody>
          <a:bodyPr/>
          <a:lstStyle/>
          <a:p>
            <a:pPr>
              <a:defRPr/>
            </a:pPr>
            <a:fld id="{869A43B6-4A72-4A6E-B3BC-4E1A4B5DD1B6}" type="slidenum">
              <a:rPr lang="en-US"/>
              <a:pPr>
                <a:defRPr/>
              </a:pPr>
              <a:t>203</a:t>
            </a:fld>
            <a:endParaRPr lang="en-US"/>
          </a:p>
        </p:txBody>
      </p:sp>
      <p:pic>
        <p:nvPicPr>
          <p:cNvPr id="6" name="Content Placeholder 5"/>
          <p:cNvPicPr>
            <a:picLocks noGrp="1" noChangeAspect="1"/>
          </p:cNvPicPr>
          <p:nvPr>
            <p:ph idx="1"/>
          </p:nvPr>
        </p:nvPicPr>
        <p:blipFill>
          <a:blip r:embed="rId2"/>
          <a:stretch>
            <a:fillRect/>
          </a:stretch>
        </p:blipFill>
        <p:spPr>
          <a:xfrm>
            <a:off x="83871" y="620688"/>
            <a:ext cx="9060129" cy="6048672"/>
          </a:xfrm>
          <a:prstGeom prst="rect">
            <a:avLst/>
          </a:prstGeom>
        </p:spPr>
      </p:pic>
    </p:spTree>
    <p:extLst>
      <p:ext uri="{BB962C8B-B14F-4D97-AF65-F5344CB8AC3E}">
        <p14:creationId xmlns:p14="http://schemas.microsoft.com/office/powerpoint/2010/main" val="317929485"/>
      </p:ext>
    </p:extLst>
  </p:cSld>
  <p:clrMapOvr>
    <a:masterClrMapping/>
  </p:clrMapOvr>
  <p:transition spd="slow">
    <p:fade/>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5778" y="1003062"/>
            <a:ext cx="3762102" cy="4826131"/>
          </a:xfrm>
        </p:spPr>
      </p:pic>
    </p:spTree>
    <p:extLst>
      <p:ext uri="{BB962C8B-B14F-4D97-AF65-F5344CB8AC3E}">
        <p14:creationId xmlns:p14="http://schemas.microsoft.com/office/powerpoint/2010/main" val="256230053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333842" y="-210057"/>
            <a:ext cx="6410829" cy="3243834"/>
          </a:xfrm>
        </p:spPr>
        <p:txBody>
          <a:bodyPr>
            <a:normAutofit/>
          </a:bodyPr>
          <a:lstStyle/>
          <a:p>
            <a:pPr algn="ctr"/>
            <a:r>
              <a:rPr lang="en-GB" sz="4050" dirty="0"/>
              <a:t>HUMAN RIGHTS 2.0 &amp; THE EUROPEAN GREEN DEAL</a:t>
            </a:r>
            <a:endParaRPr lang="sl-SI" sz="4050" dirty="0"/>
          </a:p>
        </p:txBody>
      </p:sp>
      <p:sp>
        <p:nvSpPr>
          <p:cNvPr id="3" name="Podnaslov 2"/>
          <p:cNvSpPr>
            <a:spLocks noGrp="1"/>
          </p:cNvSpPr>
          <p:nvPr>
            <p:ph type="subTitle" idx="1"/>
          </p:nvPr>
        </p:nvSpPr>
        <p:spPr/>
        <p:txBody>
          <a:bodyPr>
            <a:noAutofit/>
          </a:bodyPr>
          <a:lstStyle/>
          <a:p>
            <a:pPr algn="ctr"/>
            <a:r>
              <a:rPr lang="en-GB" sz="1500" dirty="0" err="1"/>
              <a:t>Dr.</a:t>
            </a:r>
            <a:r>
              <a:rPr lang="en-GB" sz="1500" dirty="0"/>
              <a:t> Mensah </a:t>
            </a:r>
            <a:r>
              <a:rPr lang="en-GB" sz="1500" dirty="0" err="1"/>
              <a:t>cocou</a:t>
            </a:r>
            <a:r>
              <a:rPr lang="en-GB" sz="1500" dirty="0"/>
              <a:t> </a:t>
            </a:r>
            <a:r>
              <a:rPr lang="en-GB" sz="1500" dirty="0" err="1"/>
              <a:t>marius</a:t>
            </a:r>
            <a:endParaRPr lang="sl-SI" sz="1500" dirty="0"/>
          </a:p>
          <a:p>
            <a:pPr algn="ctr"/>
            <a:r>
              <a:rPr lang="en-GB" sz="1500" dirty="0"/>
              <a:t>SENIOR RESEARCH ASSOCIATE</a:t>
            </a:r>
            <a:endParaRPr lang="sl-SI" sz="1500" dirty="0"/>
          </a:p>
          <a:p>
            <a:pPr algn="ctr"/>
            <a:r>
              <a:rPr lang="sl-SI" sz="1500" dirty="0" err="1"/>
              <a:t>Faculty</a:t>
            </a:r>
            <a:r>
              <a:rPr lang="en-GB" sz="1500" dirty="0"/>
              <a:t> OF </a:t>
            </a:r>
            <a:r>
              <a:rPr lang="sl-SI" sz="1500" dirty="0"/>
              <a:t>Law</a:t>
            </a:r>
          </a:p>
          <a:p>
            <a:pPr algn="ctr"/>
            <a:r>
              <a:rPr lang="sl-SI" sz="1500" dirty="0" err="1"/>
              <a:t>University</a:t>
            </a:r>
            <a:r>
              <a:rPr lang="sl-SI" sz="1500" dirty="0"/>
              <a:t> </a:t>
            </a:r>
            <a:r>
              <a:rPr lang="sl-SI" sz="1500" dirty="0" err="1"/>
              <a:t>of</a:t>
            </a:r>
            <a:r>
              <a:rPr lang="sl-SI" sz="1500" dirty="0"/>
              <a:t> </a:t>
            </a:r>
            <a:r>
              <a:rPr lang="sl-SI" sz="1500" dirty="0" err="1"/>
              <a:t>maribor</a:t>
            </a:r>
            <a:endParaRPr lang="sl-SI" sz="15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3"/>
            <a:ext cx="2733169" cy="2711265"/>
          </a:xfrm>
          <a:prstGeom prst="rect">
            <a:avLst/>
          </a:prstGeom>
        </p:spPr>
      </p:pic>
    </p:spTree>
    <p:extLst>
      <p:ext uri="{BB962C8B-B14F-4D97-AF65-F5344CB8AC3E}">
        <p14:creationId xmlns:p14="http://schemas.microsoft.com/office/powerpoint/2010/main" val="34395865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A Universal Declaration</a:t>
            </a:r>
            <a:endParaRPr lang="sl-SI" dirty="0">
              <a:latin typeface="+mn-lt"/>
            </a:endParaRPr>
          </a:p>
        </p:txBody>
      </p:sp>
      <p:sp>
        <p:nvSpPr>
          <p:cNvPr id="3" name="Content Placeholder 2"/>
          <p:cNvSpPr>
            <a:spLocks noGrp="1"/>
          </p:cNvSpPr>
          <p:nvPr>
            <p:ph idx="1"/>
          </p:nvPr>
        </p:nvSpPr>
        <p:spPr/>
        <p:txBody>
          <a:bodyPr>
            <a:normAutofit/>
          </a:bodyPr>
          <a:lstStyle/>
          <a:p>
            <a:r>
              <a:rPr lang="en-GB" sz="3300" dirty="0"/>
              <a:t>The 1948 Universal Declaration of Human Rights was drawn up by representatives of many nations to prevent a recurrence of the atrocities of the Second World War and is the cornerstone of modern human rights law.</a:t>
            </a:r>
            <a:endParaRPr lang="sl-SI" sz="3300" dirty="0"/>
          </a:p>
        </p:txBody>
      </p:sp>
    </p:spTree>
    <p:extLst>
      <p:ext uri="{BB962C8B-B14F-4D97-AF65-F5344CB8AC3E}">
        <p14:creationId xmlns:p14="http://schemas.microsoft.com/office/powerpoint/2010/main" val="38766706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INTERNATIONAL CODIFICATION</a:t>
            </a:r>
            <a:endParaRPr lang="sl-SI" dirty="0">
              <a:latin typeface="+mn-lt"/>
            </a:endParaRPr>
          </a:p>
        </p:txBody>
      </p:sp>
      <p:sp>
        <p:nvSpPr>
          <p:cNvPr id="3" name="Content Placeholder 2"/>
          <p:cNvSpPr>
            <a:spLocks noGrp="1"/>
          </p:cNvSpPr>
          <p:nvPr>
            <p:ph idx="1"/>
          </p:nvPr>
        </p:nvSpPr>
        <p:spPr/>
        <p:txBody>
          <a:bodyPr>
            <a:normAutofit/>
          </a:bodyPr>
          <a:lstStyle/>
          <a:p>
            <a:r>
              <a:rPr lang="en-GB" sz="2400" dirty="0"/>
              <a:t>The Universal Declaration is codified in international law through the International Covenant on Civil and Political Rights (ICCPR) and the International Covenant on Economic, Social and Cultural Rights (ICESCR), each of which has been ratified by over 160 States (over three-quarters of all nations). It is recognised that both sets of rights are indivisible and interdependent, and equally important.</a:t>
            </a:r>
            <a:endParaRPr lang="sl-SI" sz="2400" dirty="0"/>
          </a:p>
        </p:txBody>
      </p:sp>
    </p:spTree>
    <p:extLst>
      <p:ext uri="{BB962C8B-B14F-4D97-AF65-F5344CB8AC3E}">
        <p14:creationId xmlns:p14="http://schemas.microsoft.com/office/powerpoint/2010/main" val="346728924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53822"/>
            <a:ext cx="7543800" cy="1088067"/>
          </a:xfrm>
        </p:spPr>
        <p:txBody>
          <a:bodyPr/>
          <a:lstStyle/>
          <a:p>
            <a:pPr algn="ctr"/>
            <a:r>
              <a:rPr lang="en-GB" dirty="0">
                <a:latin typeface="+mn-lt"/>
              </a:rPr>
              <a:t>BUSINESS &amp; HUMAN RIGHTS</a:t>
            </a:r>
            <a:endParaRPr lang="sl-SI" dirty="0">
              <a:latin typeface="+mn-lt"/>
            </a:endParaRPr>
          </a:p>
        </p:txBody>
      </p:sp>
      <p:sp>
        <p:nvSpPr>
          <p:cNvPr id="3" name="Content Placeholder 2"/>
          <p:cNvSpPr>
            <a:spLocks noGrp="1"/>
          </p:cNvSpPr>
          <p:nvPr>
            <p:ph idx="1"/>
          </p:nvPr>
        </p:nvSpPr>
        <p:spPr/>
        <p:txBody>
          <a:bodyPr>
            <a:normAutofit/>
          </a:bodyPr>
          <a:lstStyle/>
          <a:p>
            <a:r>
              <a:rPr lang="en-GB" sz="3000" dirty="0"/>
              <a:t>A 2015 survey of The Economist Intelligence Unit found that a majority of business executives now recognise that </a:t>
            </a:r>
            <a:r>
              <a:rPr lang="en-GB" sz="3000" dirty="0">
                <a:solidFill>
                  <a:srgbClr val="0070C0"/>
                </a:solidFill>
              </a:rPr>
              <a:t>business is an important player in respecting human rights</a:t>
            </a:r>
            <a:r>
              <a:rPr lang="en-GB" sz="3000" dirty="0"/>
              <a:t>, and that what their companies do – or fail to do – affects those rights. </a:t>
            </a:r>
            <a:r>
              <a:rPr lang="en-GB" sz="3000" dirty="0">
                <a:solidFill>
                  <a:srgbClr val="FF0000"/>
                </a:solidFill>
              </a:rPr>
              <a:t>Business is increasingly recognising the importance of human rights.</a:t>
            </a:r>
            <a:endParaRPr lang="sl-SI" sz="3000" dirty="0">
              <a:solidFill>
                <a:srgbClr val="FF0000"/>
              </a:solidFill>
            </a:endParaRPr>
          </a:p>
        </p:txBody>
      </p:sp>
    </p:spTree>
    <p:extLst>
      <p:ext uri="{BB962C8B-B14F-4D97-AF65-F5344CB8AC3E}">
        <p14:creationId xmlns:p14="http://schemas.microsoft.com/office/powerpoint/2010/main" val="17960704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Guiding Principles on Business and Human Rights</a:t>
            </a:r>
            <a:endParaRPr lang="sl-SI" dirty="0">
              <a:latin typeface="+mn-lt"/>
            </a:endParaRPr>
          </a:p>
        </p:txBody>
      </p:sp>
      <p:sp>
        <p:nvSpPr>
          <p:cNvPr id="3" name="Content Placeholder 2"/>
          <p:cNvSpPr>
            <a:spLocks noGrp="1"/>
          </p:cNvSpPr>
          <p:nvPr>
            <p:ph idx="1"/>
          </p:nvPr>
        </p:nvSpPr>
        <p:spPr/>
        <p:txBody>
          <a:bodyPr>
            <a:noAutofit/>
          </a:bodyPr>
          <a:lstStyle/>
          <a:p>
            <a:r>
              <a:rPr lang="en-GB" sz="2400" dirty="0"/>
              <a:t>In 2011 the UN unanimously endorsed the Guiding Principles on Business and Human Rights (</a:t>
            </a:r>
            <a:r>
              <a:rPr lang="en-GB" sz="2400" dirty="0">
                <a:solidFill>
                  <a:srgbClr val="FF0000"/>
                </a:solidFill>
              </a:rPr>
              <a:t>the UN Guiding Principles) which sets out the responsibilities business have with regard to human rights</a:t>
            </a:r>
            <a:r>
              <a:rPr lang="en-GB" sz="2400" dirty="0"/>
              <a:t>. The UN Guiding Principles clarify that the scope of business’ responsibility to respect human rights extends, at a minimum, to those rights expressed in </a:t>
            </a:r>
            <a:r>
              <a:rPr lang="en-GB" sz="2400" dirty="0">
                <a:solidFill>
                  <a:srgbClr val="0070C0"/>
                </a:solidFill>
              </a:rPr>
              <a:t>the International Bill of Human Rights and the principles concerning fundamental rights set out in the International Labour Organization’s Declaration on Fundamental Principles and Rights at Work.</a:t>
            </a:r>
            <a:endParaRPr lang="sl-SI" sz="2400" dirty="0">
              <a:solidFill>
                <a:srgbClr val="0070C0"/>
              </a:solidFill>
            </a:endParaRPr>
          </a:p>
        </p:txBody>
      </p:sp>
    </p:spTree>
    <p:extLst>
      <p:ext uri="{BB962C8B-B14F-4D97-AF65-F5344CB8AC3E}">
        <p14:creationId xmlns:p14="http://schemas.microsoft.com/office/powerpoint/2010/main" val="93232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21</a:t>
            </a:fld>
            <a:endParaRPr lang="en-US"/>
          </a:p>
        </p:txBody>
      </p:sp>
      <p:pic>
        <p:nvPicPr>
          <p:cNvPr id="6" name="Content Placeholder 5"/>
          <p:cNvPicPr>
            <a:picLocks noGrp="1" noChangeAspect="1"/>
          </p:cNvPicPr>
          <p:nvPr>
            <p:ph idx="1"/>
          </p:nvPr>
        </p:nvPicPr>
        <p:blipFill>
          <a:blip r:embed="rId2"/>
          <a:stretch>
            <a:fillRect/>
          </a:stretch>
        </p:blipFill>
        <p:spPr>
          <a:xfrm>
            <a:off x="45407" y="748898"/>
            <a:ext cx="8967088" cy="5848453"/>
          </a:xfrm>
          <a:prstGeom prst="rect">
            <a:avLst/>
          </a:prstGeom>
        </p:spPr>
      </p:pic>
    </p:spTree>
    <p:extLst>
      <p:ext uri="{BB962C8B-B14F-4D97-AF65-F5344CB8AC3E}">
        <p14:creationId xmlns:p14="http://schemas.microsoft.com/office/powerpoint/2010/main" val="4015207562"/>
      </p:ext>
    </p:extLst>
  </p:cSld>
  <p:clrMapOvr>
    <a:masterClrMapping/>
  </p:clrMapOvr>
  <p:transition spd="slow">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214953"/>
            <a:ext cx="7543800" cy="557658"/>
          </a:xfrm>
        </p:spPr>
        <p:txBody>
          <a:bodyPr>
            <a:noAutofit/>
          </a:bodyPr>
          <a:lstStyle/>
          <a:p>
            <a:pPr algn="ctr"/>
            <a:r>
              <a:rPr lang="en-GB" sz="4500" dirty="0">
                <a:latin typeface="+mn-lt"/>
              </a:rPr>
              <a:t>WHERE ARE WE GOING?</a:t>
            </a:r>
            <a:endParaRPr lang="sl-SI" sz="4500" dirty="0">
              <a:latin typeface="+mn-lt"/>
            </a:endParaRPr>
          </a:p>
        </p:txBody>
      </p:sp>
      <p:sp>
        <p:nvSpPr>
          <p:cNvPr id="4" name="AutoShape 12" descr="Rezultat iskanja slik za angelina jolie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Picture 2" descr="Résultat de recherche d'images pour &quot;sustainable development goal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845"/>
            <a:ext cx="8983803" cy="385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2161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SI" b="1" dirty="0">
                <a:latin typeface="+mn-lt"/>
              </a:rPr>
              <a:t>THE EU GREEN DEAL</a:t>
            </a:r>
            <a:br>
              <a:rPr lang="sl-SI" dirty="0">
                <a:latin typeface="+mn-lt"/>
              </a:rPr>
            </a:br>
            <a:endParaRPr lang="sl-SI" dirty="0">
              <a:latin typeface="+mn-lt"/>
            </a:endParaRPr>
          </a:p>
        </p:txBody>
      </p:sp>
      <p:sp>
        <p:nvSpPr>
          <p:cNvPr id="3" name="Content Placeholder 2"/>
          <p:cNvSpPr>
            <a:spLocks noGrp="1"/>
          </p:cNvSpPr>
          <p:nvPr>
            <p:ph idx="1"/>
          </p:nvPr>
        </p:nvSpPr>
        <p:spPr/>
        <p:txBody>
          <a:bodyPr>
            <a:noAutofit/>
          </a:bodyPr>
          <a:lstStyle/>
          <a:p>
            <a:r>
              <a:rPr lang="en-GB" sz="2400" dirty="0"/>
              <a:t>The European Green Deal </a:t>
            </a:r>
            <a:r>
              <a:rPr lang="en-GB" sz="2400" dirty="0">
                <a:solidFill>
                  <a:srgbClr val="0070C0"/>
                </a:solidFill>
              </a:rPr>
              <a:t>aims primarily to fight against global warming and to offer a strong response to the multiple environmental challenges facing all countries</a:t>
            </a:r>
            <a:r>
              <a:rPr lang="en-GB" sz="2400" dirty="0"/>
              <a:t>. The consequences of the above activities will have </a:t>
            </a:r>
            <a:r>
              <a:rPr lang="en-GB" sz="2400" dirty="0">
                <a:solidFill>
                  <a:srgbClr val="C00000"/>
                </a:solidFill>
              </a:rPr>
              <a:t>terrible impacts on the European and world economy, at all levels</a:t>
            </a:r>
            <a:r>
              <a:rPr lang="en-GB" sz="2400" dirty="0"/>
              <a:t>. Already the respiratory diseases due to pollution, the costs of care, and the impact on the standard of living of the populations is clearly indexed. </a:t>
            </a:r>
            <a:r>
              <a:rPr lang="en-GB" sz="2400" dirty="0">
                <a:solidFill>
                  <a:srgbClr val="FF0000"/>
                </a:solidFill>
              </a:rPr>
              <a:t>The socio-cultural, political and economic impacts of global warming no longer leave rapid action in doubt.</a:t>
            </a:r>
            <a:endParaRPr lang="sl-SI" sz="2400" dirty="0">
              <a:solidFill>
                <a:srgbClr val="FF0000"/>
              </a:solidFill>
            </a:endParaRPr>
          </a:p>
        </p:txBody>
      </p:sp>
    </p:spTree>
    <p:extLst>
      <p:ext uri="{BB962C8B-B14F-4D97-AF65-F5344CB8AC3E}">
        <p14:creationId xmlns:p14="http://schemas.microsoft.com/office/powerpoint/2010/main" val="63627238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mn-lt"/>
              </a:rPr>
              <a:t>A STEP FORWARD</a:t>
            </a:r>
            <a:endParaRPr lang="sl-SI" dirty="0">
              <a:latin typeface="+mn-lt"/>
            </a:endParaRPr>
          </a:p>
        </p:txBody>
      </p:sp>
      <p:sp>
        <p:nvSpPr>
          <p:cNvPr id="3" name="Content Placeholder 2"/>
          <p:cNvSpPr>
            <a:spLocks noGrp="1"/>
          </p:cNvSpPr>
          <p:nvPr>
            <p:ph idx="1"/>
          </p:nvPr>
        </p:nvSpPr>
        <p:spPr/>
        <p:txBody>
          <a:bodyPr>
            <a:normAutofit/>
          </a:bodyPr>
          <a:lstStyle/>
          <a:p>
            <a:r>
              <a:rPr lang="en-SI" sz="2400" dirty="0"/>
              <a:t>It is a step that will promote investments in infrastructure and green energy. The Green Deal will foster in Europe green economy, green technology, sustainable tourism, sustainable industry and transport. By 2050, Europe should be climate neutral and its economy and energy adapted to sustain green development.</a:t>
            </a:r>
            <a:endParaRPr lang="sl-SI" sz="2400" dirty="0"/>
          </a:p>
          <a:p>
            <a:r>
              <a:rPr lang="en-SI" sz="2400" dirty="0"/>
              <a:t>The EU green agreement will be binding because it will be incorporated into the first European climate law.</a:t>
            </a:r>
            <a:endParaRPr lang="sl-SI" sz="2400" dirty="0"/>
          </a:p>
        </p:txBody>
      </p:sp>
    </p:spTree>
    <p:extLst>
      <p:ext uri="{BB962C8B-B14F-4D97-AF65-F5344CB8AC3E}">
        <p14:creationId xmlns:p14="http://schemas.microsoft.com/office/powerpoint/2010/main" val="962657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49" y="-271185"/>
            <a:ext cx="7543800" cy="1088067"/>
          </a:xfrm>
        </p:spPr>
        <p:txBody>
          <a:bodyPr/>
          <a:lstStyle/>
          <a:p>
            <a:pPr algn="ctr"/>
            <a:r>
              <a:rPr lang="en-GB" dirty="0"/>
              <a:t> THE CHALLENGE</a:t>
            </a:r>
            <a:endParaRPr lang="sl-SI" dirty="0"/>
          </a:p>
        </p:txBody>
      </p:sp>
      <p:sp>
        <p:nvSpPr>
          <p:cNvPr id="3" name="Content Placeholder 2"/>
          <p:cNvSpPr>
            <a:spLocks noGrp="1"/>
          </p:cNvSpPr>
          <p:nvPr>
            <p:ph idx="1"/>
          </p:nvPr>
        </p:nvSpPr>
        <p:spPr/>
        <p:txBody>
          <a:bodyPr>
            <a:noAutofit/>
          </a:bodyPr>
          <a:lstStyle/>
          <a:p>
            <a:r>
              <a:rPr lang="en-SI" sz="2700" dirty="0"/>
              <a:t>All EU countries</a:t>
            </a:r>
            <a:r>
              <a:rPr lang="en-GB" sz="2700" dirty="0"/>
              <a:t>*</a:t>
            </a:r>
            <a:r>
              <a:rPr lang="en-SI" sz="2700" dirty="0"/>
              <a:t> MUST  reach the bar zero greenhouse gas emissions by 2050. In the future, all actions, investments, project financing and European policies will consolidate the European climate law, which will systematically reduce public and even private investments in fossil fuels or polluting technology across the EU. , since 2050 is the target year for achieving these goals.</a:t>
            </a:r>
            <a:endParaRPr lang="sl-SI" sz="2700" dirty="0"/>
          </a:p>
          <a:p>
            <a:endParaRPr lang="sl-SI" sz="2700" dirty="0"/>
          </a:p>
        </p:txBody>
      </p:sp>
    </p:spTree>
    <p:extLst>
      <p:ext uri="{BB962C8B-B14F-4D97-AF65-F5344CB8AC3E}">
        <p14:creationId xmlns:p14="http://schemas.microsoft.com/office/powerpoint/2010/main" val="422334335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75692"/>
            <a:ext cx="7543800" cy="1088067"/>
          </a:xfrm>
        </p:spPr>
        <p:txBody>
          <a:bodyPr/>
          <a:lstStyle/>
          <a:p>
            <a:pPr algn="ctr"/>
            <a:r>
              <a:rPr lang="en-GB" dirty="0">
                <a:latin typeface="+mn-lt"/>
              </a:rPr>
              <a:t>EFFECTS</a:t>
            </a:r>
            <a:endParaRPr lang="sl-SI" dirty="0">
              <a:latin typeface="+mn-lt"/>
            </a:endParaRPr>
          </a:p>
        </p:txBody>
      </p:sp>
      <p:sp>
        <p:nvSpPr>
          <p:cNvPr id="3" name="Content Placeholder 2"/>
          <p:cNvSpPr>
            <a:spLocks noGrp="1"/>
          </p:cNvSpPr>
          <p:nvPr>
            <p:ph idx="1"/>
          </p:nvPr>
        </p:nvSpPr>
        <p:spPr/>
        <p:txBody>
          <a:bodyPr>
            <a:normAutofit fontScale="92500" lnSpcReduction="20000"/>
          </a:bodyPr>
          <a:lstStyle/>
          <a:p>
            <a:r>
              <a:rPr lang="en-SI" dirty="0"/>
              <a:t>·  </a:t>
            </a:r>
            <a:r>
              <a:rPr lang="en-SI" sz="2100" dirty="0"/>
              <a:t>Rationalize the use of available resources</a:t>
            </a:r>
            <a:endParaRPr lang="sl-SI" sz="2100" dirty="0"/>
          </a:p>
          <a:p>
            <a:r>
              <a:rPr lang="en-SI" sz="2100" dirty="0"/>
              <a:t>· Promote circular economy focused on recycling and responsible consumption</a:t>
            </a:r>
            <a:endParaRPr lang="sl-SI" sz="2100" dirty="0"/>
          </a:p>
          <a:p>
            <a:r>
              <a:rPr lang="en-SI" sz="2100" dirty="0"/>
              <a:t>· Restore ecosystems and biodiversity by fighting against the depletion of species and reducing pollution.</a:t>
            </a:r>
            <a:endParaRPr lang="sl-SI" sz="2100" dirty="0"/>
          </a:p>
          <a:p>
            <a:r>
              <a:rPr lang="en-SI" sz="2100" dirty="0"/>
              <a:t>· Support social justice</a:t>
            </a:r>
            <a:endParaRPr lang="sl-SI" sz="2100" dirty="0"/>
          </a:p>
          <a:p>
            <a:r>
              <a:rPr lang="en-SI" sz="2100" dirty="0"/>
              <a:t>· Convert or Adapt all sectors of the economy to finance projects that have a positive impact on the environment</a:t>
            </a:r>
            <a:endParaRPr lang="sl-SI" sz="2100" dirty="0"/>
          </a:p>
          <a:p>
            <a:r>
              <a:rPr lang="en-SI" sz="2100" dirty="0"/>
              <a:t>· Invest in environmentally friendly technologies</a:t>
            </a:r>
            <a:endParaRPr lang="sl-SI" sz="2100" dirty="0"/>
          </a:p>
          <a:p>
            <a:r>
              <a:rPr lang="en-SI" sz="2100" dirty="0"/>
              <a:t> </a:t>
            </a:r>
            <a:endParaRPr lang="sl-SI" sz="2100" dirty="0"/>
          </a:p>
        </p:txBody>
      </p:sp>
    </p:spTree>
    <p:extLst>
      <p:ext uri="{BB962C8B-B14F-4D97-AF65-F5344CB8AC3E}">
        <p14:creationId xmlns:p14="http://schemas.microsoft.com/office/powerpoint/2010/main" val="247508727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r>
              <a:rPr lang="en-SI" dirty="0"/>
              <a:t> </a:t>
            </a:r>
            <a:r>
              <a:rPr lang="en-SI" sz="2100" dirty="0"/>
              <a:t>Support green innovation</a:t>
            </a:r>
            <a:endParaRPr lang="sl-SI" sz="2100" dirty="0"/>
          </a:p>
          <a:p>
            <a:r>
              <a:rPr lang="en-SI" sz="2100" dirty="0"/>
              <a:t>· Encourage clean and accessible transportation for all</a:t>
            </a:r>
            <a:endParaRPr lang="sl-SI" sz="2100" dirty="0"/>
          </a:p>
          <a:p>
            <a:r>
              <a:rPr lang="en-SI" sz="2100" dirty="0"/>
              <a:t>· Encourage nature-friendly agriculture.</a:t>
            </a:r>
            <a:endParaRPr lang="sl-SI" sz="2100" dirty="0"/>
          </a:p>
          <a:p>
            <a:r>
              <a:rPr lang="en-SI" sz="2100" dirty="0"/>
              <a:t>· Assist polluting industries to transfer to more civic and environment-friendly activities- guarantying thus justice and social security.</a:t>
            </a:r>
            <a:endParaRPr lang="sl-SI" sz="2100" dirty="0"/>
          </a:p>
          <a:p>
            <a:r>
              <a:rPr lang="en-SI" sz="2100" dirty="0"/>
              <a:t>·  Implement the United Nation’s 2030 Agenda and the sustainable development goals</a:t>
            </a:r>
            <a:endParaRPr lang="sl-SI" sz="2100" dirty="0"/>
          </a:p>
          <a:p>
            <a:endParaRPr lang="sl-SI" sz="2100" dirty="0"/>
          </a:p>
        </p:txBody>
      </p:sp>
    </p:spTree>
    <p:extLst>
      <p:ext uri="{BB962C8B-B14F-4D97-AF65-F5344CB8AC3E}">
        <p14:creationId xmlns:p14="http://schemas.microsoft.com/office/powerpoint/2010/main" val="142573653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dirty="0">
                <a:latin typeface="+mn-lt"/>
              </a:rPr>
              <a:t>Paul </a:t>
            </a:r>
            <a:r>
              <a:rPr lang="sl-SI" dirty="0" err="1">
                <a:latin typeface="+mn-lt"/>
              </a:rPr>
              <a:t>Polman</a:t>
            </a:r>
            <a:r>
              <a:rPr lang="sl-SI" dirty="0">
                <a:latin typeface="+mn-lt"/>
              </a:rPr>
              <a:t>, </a:t>
            </a:r>
            <a:r>
              <a:rPr lang="en-GB" dirty="0">
                <a:latin typeface="+mn-lt"/>
              </a:rPr>
              <a:t>EX </a:t>
            </a:r>
            <a:r>
              <a:rPr lang="sl-SI" dirty="0">
                <a:latin typeface="+mn-lt"/>
              </a:rPr>
              <a:t>CEO, </a:t>
            </a:r>
            <a:r>
              <a:rPr lang="sl-SI" dirty="0" err="1">
                <a:latin typeface="+mn-lt"/>
              </a:rPr>
              <a:t>Unilever</a:t>
            </a:r>
            <a:endParaRPr lang="sl-SI" dirty="0">
              <a:latin typeface="+mn-lt"/>
            </a:endParaRPr>
          </a:p>
        </p:txBody>
      </p:sp>
      <p:sp>
        <p:nvSpPr>
          <p:cNvPr id="3" name="Content Placeholder 2"/>
          <p:cNvSpPr>
            <a:spLocks noGrp="1"/>
          </p:cNvSpPr>
          <p:nvPr>
            <p:ph idx="1"/>
          </p:nvPr>
        </p:nvSpPr>
        <p:spPr/>
        <p:txBody>
          <a:bodyPr>
            <a:noAutofit/>
          </a:bodyPr>
          <a:lstStyle/>
          <a:p>
            <a:r>
              <a:rPr lang="en-GB" sz="2700" dirty="0"/>
              <a:t>“Business can only flourish in societies in which human rights are respected, upheld and advanced. People are our greatest asset, and empowering them across our supply chain is not only the right thing to do, but also ensures a sustainable future for the business. Our ambition is to embed the promotion of human rights into every function, every role, and every corner of our organization.”</a:t>
            </a:r>
            <a:endParaRPr lang="sl-SI" sz="2700" dirty="0"/>
          </a:p>
        </p:txBody>
      </p:sp>
    </p:spTree>
    <p:extLst>
      <p:ext uri="{BB962C8B-B14F-4D97-AF65-F5344CB8AC3E}">
        <p14:creationId xmlns:p14="http://schemas.microsoft.com/office/powerpoint/2010/main" val="52411991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303835" y="0"/>
            <a:ext cx="8707056" cy="4739832"/>
          </a:xfrm>
          <a:prstGeom prst="rect">
            <a:avLst/>
          </a:prstGeom>
          <a:noFill/>
          <a:ln>
            <a:noFill/>
          </a:ln>
        </p:spPr>
      </p:pic>
    </p:spTree>
    <p:extLst>
      <p:ext uri="{BB962C8B-B14F-4D97-AF65-F5344CB8AC3E}">
        <p14:creationId xmlns:p14="http://schemas.microsoft.com/office/powerpoint/2010/main" val="1896127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vsebine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5143500"/>
          </a:xfrm>
        </p:spPr>
      </p:pic>
      <p:sp>
        <p:nvSpPr>
          <p:cNvPr id="2" name="Naslov 1"/>
          <p:cNvSpPr>
            <a:spLocks noGrp="1"/>
          </p:cNvSpPr>
          <p:nvPr>
            <p:ph type="title"/>
          </p:nvPr>
        </p:nvSpPr>
        <p:spPr>
          <a:xfrm>
            <a:off x="685800" y="1860872"/>
            <a:ext cx="2821577" cy="1730052"/>
          </a:xfrm>
        </p:spPr>
        <p:txBody>
          <a:bodyPr/>
          <a:lstStyle/>
          <a:p>
            <a:r>
              <a:rPr lang="sl-SI" b="1" dirty="0" err="1"/>
              <a:t>Thank</a:t>
            </a:r>
            <a:r>
              <a:rPr lang="sl-SI" b="1" dirty="0"/>
              <a:t> </a:t>
            </a:r>
            <a:r>
              <a:rPr lang="sl-SI" b="1" dirty="0" err="1"/>
              <a:t>you</a:t>
            </a:r>
            <a:r>
              <a:rPr lang="sl-SI" b="1" dirty="0"/>
              <a:t> </a:t>
            </a:r>
            <a:r>
              <a:rPr lang="sl-SI" b="1" dirty="0" err="1"/>
              <a:t>for</a:t>
            </a:r>
            <a:r>
              <a:rPr lang="sl-SI" b="1" dirty="0"/>
              <a:t> </a:t>
            </a:r>
            <a:r>
              <a:rPr lang="sl-SI" b="1" dirty="0" err="1"/>
              <a:t>your</a:t>
            </a:r>
            <a:r>
              <a:rPr lang="sl-SI" b="1" dirty="0"/>
              <a:t> </a:t>
            </a:r>
            <a:r>
              <a:rPr lang="sl-SI" b="1" dirty="0" err="1"/>
              <a:t>attention</a:t>
            </a:r>
            <a:endParaRPr lang="sl-SI" b="1" dirty="0"/>
          </a:p>
        </p:txBody>
      </p:sp>
      <p:sp>
        <p:nvSpPr>
          <p:cNvPr id="5" name="AutoShape 6" descr="Rezultat iskanja slik za adoption"/>
          <p:cNvSpPr>
            <a:spLocks noChangeAspect="1" noChangeArrowheads="1"/>
          </p:cNvSpPr>
          <p:nvPr/>
        </p:nvSpPr>
        <p:spPr bwMode="auto">
          <a:xfrm>
            <a:off x="116681" y="-10834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8" descr="Rezultat iskanja slik za adoption"/>
          <p:cNvSpPr>
            <a:spLocks noChangeAspect="1" noChangeArrowheads="1"/>
          </p:cNvSpPr>
          <p:nvPr/>
        </p:nvSpPr>
        <p:spPr bwMode="auto">
          <a:xfrm>
            <a:off x="230981" y="5952"/>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Tree>
    <p:extLst>
      <p:ext uri="{BB962C8B-B14F-4D97-AF65-F5344CB8AC3E}">
        <p14:creationId xmlns:p14="http://schemas.microsoft.com/office/powerpoint/2010/main" val="32942571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156258" y="0"/>
            <a:ext cx="9601200" cy="5020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2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22</a:t>
            </a:fld>
            <a:endParaRPr lang="en-US"/>
          </a:p>
        </p:txBody>
      </p:sp>
      <p:pic>
        <p:nvPicPr>
          <p:cNvPr id="6" name="Content Placeholder 5"/>
          <p:cNvPicPr>
            <a:picLocks noGrp="1" noChangeAspect="1"/>
          </p:cNvPicPr>
          <p:nvPr>
            <p:ph idx="1"/>
          </p:nvPr>
        </p:nvPicPr>
        <p:blipFill>
          <a:blip r:embed="rId2"/>
          <a:stretch>
            <a:fillRect/>
          </a:stretch>
        </p:blipFill>
        <p:spPr>
          <a:xfrm>
            <a:off x="-1" y="620688"/>
            <a:ext cx="9062055" cy="6153544"/>
          </a:xfrm>
          <a:prstGeom prst="rect">
            <a:avLst/>
          </a:prstGeom>
        </p:spPr>
      </p:pic>
    </p:spTree>
    <p:extLst>
      <p:ext uri="{BB962C8B-B14F-4D97-AF65-F5344CB8AC3E}">
        <p14:creationId xmlns:p14="http://schemas.microsoft.com/office/powerpoint/2010/main" val="226505127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a:xfrm>
            <a:off x="8100392" y="6396297"/>
            <a:ext cx="898659" cy="392904"/>
          </a:xfrm>
        </p:spPr>
        <p:txBody>
          <a:bodyPr/>
          <a:lstStyle/>
          <a:p>
            <a:pPr>
              <a:defRPr/>
            </a:pPr>
            <a:fld id="{869A43B6-4A72-4A6E-B3BC-4E1A4B5DD1B6}" type="slidenum">
              <a:rPr lang="en-US"/>
              <a:pPr>
                <a:defRPr/>
              </a:pPr>
              <a:t>23</a:t>
            </a:fld>
            <a:endParaRPr lang="en-US"/>
          </a:p>
        </p:txBody>
      </p:sp>
      <p:pic>
        <p:nvPicPr>
          <p:cNvPr id="6" name="Content Placeholder 5"/>
          <p:cNvPicPr>
            <a:picLocks noGrp="1" noChangeAspect="1"/>
          </p:cNvPicPr>
          <p:nvPr>
            <p:ph idx="1"/>
          </p:nvPr>
        </p:nvPicPr>
        <p:blipFill>
          <a:blip r:embed="rId2"/>
          <a:stretch>
            <a:fillRect/>
          </a:stretch>
        </p:blipFill>
        <p:spPr>
          <a:xfrm>
            <a:off x="83871" y="620688"/>
            <a:ext cx="9060129" cy="6048672"/>
          </a:xfrm>
          <a:prstGeom prst="rect">
            <a:avLst/>
          </a:prstGeom>
        </p:spPr>
      </p:pic>
    </p:spTree>
    <p:extLst>
      <p:ext uri="{BB962C8B-B14F-4D97-AF65-F5344CB8AC3E}">
        <p14:creationId xmlns:p14="http://schemas.microsoft.com/office/powerpoint/2010/main" val="317929485"/>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24</a:t>
            </a:fld>
            <a:endParaRPr lang="en-US"/>
          </a:p>
        </p:txBody>
      </p:sp>
      <p:sp>
        <p:nvSpPr>
          <p:cNvPr id="4" name="Title 3"/>
          <p:cNvSpPr>
            <a:spLocks noGrp="1"/>
          </p:cNvSpPr>
          <p:nvPr>
            <p:ph type="title"/>
          </p:nvPr>
        </p:nvSpPr>
        <p:spPr>
          <a:xfrm>
            <a:off x="827584" y="764704"/>
            <a:ext cx="8153400" cy="1047328"/>
          </a:xfrm>
        </p:spPr>
        <p:txBody>
          <a:bodyPr/>
          <a:lstStyle/>
          <a:p>
            <a:pPr algn="ctr"/>
            <a:r>
              <a:rPr lang="en-GB" sz="3200" dirty="0"/>
              <a:t>Tangible and intangible Cultural Heritage</a:t>
            </a:r>
            <a:br>
              <a:rPr lang="en-GB" sz="3200" dirty="0"/>
            </a:br>
            <a:endParaRPr lang="sl-SI" sz="3200" dirty="0"/>
          </a:p>
        </p:txBody>
      </p:sp>
      <p:sp>
        <p:nvSpPr>
          <p:cNvPr id="5" name="Content Placeholder 4"/>
          <p:cNvSpPr>
            <a:spLocks noGrp="1"/>
          </p:cNvSpPr>
          <p:nvPr>
            <p:ph idx="1"/>
          </p:nvPr>
        </p:nvSpPr>
        <p:spPr/>
        <p:txBody>
          <a:bodyPr/>
          <a:lstStyle/>
          <a:p>
            <a:pPr algn="just"/>
            <a:r>
              <a:rPr lang="en-GB" dirty="0"/>
              <a:t>Tangible Cultural Heritage’ refers to physical artefacts produced, maintained and transmitted </a:t>
            </a:r>
            <a:r>
              <a:rPr lang="en-GB" dirty="0" err="1"/>
              <a:t>intergenerationally</a:t>
            </a:r>
            <a:r>
              <a:rPr lang="en-GB" dirty="0"/>
              <a:t> in a society. It includes artistic creations, built heritage such as buildings and monuments, and other physical or tangible products of human creativity that are invested with cultural significance in a society.</a:t>
            </a:r>
            <a:endParaRPr lang="sl-SI" dirty="0"/>
          </a:p>
        </p:txBody>
      </p:sp>
    </p:spTree>
    <p:extLst>
      <p:ext uri="{BB962C8B-B14F-4D97-AF65-F5344CB8AC3E}">
        <p14:creationId xmlns:p14="http://schemas.microsoft.com/office/powerpoint/2010/main" val="204193588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25</a:t>
            </a:fld>
            <a:endParaRPr lang="en-US"/>
          </a:p>
        </p:txBody>
      </p:sp>
      <p:sp>
        <p:nvSpPr>
          <p:cNvPr id="5" name="Content Placeholder 4"/>
          <p:cNvSpPr>
            <a:spLocks noGrp="1"/>
          </p:cNvSpPr>
          <p:nvPr>
            <p:ph idx="1"/>
          </p:nvPr>
        </p:nvSpPr>
        <p:spPr>
          <a:xfrm>
            <a:off x="390995" y="980728"/>
            <a:ext cx="7772400" cy="4608512"/>
          </a:xfrm>
        </p:spPr>
        <p:txBody>
          <a:bodyPr/>
          <a:lstStyle/>
          <a:p>
            <a:pPr algn="just"/>
            <a:r>
              <a:rPr lang="en-GB" dirty="0"/>
              <a:t>‘Intangible Cultural Heritage’ indicates ‘the practices, representations, expressions, knowledge, skills – as well as the instruments, objects, artefacts and cultural spaces associated therewith – that communities, groups and, in some cases, individuals recognize as part of their Cultural Heritage’ (UNESCO, 2003). Examples of intangible heritage are oral traditions, performing arts, local knowledge, and traditional skills.</a:t>
            </a:r>
            <a:endParaRPr lang="sl-SI" dirty="0"/>
          </a:p>
        </p:txBody>
      </p:sp>
    </p:spTree>
    <p:extLst>
      <p:ext uri="{BB962C8B-B14F-4D97-AF65-F5344CB8AC3E}">
        <p14:creationId xmlns:p14="http://schemas.microsoft.com/office/powerpoint/2010/main" val="135035257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26</a:t>
            </a:fld>
            <a:endParaRPr lang="en-US"/>
          </a:p>
        </p:txBody>
      </p:sp>
      <p:sp>
        <p:nvSpPr>
          <p:cNvPr id="5" name="Content Placeholder 4"/>
          <p:cNvSpPr>
            <a:spLocks noGrp="1"/>
          </p:cNvSpPr>
          <p:nvPr>
            <p:ph idx="1"/>
          </p:nvPr>
        </p:nvSpPr>
        <p:spPr>
          <a:xfrm>
            <a:off x="390995" y="764704"/>
            <a:ext cx="7772400" cy="4608512"/>
          </a:xfrm>
        </p:spPr>
        <p:txBody>
          <a:bodyPr/>
          <a:lstStyle/>
          <a:p>
            <a:pPr algn="just"/>
            <a:r>
              <a:rPr lang="en-GB" sz="2800" dirty="0"/>
              <a:t>Tangible and intangible heritage require different approaches for preservation and safeguarding, which has been one of the main motivations driving the conception and ratification of the 2003 UNESCO Convention for the Safeguarding of the Intangible Cultural Heritage. The Convention stipulates the interdependence between intangible Cultural Heritage, and tangible cultural and natural heritage, and acknowledges the role of intangible Cultural Heritage as a source of cultural diversity and a driver of sustainable development. </a:t>
            </a:r>
            <a:endParaRPr lang="sl-SI" sz="2800" dirty="0"/>
          </a:p>
        </p:txBody>
      </p:sp>
    </p:spTree>
    <p:extLst>
      <p:ext uri="{BB962C8B-B14F-4D97-AF65-F5344CB8AC3E}">
        <p14:creationId xmlns:p14="http://schemas.microsoft.com/office/powerpoint/2010/main" val="774752166"/>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27</a:t>
            </a:fld>
            <a:endParaRPr lang="en-US"/>
          </a:p>
        </p:txBody>
      </p:sp>
      <p:sp>
        <p:nvSpPr>
          <p:cNvPr id="5" name="Content Placeholder 4"/>
          <p:cNvSpPr>
            <a:spLocks noGrp="1"/>
          </p:cNvSpPr>
          <p:nvPr>
            <p:ph idx="1"/>
          </p:nvPr>
        </p:nvSpPr>
        <p:spPr>
          <a:xfrm>
            <a:off x="251520" y="1412776"/>
            <a:ext cx="7772400" cy="4608512"/>
          </a:xfrm>
        </p:spPr>
        <p:txBody>
          <a:bodyPr/>
          <a:lstStyle/>
          <a:p>
            <a:pPr algn="just"/>
            <a:r>
              <a:rPr lang="en-GB" dirty="0"/>
              <a:t>Recognizing the value of people for the expression and transmission of intangible Cultural Heritage, UNESCO spearheaded the recognition and promotion of living human treasures, ‘persons who possess to a very high degree the knowledge and skills required for performing or recreating specific elements of the intangible Cultural Heritage’.</a:t>
            </a:r>
            <a:endParaRPr lang="sl-SI" dirty="0"/>
          </a:p>
        </p:txBody>
      </p:sp>
    </p:spTree>
    <p:extLst>
      <p:ext uri="{BB962C8B-B14F-4D97-AF65-F5344CB8AC3E}">
        <p14:creationId xmlns:p14="http://schemas.microsoft.com/office/powerpoint/2010/main" val="343433690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28</a:t>
            </a:fld>
            <a:endParaRPr lang="en-US"/>
          </a:p>
        </p:txBody>
      </p:sp>
      <p:pic>
        <p:nvPicPr>
          <p:cNvPr id="6" name="Content Placeholder 5"/>
          <p:cNvPicPr>
            <a:picLocks noGrp="1" noChangeAspect="1"/>
          </p:cNvPicPr>
          <p:nvPr>
            <p:ph idx="1"/>
          </p:nvPr>
        </p:nvPicPr>
        <p:blipFill>
          <a:blip r:embed="rId2"/>
          <a:stretch>
            <a:fillRect/>
          </a:stretch>
        </p:blipFill>
        <p:spPr>
          <a:xfrm>
            <a:off x="-8979" y="1340768"/>
            <a:ext cx="9152979" cy="4389179"/>
          </a:xfrm>
          <a:prstGeom prst="rect">
            <a:avLst/>
          </a:prstGeom>
        </p:spPr>
      </p:pic>
    </p:spTree>
    <p:extLst>
      <p:ext uri="{BB962C8B-B14F-4D97-AF65-F5344CB8AC3E}">
        <p14:creationId xmlns:p14="http://schemas.microsoft.com/office/powerpoint/2010/main" val="60231158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29</a:t>
            </a:fld>
            <a:endParaRPr lang="en-US"/>
          </a:p>
        </p:txBody>
      </p:sp>
      <p:pic>
        <p:nvPicPr>
          <p:cNvPr id="6" name="Content Placeholder 5"/>
          <p:cNvPicPr>
            <a:picLocks noGrp="1" noChangeAspect="1"/>
          </p:cNvPicPr>
          <p:nvPr>
            <p:ph idx="1"/>
          </p:nvPr>
        </p:nvPicPr>
        <p:blipFill>
          <a:blip r:embed="rId2"/>
          <a:stretch>
            <a:fillRect/>
          </a:stretch>
        </p:blipFill>
        <p:spPr>
          <a:xfrm>
            <a:off x="179512" y="1844824"/>
            <a:ext cx="8882542" cy="2904748"/>
          </a:xfrm>
          <a:prstGeom prst="rect">
            <a:avLst/>
          </a:prstGeom>
        </p:spPr>
      </p:pic>
    </p:spTree>
    <p:extLst>
      <p:ext uri="{BB962C8B-B14F-4D97-AF65-F5344CB8AC3E}">
        <p14:creationId xmlns:p14="http://schemas.microsoft.com/office/powerpoint/2010/main" val="137002988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
            <a:extLst>
              <a:ext uri="{FF2B5EF4-FFF2-40B4-BE49-F238E27FC236}">
                <a16:creationId xmlns:a16="http://schemas.microsoft.com/office/drawing/2014/main" id="{1463E07F-2D47-9584-3C16-FDE870A4DC6E}"/>
              </a:ext>
            </a:extLst>
          </p:cNvPr>
          <p:cNvSpPr>
            <a:spLocks noGrp="1"/>
          </p:cNvSpPr>
          <p:nvPr>
            <p:ph type="body" sz="quarter" idx="10"/>
          </p:nvPr>
        </p:nvSpPr>
        <p:spPr>
          <a:xfrm>
            <a:off x="-1" y="0"/>
            <a:ext cx="7908455" cy="476672"/>
          </a:xfrm>
        </p:spPr>
        <p:txBody>
          <a:bodyPr/>
          <a:lstStyle/>
          <a:p>
            <a:endParaRPr lang="en-US"/>
          </a:p>
        </p:txBody>
      </p:sp>
      <p:sp>
        <p:nvSpPr>
          <p:cNvPr id="5" name="Slide Number Placeholder 4">
            <a:extLst>
              <a:ext uri="{FF2B5EF4-FFF2-40B4-BE49-F238E27FC236}">
                <a16:creationId xmlns:a16="http://schemas.microsoft.com/office/drawing/2014/main" id="{B9B21B54-C8F2-3735-4BE8-EF10A9311524}"/>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3</a:t>
            </a:fld>
            <a:endParaRPr lang="en-US" sz="2000"/>
          </a:p>
        </p:txBody>
      </p:sp>
      <p:graphicFrame>
        <p:nvGraphicFramePr>
          <p:cNvPr id="46" name="Content Placeholder 4">
            <a:extLst>
              <a:ext uri="{FF2B5EF4-FFF2-40B4-BE49-F238E27FC236}">
                <a16:creationId xmlns:a16="http://schemas.microsoft.com/office/drawing/2014/main" id="{124EFE89-F858-8CF1-BAFC-3968CCC8EFCD}"/>
              </a:ext>
            </a:extLst>
          </p:cNvPr>
          <p:cNvGraphicFramePr>
            <a:graphicFrameLocks noGrp="1"/>
          </p:cNvGraphicFramePr>
          <p:nvPr>
            <p:ph idx="1"/>
            <p:extLst>
              <p:ext uri="{D42A27DB-BD31-4B8C-83A1-F6EECF244321}">
                <p14:modId xmlns:p14="http://schemas.microsoft.com/office/powerpoint/2010/main" val="905192959"/>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522921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3026D-C214-836D-D53F-16801113531C}"/>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CA78677A-C75F-55A6-C549-8F8C15956362}"/>
              </a:ext>
            </a:extLst>
          </p:cNvPr>
          <p:cNvSpPr>
            <a:spLocks noGrp="1"/>
          </p:cNvSpPr>
          <p:nvPr>
            <p:ph type="sldNum" sz="quarter" idx="4"/>
          </p:nvPr>
        </p:nvSpPr>
        <p:spPr/>
        <p:txBody>
          <a:bodyPr/>
          <a:lstStyle/>
          <a:p>
            <a:pPr>
              <a:defRPr/>
            </a:pPr>
            <a:fld id="{869A43B6-4A72-4A6E-B3BC-4E1A4B5DD1B6}" type="slidenum">
              <a:rPr lang="en-US"/>
              <a:pPr>
                <a:defRPr/>
              </a:pPr>
              <a:t>30</a:t>
            </a:fld>
            <a:endParaRPr lang="en-US"/>
          </a:p>
        </p:txBody>
      </p:sp>
      <p:sp>
        <p:nvSpPr>
          <p:cNvPr id="5" name="Content Placeholder 4">
            <a:extLst>
              <a:ext uri="{FF2B5EF4-FFF2-40B4-BE49-F238E27FC236}">
                <a16:creationId xmlns:a16="http://schemas.microsoft.com/office/drawing/2014/main" id="{C6F9AD99-908D-9398-4FDB-1D069DF94D18}"/>
              </a:ext>
            </a:extLst>
          </p:cNvPr>
          <p:cNvSpPr>
            <a:spLocks noGrp="1"/>
          </p:cNvSpPr>
          <p:nvPr>
            <p:ph idx="1"/>
          </p:nvPr>
        </p:nvSpPr>
        <p:spPr>
          <a:xfrm>
            <a:off x="390995" y="3429000"/>
            <a:ext cx="7772400" cy="4608512"/>
          </a:xfrm>
        </p:spPr>
        <p:txBody>
          <a:bodyPr/>
          <a:lstStyle/>
          <a:p>
            <a:pPr algn="ctr"/>
            <a:r>
              <a:rPr lang="en-GB" dirty="0"/>
              <a:t>THANK YOU</a:t>
            </a:r>
            <a:endParaRPr lang="en-SI" dirty="0"/>
          </a:p>
        </p:txBody>
      </p:sp>
    </p:spTree>
    <p:extLst>
      <p:ext uri="{BB962C8B-B14F-4D97-AF65-F5344CB8AC3E}">
        <p14:creationId xmlns:p14="http://schemas.microsoft.com/office/powerpoint/2010/main" val="210585530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76672"/>
            <a:ext cx="7772400" cy="1470025"/>
          </a:xfrm>
        </p:spPr>
        <p:txBody>
          <a:bodyPr>
            <a:normAutofit fontScale="90000"/>
          </a:bodyPr>
          <a:lstStyle/>
          <a:p>
            <a:r>
              <a:rPr lang="en-GB" b="1" dirty="0"/>
              <a:t>European Environmental Policy: EU Multiannual Financial Framework 2021-2027 and Green Investment Possibilities</a:t>
            </a:r>
            <a:endParaRPr lang="fr-BE" dirty="0"/>
          </a:p>
        </p:txBody>
      </p:sp>
      <p:sp>
        <p:nvSpPr>
          <p:cNvPr id="3" name="Подзаголовок 2"/>
          <p:cNvSpPr>
            <a:spLocks noGrp="1"/>
          </p:cNvSpPr>
          <p:nvPr>
            <p:ph type="subTitle" idx="1"/>
          </p:nvPr>
        </p:nvSpPr>
        <p:spPr>
          <a:xfrm>
            <a:off x="1475656" y="2492896"/>
            <a:ext cx="6400800" cy="4176464"/>
          </a:xfrm>
        </p:spPr>
        <p:txBody>
          <a:bodyPr>
            <a:normAutofit fontScale="92500" lnSpcReduction="20000"/>
          </a:bodyPr>
          <a:lstStyle/>
          <a:p>
            <a:endParaRPr lang="en-US" dirty="0">
              <a:solidFill>
                <a:schemeClr val="accent1"/>
              </a:solidFill>
            </a:endParaRPr>
          </a:p>
          <a:p>
            <a:r>
              <a:rPr lang="en-US" dirty="0">
                <a:solidFill>
                  <a:schemeClr val="accent1"/>
                </a:solidFill>
              </a:rPr>
              <a:t>By Dr. </a:t>
            </a:r>
          </a:p>
          <a:p>
            <a:r>
              <a:rPr lang="en-US" dirty="0">
                <a:solidFill>
                  <a:schemeClr val="accent1"/>
                </a:solidFill>
              </a:rPr>
              <a:t>MENSAH C. Marius </a:t>
            </a:r>
          </a:p>
          <a:p>
            <a:r>
              <a:rPr lang="en-US" dirty="0">
                <a:solidFill>
                  <a:schemeClr val="accent1"/>
                </a:solidFill>
              </a:rPr>
              <a:t>Assistant Professor</a:t>
            </a:r>
          </a:p>
          <a:p>
            <a:r>
              <a:rPr lang="en-US" dirty="0">
                <a:solidFill>
                  <a:schemeClr val="accent1"/>
                </a:solidFill>
              </a:rPr>
              <a:t>Faculty of Law- University of Maribor</a:t>
            </a:r>
          </a:p>
          <a:p>
            <a:endParaRPr lang="en-US" dirty="0">
              <a:solidFill>
                <a:schemeClr val="tx1"/>
              </a:solidFill>
            </a:endParaRPr>
          </a:p>
          <a:p>
            <a:endParaRPr lang="en-US" dirty="0">
              <a:solidFill>
                <a:schemeClr val="tx1"/>
              </a:solidFill>
            </a:endParaRPr>
          </a:p>
          <a:p>
            <a:r>
              <a:rPr lang="sl-SI" dirty="0">
                <a:solidFill>
                  <a:schemeClr val="tx1"/>
                </a:solidFill>
              </a:rPr>
              <a:t>SZCZECIN, POLAND</a:t>
            </a:r>
            <a:endParaRPr lang="en-US" dirty="0">
              <a:solidFill>
                <a:schemeClr val="tx1"/>
              </a:solidFill>
            </a:endParaRPr>
          </a:p>
          <a:p>
            <a:r>
              <a:rPr lang="sl-SI" dirty="0" err="1">
                <a:solidFill>
                  <a:schemeClr val="tx1"/>
                </a:solidFill>
              </a:rPr>
              <a:t>March</a:t>
            </a:r>
            <a:r>
              <a:rPr lang="sl-SI" dirty="0">
                <a:solidFill>
                  <a:schemeClr val="tx1"/>
                </a:solidFill>
              </a:rPr>
              <a:t> </a:t>
            </a:r>
            <a:r>
              <a:rPr lang="en-US" dirty="0">
                <a:solidFill>
                  <a:schemeClr val="tx1"/>
                </a:solidFill>
              </a:rPr>
              <a:t>202</a:t>
            </a:r>
            <a:r>
              <a:rPr lang="sl-SI" dirty="0">
                <a:solidFill>
                  <a:schemeClr val="tx1"/>
                </a:solidFill>
              </a:rPr>
              <a:t>2</a:t>
            </a:r>
            <a:endParaRPr lang="fr-BE" dirty="0">
              <a:solidFill>
                <a:schemeClr val="tx1"/>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associée"/>
          <p:cNvPicPr/>
          <p:nvPr/>
        </p:nvPicPr>
        <p:blipFill>
          <a:blip r:embed="rId3">
            <a:extLst>
              <a:ext uri="{28A0092B-C50C-407E-A947-70E740481C1C}">
                <a14:useLocalDpi xmlns:a14="http://schemas.microsoft.com/office/drawing/2010/main" val="0"/>
              </a:ext>
            </a:extLst>
          </a:blip>
          <a:srcRect/>
          <a:stretch>
            <a:fillRect/>
          </a:stretch>
        </p:blipFill>
        <p:spPr bwMode="auto">
          <a:xfrm>
            <a:off x="303836" y="857250"/>
            <a:ext cx="8707056" cy="4739833"/>
          </a:xfrm>
          <a:prstGeom prst="rect">
            <a:avLst/>
          </a:prstGeom>
          <a:noFill/>
          <a:ln>
            <a:noFill/>
          </a:ln>
        </p:spPr>
      </p:pic>
    </p:spTree>
    <p:extLst>
      <p:ext uri="{BB962C8B-B14F-4D97-AF65-F5344CB8AC3E}">
        <p14:creationId xmlns:p14="http://schemas.microsoft.com/office/powerpoint/2010/main" val="412016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1072203"/>
            <a:ext cx="7543800" cy="557658"/>
          </a:xfrm>
        </p:spPr>
        <p:txBody>
          <a:bodyPr>
            <a:noAutofit/>
          </a:bodyPr>
          <a:lstStyle/>
          <a:p>
            <a:pPr algn="ctr"/>
            <a:r>
              <a:rPr lang="en-GB" sz="5400" dirty="0"/>
              <a:t>Why sustainable Tourism?</a:t>
            </a:r>
            <a:endParaRPr lang="sl-SI" sz="5400" dirty="0"/>
          </a:p>
        </p:txBody>
      </p:sp>
      <p:sp>
        <p:nvSpPr>
          <p:cNvPr id="4" name="AutoShape 12" descr="Rezultat iskanja slik za angelina jolie adoptio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sl-SI" sz="1350"/>
          </a:p>
        </p:txBody>
      </p:sp>
      <p:pic>
        <p:nvPicPr>
          <p:cNvPr id="3" name="Picture 2" descr="Résultat de recherche d'images pour &quot;sustainable development goal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75096"/>
            <a:ext cx="8983803" cy="385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993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0" y="2727739"/>
            <a:ext cx="5531303" cy="967565"/>
          </a:xfrm>
        </p:spPr>
        <p:txBody>
          <a:bodyPr>
            <a:noAutofit/>
          </a:bodyPr>
          <a:lstStyle/>
          <a:p>
            <a:endParaRPr lang="sl-SI" sz="1650" dirty="0"/>
          </a:p>
          <a:p>
            <a:endParaRPr lang="sl-SI" sz="1650" dirty="0"/>
          </a:p>
        </p:txBody>
      </p:sp>
      <p:sp>
        <p:nvSpPr>
          <p:cNvPr id="4" name="AutoShape 6" descr="Rezultat iskanja slik za baby abandoned children"/>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sl-SI" sz="1350"/>
          </a:p>
        </p:txBody>
      </p:sp>
      <p:sp>
        <p:nvSpPr>
          <p:cNvPr id="5" name="AutoShape 8" descr="Rezultat iskanja slik za baby abandoned children"/>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sl-SI" sz="1350"/>
          </a:p>
        </p:txBody>
      </p:sp>
      <p:sp>
        <p:nvSpPr>
          <p:cNvPr id="2" name="Rectangle 1"/>
          <p:cNvSpPr/>
          <p:nvPr/>
        </p:nvSpPr>
        <p:spPr>
          <a:xfrm>
            <a:off x="116681" y="1091804"/>
            <a:ext cx="8963658" cy="4893647"/>
          </a:xfrm>
          <a:prstGeom prst="rect">
            <a:avLst/>
          </a:prstGeom>
        </p:spPr>
        <p:txBody>
          <a:bodyPr wrap="square">
            <a:spAutoFit/>
          </a:bodyPr>
          <a:lstStyle/>
          <a:p>
            <a:r>
              <a:rPr lang="en-GB" sz="2400" dirty="0"/>
              <a:t>The travel and tourism industry is one of the world’s largest industries with a global economic contribution (direct, indirect and induced) of over 7.6 trillion U.S. dollars in 2016. The direct economic impact of the industry, including accommodation, transportation, entertainment and attractions, was approximately 2.3 trillion U.S. dollars that year.</a:t>
            </a:r>
            <a:r>
              <a:rPr lang="sl-SI" sz="2400" dirty="0"/>
              <a:t>Worldwide, </a:t>
            </a:r>
            <a:r>
              <a:rPr lang="sl-SI" sz="2400" dirty="0" err="1"/>
              <a:t>the</a:t>
            </a:r>
            <a:r>
              <a:rPr lang="sl-SI" sz="2400" dirty="0"/>
              <a:t> </a:t>
            </a:r>
            <a:r>
              <a:rPr lang="sl-SI" sz="2400" dirty="0" err="1"/>
              <a:t>tourism</a:t>
            </a:r>
            <a:r>
              <a:rPr lang="sl-SI" sz="2400" dirty="0"/>
              <a:t> </a:t>
            </a:r>
            <a:r>
              <a:rPr lang="sl-SI" sz="2400" dirty="0" err="1"/>
              <a:t>industry</a:t>
            </a:r>
            <a:r>
              <a:rPr lang="sl-SI" sz="2400" dirty="0"/>
              <a:t> </a:t>
            </a:r>
            <a:r>
              <a:rPr lang="sl-SI" sz="2400" dirty="0" err="1"/>
              <a:t>has</a:t>
            </a:r>
            <a:r>
              <a:rPr lang="sl-SI" sz="2400" dirty="0"/>
              <a:t> </a:t>
            </a:r>
            <a:r>
              <a:rPr lang="sl-SI" sz="2400" dirty="0" err="1"/>
              <a:t>experienced</a:t>
            </a:r>
            <a:r>
              <a:rPr lang="sl-SI" sz="2400" dirty="0"/>
              <a:t> </a:t>
            </a:r>
            <a:r>
              <a:rPr lang="sl-SI" sz="2400" dirty="0" err="1"/>
              <a:t>steady</a:t>
            </a:r>
            <a:r>
              <a:rPr lang="sl-SI" sz="2400" dirty="0"/>
              <a:t> </a:t>
            </a:r>
            <a:r>
              <a:rPr lang="sl-SI" sz="2400" dirty="0" err="1"/>
              <a:t>growth</a:t>
            </a:r>
            <a:r>
              <a:rPr lang="sl-SI" sz="2400" dirty="0"/>
              <a:t> </a:t>
            </a:r>
            <a:r>
              <a:rPr lang="sl-SI" sz="2400" dirty="0" err="1"/>
              <a:t>almost</a:t>
            </a:r>
            <a:r>
              <a:rPr lang="sl-SI" sz="2400" dirty="0"/>
              <a:t> </a:t>
            </a:r>
            <a:r>
              <a:rPr lang="sl-SI" sz="2400" dirty="0" err="1"/>
              <a:t>every</a:t>
            </a:r>
            <a:r>
              <a:rPr lang="sl-SI" sz="2400" dirty="0"/>
              <a:t> </a:t>
            </a:r>
            <a:r>
              <a:rPr lang="sl-SI" sz="2400" dirty="0" err="1"/>
              <a:t>year</a:t>
            </a:r>
            <a:r>
              <a:rPr lang="sl-SI" sz="2400" dirty="0"/>
              <a:t>. </a:t>
            </a:r>
            <a:r>
              <a:rPr lang="sl-SI" sz="2400" dirty="0" err="1"/>
              <a:t>International</a:t>
            </a:r>
            <a:r>
              <a:rPr lang="sl-SI" sz="2400" dirty="0"/>
              <a:t> </a:t>
            </a:r>
            <a:r>
              <a:rPr lang="sl-SI" sz="2400" b="1" dirty="0" err="1"/>
              <a:t>tourist</a:t>
            </a:r>
            <a:r>
              <a:rPr lang="sl-SI" sz="2400" b="1" dirty="0"/>
              <a:t> </a:t>
            </a:r>
            <a:r>
              <a:rPr lang="sl-SI" sz="2400" b="1" dirty="0" err="1"/>
              <a:t>arrivals</a:t>
            </a:r>
            <a:r>
              <a:rPr lang="sl-SI" sz="2400" b="1" dirty="0"/>
              <a:t> </a:t>
            </a:r>
            <a:r>
              <a:rPr lang="sl-SI" sz="2400" b="1" dirty="0" err="1"/>
              <a:t>increased</a:t>
            </a:r>
            <a:r>
              <a:rPr lang="sl-SI" sz="2400" b="1" dirty="0"/>
              <a:t> </a:t>
            </a:r>
            <a:r>
              <a:rPr lang="sl-SI" sz="2400" b="1" dirty="0" err="1"/>
              <a:t>from</a:t>
            </a:r>
            <a:r>
              <a:rPr lang="sl-SI" sz="2400" b="1" dirty="0"/>
              <a:t> 528 </a:t>
            </a:r>
            <a:r>
              <a:rPr lang="sl-SI" sz="2400" b="1" dirty="0" err="1"/>
              <a:t>million</a:t>
            </a:r>
            <a:r>
              <a:rPr lang="sl-SI" sz="2400" b="1" dirty="0"/>
              <a:t> in 2005 to 1.19 </a:t>
            </a:r>
            <a:r>
              <a:rPr lang="sl-SI" sz="2400" b="1" dirty="0" err="1"/>
              <a:t>billion</a:t>
            </a:r>
            <a:r>
              <a:rPr lang="sl-SI" sz="2400" b="1" dirty="0"/>
              <a:t> in 2015.</a:t>
            </a:r>
            <a:r>
              <a:rPr lang="sl-SI" sz="2400" dirty="0"/>
              <a:t> </a:t>
            </a:r>
            <a:r>
              <a:rPr lang="sl-SI" sz="2400" dirty="0" err="1"/>
              <a:t>Figures</a:t>
            </a:r>
            <a:r>
              <a:rPr lang="sl-SI" sz="2400" dirty="0"/>
              <a:t> </a:t>
            </a:r>
            <a:r>
              <a:rPr lang="sl-SI" sz="2400" dirty="0" err="1"/>
              <a:t>were</a:t>
            </a:r>
            <a:r>
              <a:rPr lang="sl-SI" sz="2400" dirty="0"/>
              <a:t> </a:t>
            </a:r>
            <a:r>
              <a:rPr lang="sl-SI" sz="2400" dirty="0" err="1"/>
              <a:t>forecasted</a:t>
            </a:r>
            <a:r>
              <a:rPr lang="sl-SI" sz="2400" dirty="0"/>
              <a:t> to </a:t>
            </a:r>
            <a:r>
              <a:rPr lang="sl-SI" sz="2400" dirty="0" err="1"/>
              <a:t>exceed</a:t>
            </a:r>
            <a:r>
              <a:rPr lang="sl-SI" sz="2400" dirty="0"/>
              <a:t> 1.8 </a:t>
            </a:r>
            <a:r>
              <a:rPr lang="sl-SI" sz="2400" dirty="0" err="1"/>
              <a:t>billion</a:t>
            </a:r>
            <a:r>
              <a:rPr lang="sl-SI" sz="2400" dirty="0"/>
              <a:t> </a:t>
            </a:r>
            <a:r>
              <a:rPr lang="sl-SI" sz="2400" dirty="0" err="1"/>
              <a:t>by</a:t>
            </a:r>
            <a:r>
              <a:rPr lang="sl-SI" sz="2400" dirty="0"/>
              <a:t> 2030. </a:t>
            </a:r>
            <a:r>
              <a:rPr lang="sl-SI" sz="2400" b="1" dirty="0"/>
              <a:t>Each </a:t>
            </a:r>
            <a:r>
              <a:rPr lang="sl-SI" sz="2400" b="1" dirty="0" err="1"/>
              <a:t>year</a:t>
            </a:r>
            <a:r>
              <a:rPr lang="sl-SI" sz="2400" b="1" dirty="0"/>
              <a:t>, </a:t>
            </a:r>
            <a:r>
              <a:rPr lang="sl-SI" sz="2400" b="1" dirty="0" err="1"/>
              <a:t>Europe</a:t>
            </a:r>
            <a:r>
              <a:rPr lang="sl-SI" sz="2400" b="1" dirty="0"/>
              <a:t> </a:t>
            </a:r>
            <a:r>
              <a:rPr lang="sl-SI" sz="2400" b="1" dirty="0" err="1"/>
              <a:t>receives</a:t>
            </a:r>
            <a:r>
              <a:rPr lang="sl-SI" sz="2400" b="1" dirty="0"/>
              <a:t> </a:t>
            </a:r>
            <a:r>
              <a:rPr lang="sl-SI" sz="2400" b="1" dirty="0" err="1"/>
              <a:t>the</a:t>
            </a:r>
            <a:r>
              <a:rPr lang="sl-SI" sz="2400" b="1" dirty="0"/>
              <a:t> most </a:t>
            </a:r>
            <a:r>
              <a:rPr lang="sl-SI" sz="2400" b="1" dirty="0" err="1"/>
              <a:t>international</a:t>
            </a:r>
            <a:r>
              <a:rPr lang="sl-SI" sz="2400" b="1" dirty="0"/>
              <a:t> </a:t>
            </a:r>
            <a:r>
              <a:rPr lang="sl-SI" sz="2400" b="1" dirty="0" err="1"/>
              <a:t>tourist</a:t>
            </a:r>
            <a:r>
              <a:rPr lang="sl-SI" sz="2400" b="1" dirty="0"/>
              <a:t> </a:t>
            </a:r>
            <a:r>
              <a:rPr lang="sl-SI" sz="2400" b="1" dirty="0" err="1"/>
              <a:t>arrivals</a:t>
            </a:r>
            <a:r>
              <a:rPr lang="sl-SI" sz="2400" b="1" dirty="0"/>
              <a:t>. </a:t>
            </a:r>
            <a:r>
              <a:rPr lang="sl-SI" sz="2400" dirty="0"/>
              <a:t>It also </a:t>
            </a:r>
            <a:r>
              <a:rPr lang="sl-SI" sz="2400" dirty="0" err="1"/>
              <a:t>produces</a:t>
            </a:r>
            <a:r>
              <a:rPr lang="sl-SI" sz="2400" dirty="0"/>
              <a:t> </a:t>
            </a:r>
            <a:r>
              <a:rPr lang="sl-SI" sz="2400" dirty="0" err="1"/>
              <a:t>the</a:t>
            </a:r>
            <a:r>
              <a:rPr lang="sl-SI" sz="2400" dirty="0"/>
              <a:t> most </a:t>
            </a:r>
            <a:r>
              <a:rPr lang="sl-SI" sz="2400" dirty="0" err="1"/>
              <a:t>travelers</a:t>
            </a:r>
            <a:r>
              <a:rPr lang="sl-SI" sz="2400" dirty="0"/>
              <a:t>: </a:t>
            </a:r>
            <a:r>
              <a:rPr lang="sl-SI" sz="2400" dirty="0" err="1"/>
              <a:t>with</a:t>
            </a:r>
            <a:r>
              <a:rPr lang="sl-SI" sz="2400" dirty="0"/>
              <a:t> </a:t>
            </a:r>
            <a:r>
              <a:rPr lang="sl-SI" sz="2400" dirty="0" err="1"/>
              <a:t>approximately</a:t>
            </a:r>
            <a:r>
              <a:rPr lang="sl-SI" sz="2400" dirty="0"/>
              <a:t> 607 </a:t>
            </a:r>
            <a:r>
              <a:rPr lang="sl-SI" sz="2400" dirty="0" err="1"/>
              <a:t>million</a:t>
            </a:r>
            <a:r>
              <a:rPr lang="sl-SI" sz="2400" dirty="0"/>
              <a:t> outbound </a:t>
            </a:r>
            <a:r>
              <a:rPr lang="sl-SI" sz="2400" dirty="0" err="1"/>
              <a:t>tourists</a:t>
            </a:r>
            <a:r>
              <a:rPr lang="sl-SI" sz="2400" dirty="0"/>
              <a:t> in 2015, </a:t>
            </a:r>
            <a:r>
              <a:rPr lang="sl-SI" sz="2400" dirty="0" err="1"/>
              <a:t>the</a:t>
            </a:r>
            <a:r>
              <a:rPr lang="sl-SI" sz="2400" dirty="0"/>
              <a:t> </a:t>
            </a:r>
            <a:r>
              <a:rPr lang="sl-SI" sz="2400" dirty="0" err="1"/>
              <a:t>region</a:t>
            </a:r>
            <a:r>
              <a:rPr lang="sl-SI" sz="2400" dirty="0"/>
              <a:t> </a:t>
            </a:r>
            <a:r>
              <a:rPr lang="sl-SI" sz="2400" dirty="0" err="1"/>
              <a:t>had</a:t>
            </a:r>
            <a:r>
              <a:rPr lang="sl-SI" sz="2400" dirty="0"/>
              <a:t> more </a:t>
            </a:r>
            <a:r>
              <a:rPr lang="sl-SI" sz="2400" dirty="0" err="1"/>
              <a:t>than</a:t>
            </a:r>
            <a:r>
              <a:rPr lang="sl-SI" sz="2400" dirty="0"/>
              <a:t> </a:t>
            </a:r>
            <a:r>
              <a:rPr lang="sl-SI" sz="2400" dirty="0" err="1"/>
              <a:t>double</a:t>
            </a:r>
            <a:r>
              <a:rPr lang="sl-SI" sz="2400" dirty="0"/>
              <a:t> </a:t>
            </a:r>
            <a:r>
              <a:rPr lang="sl-SI" sz="2400" dirty="0" err="1"/>
              <a:t>that</a:t>
            </a:r>
            <a:r>
              <a:rPr lang="sl-SI" sz="2400" dirty="0"/>
              <a:t> of </a:t>
            </a:r>
            <a:r>
              <a:rPr lang="sl-SI" sz="2400" dirty="0" err="1"/>
              <a:t>the</a:t>
            </a:r>
            <a:r>
              <a:rPr lang="sl-SI" sz="2400" dirty="0"/>
              <a:t> </a:t>
            </a:r>
            <a:r>
              <a:rPr lang="sl-SI" sz="2400" dirty="0" err="1"/>
              <a:t>second</a:t>
            </a:r>
            <a:r>
              <a:rPr lang="sl-SI" sz="2400" dirty="0"/>
              <a:t> </a:t>
            </a:r>
            <a:r>
              <a:rPr lang="sl-SI" sz="2400" dirty="0" err="1"/>
              <a:t>largest</a:t>
            </a:r>
            <a:r>
              <a:rPr lang="sl-SI" sz="2400" dirty="0"/>
              <a:t> </a:t>
            </a:r>
            <a:r>
              <a:rPr lang="sl-SI" sz="2400" dirty="0" err="1"/>
              <a:t>tourist</a:t>
            </a:r>
            <a:r>
              <a:rPr lang="sl-SI" sz="2400" dirty="0"/>
              <a:t> </a:t>
            </a:r>
            <a:r>
              <a:rPr lang="sl-SI" sz="2400" dirty="0" err="1"/>
              <a:t>origin</a:t>
            </a:r>
            <a:r>
              <a:rPr lang="sl-SI" sz="2400" dirty="0"/>
              <a:t>, </a:t>
            </a:r>
            <a:r>
              <a:rPr lang="sl-SI" sz="2400" dirty="0" err="1"/>
              <a:t>the</a:t>
            </a:r>
            <a:r>
              <a:rPr lang="sl-SI" sz="2400" dirty="0"/>
              <a:t> </a:t>
            </a:r>
            <a:r>
              <a:rPr lang="sl-SI" sz="2400" dirty="0" err="1"/>
              <a:t>Asia</a:t>
            </a:r>
            <a:r>
              <a:rPr lang="sl-SI" sz="2400" dirty="0"/>
              <a:t> </a:t>
            </a:r>
            <a:r>
              <a:rPr lang="sl-SI" sz="2400" dirty="0" err="1"/>
              <a:t>Pacific</a:t>
            </a:r>
            <a:r>
              <a:rPr lang="sl-SI" sz="2400" dirty="0"/>
              <a:t> </a:t>
            </a:r>
            <a:r>
              <a:rPr lang="sl-SI" sz="2400" dirty="0" err="1"/>
              <a:t>region</a:t>
            </a:r>
            <a:r>
              <a:rPr lang="sl-SI" sz="2400" dirty="0"/>
              <a:t>.</a:t>
            </a:r>
          </a:p>
        </p:txBody>
      </p:sp>
    </p:spTree>
    <p:extLst>
      <p:ext uri="{BB962C8B-B14F-4D97-AF65-F5344CB8AC3E}">
        <p14:creationId xmlns:p14="http://schemas.microsoft.com/office/powerpoint/2010/main" val="40049596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9864" y="950669"/>
            <a:ext cx="6008997" cy="488210"/>
          </a:xfrm>
        </p:spPr>
        <p:txBody>
          <a:bodyPr>
            <a:normAutofit fontScale="90000"/>
          </a:bodyPr>
          <a:lstStyle/>
          <a:p>
            <a:pPr algn="ctr"/>
            <a:r>
              <a:rPr lang="sl-SI" b="1" dirty="0" err="1"/>
              <a:t>Slovenian</a:t>
            </a:r>
            <a:r>
              <a:rPr lang="sl-SI" b="1" dirty="0"/>
              <a:t> </a:t>
            </a:r>
            <a:r>
              <a:rPr lang="sl-SI" b="1" dirty="0" err="1"/>
              <a:t>tourism</a:t>
            </a:r>
            <a:endParaRPr lang="sl-SI" b="1" dirty="0"/>
          </a:p>
        </p:txBody>
      </p:sp>
      <p:sp>
        <p:nvSpPr>
          <p:cNvPr id="3" name="Content Placeholder 2"/>
          <p:cNvSpPr>
            <a:spLocks noGrp="1"/>
          </p:cNvSpPr>
          <p:nvPr>
            <p:ph idx="1"/>
          </p:nvPr>
        </p:nvSpPr>
        <p:spPr>
          <a:xfrm>
            <a:off x="1" y="1543050"/>
            <a:ext cx="9071657" cy="4106119"/>
          </a:xfrm>
        </p:spPr>
        <p:txBody>
          <a:bodyPr>
            <a:normAutofit fontScale="92500" lnSpcReduction="10000"/>
          </a:bodyPr>
          <a:lstStyle/>
          <a:p>
            <a:r>
              <a:rPr lang="sl-SI" sz="2100" dirty="0" err="1"/>
              <a:t>The</a:t>
            </a:r>
            <a:r>
              <a:rPr lang="sl-SI" sz="2100" dirty="0"/>
              <a:t> </a:t>
            </a:r>
            <a:r>
              <a:rPr lang="sl-SI" sz="2100" dirty="0" err="1"/>
              <a:t>Slovenian</a:t>
            </a:r>
            <a:r>
              <a:rPr lang="sl-SI" sz="2100" dirty="0"/>
              <a:t> </a:t>
            </a:r>
            <a:r>
              <a:rPr lang="sl-SI" sz="2100" dirty="0" err="1"/>
              <a:t>Tourist</a:t>
            </a:r>
            <a:r>
              <a:rPr lang="sl-SI" sz="2100" dirty="0"/>
              <a:t> </a:t>
            </a:r>
            <a:r>
              <a:rPr lang="sl-SI" sz="2100" dirty="0" err="1"/>
              <a:t>Board</a:t>
            </a:r>
            <a:r>
              <a:rPr lang="sl-SI" sz="2100" dirty="0"/>
              <a:t> </a:t>
            </a:r>
            <a:r>
              <a:rPr lang="sl-SI" sz="2100" dirty="0" err="1"/>
              <a:t>has</a:t>
            </a:r>
            <a:r>
              <a:rPr lang="sl-SI" sz="2100" dirty="0"/>
              <a:t> </a:t>
            </a:r>
            <a:r>
              <a:rPr lang="sl-SI" sz="2100" dirty="0" err="1"/>
              <a:t>defined</a:t>
            </a:r>
            <a:r>
              <a:rPr lang="sl-SI" sz="2100" dirty="0"/>
              <a:t> </a:t>
            </a:r>
            <a:r>
              <a:rPr lang="sl-SI" sz="2100" dirty="0" err="1"/>
              <a:t>green</a:t>
            </a:r>
            <a:r>
              <a:rPr lang="sl-SI" sz="2100" dirty="0"/>
              <a:t> (</a:t>
            </a:r>
            <a:r>
              <a:rPr lang="sl-SI" sz="2100" dirty="0" err="1"/>
              <a:t>ie</a:t>
            </a:r>
            <a:r>
              <a:rPr lang="sl-SI" sz="2100" dirty="0"/>
              <a:t> </a:t>
            </a:r>
            <a:r>
              <a:rPr lang="sl-SI" sz="2100" dirty="0" err="1"/>
              <a:t>sustainable</a:t>
            </a:r>
            <a:r>
              <a:rPr lang="sl-SI" sz="2100" dirty="0"/>
              <a:t>) as </a:t>
            </a:r>
            <a:r>
              <a:rPr lang="sl-SI" sz="2100" dirty="0" err="1"/>
              <a:t>the</a:t>
            </a:r>
            <a:r>
              <a:rPr lang="sl-SI" sz="2100" dirty="0"/>
              <a:t> </a:t>
            </a:r>
            <a:r>
              <a:rPr lang="sl-SI" sz="2100" dirty="0" err="1"/>
              <a:t>only</a:t>
            </a:r>
            <a:r>
              <a:rPr lang="sl-SI" sz="2100" dirty="0"/>
              <a:t> </a:t>
            </a:r>
            <a:r>
              <a:rPr lang="sl-SI" sz="2100" dirty="0" err="1"/>
              <a:t>law</a:t>
            </a:r>
            <a:r>
              <a:rPr lang="en-GB" sz="2100" dirty="0"/>
              <a:t> for </a:t>
            </a:r>
            <a:r>
              <a:rPr lang="sl-SI" sz="2100" dirty="0" err="1"/>
              <a:t>the</a:t>
            </a:r>
            <a:r>
              <a:rPr lang="sl-SI" sz="2100" dirty="0"/>
              <a:t> </a:t>
            </a:r>
            <a:r>
              <a:rPr lang="sl-SI" sz="2100" dirty="0" err="1"/>
              <a:t>development</a:t>
            </a:r>
            <a:r>
              <a:rPr lang="sl-SI" sz="2100" dirty="0"/>
              <a:t> </a:t>
            </a:r>
            <a:r>
              <a:rPr lang="sl-SI" sz="2100" dirty="0" err="1"/>
              <a:t>opportunity</a:t>
            </a:r>
            <a:endParaRPr lang="en-GB" sz="2100" dirty="0"/>
          </a:p>
          <a:p>
            <a:pPr algn="ctr"/>
            <a:r>
              <a:rPr lang="en-GB" sz="2400" b="1" dirty="0"/>
              <a:t>WHAT DOES IT MEAN?</a:t>
            </a:r>
          </a:p>
          <a:p>
            <a:pPr>
              <a:buFont typeface="Wingdings" panose="05000000000000000000" pitchFamily="2" charset="2"/>
              <a:buChar char="Ø"/>
            </a:pPr>
            <a:r>
              <a:rPr lang="sl-SI" sz="2250" dirty="0" err="1"/>
              <a:t>Integrating</a:t>
            </a:r>
            <a:r>
              <a:rPr lang="sl-SI" sz="2250" dirty="0"/>
              <a:t> </a:t>
            </a:r>
            <a:r>
              <a:rPr lang="sl-SI" sz="2250" dirty="0" err="1"/>
              <a:t>sustainability</a:t>
            </a:r>
            <a:r>
              <a:rPr lang="sl-SI" sz="2250" dirty="0"/>
              <a:t> in a </a:t>
            </a:r>
            <a:r>
              <a:rPr lang="sl-SI" sz="2250" dirty="0" err="1"/>
              <a:t>holistic</a:t>
            </a:r>
            <a:r>
              <a:rPr lang="sl-SI" sz="2250" dirty="0"/>
              <a:t> </a:t>
            </a:r>
            <a:r>
              <a:rPr lang="sl-SI" sz="2250" dirty="0" err="1"/>
              <a:t>way</a:t>
            </a:r>
            <a:r>
              <a:rPr lang="en-GB" sz="2250" dirty="0"/>
              <a:t>.</a:t>
            </a:r>
          </a:p>
          <a:p>
            <a:pPr>
              <a:buFont typeface="Wingdings" panose="05000000000000000000" pitchFamily="2" charset="2"/>
              <a:buChar char="Ø"/>
            </a:pPr>
            <a:r>
              <a:rPr lang="en-GB" sz="2250" dirty="0"/>
              <a:t>Implementation of the </a:t>
            </a:r>
            <a:r>
              <a:rPr lang="sl-SI" sz="2250" dirty="0" err="1"/>
              <a:t>Strategy</a:t>
            </a:r>
            <a:r>
              <a:rPr lang="en-GB" sz="2250" dirty="0"/>
              <a:t> on  </a:t>
            </a:r>
            <a:r>
              <a:rPr lang="sl-SI" sz="2250" dirty="0" err="1"/>
              <a:t>sustainable</a:t>
            </a:r>
            <a:r>
              <a:rPr lang="sl-SI" sz="2250" dirty="0"/>
              <a:t> </a:t>
            </a:r>
            <a:r>
              <a:rPr lang="sl-SI" sz="2250" dirty="0" err="1"/>
              <a:t>growth</a:t>
            </a:r>
            <a:r>
              <a:rPr lang="sl-SI" sz="2250" dirty="0"/>
              <a:t> 2017-2021</a:t>
            </a:r>
            <a:r>
              <a:rPr lang="en-GB" sz="2250" dirty="0"/>
              <a:t>.</a:t>
            </a:r>
          </a:p>
          <a:p>
            <a:pPr>
              <a:buFont typeface="Wingdings" panose="05000000000000000000" pitchFamily="2" charset="2"/>
              <a:buChar char="Ø"/>
            </a:pPr>
            <a:r>
              <a:rPr lang="en-GB" sz="2250" dirty="0" err="1"/>
              <a:t>D</a:t>
            </a:r>
            <a:r>
              <a:rPr lang="sl-SI" sz="2250" dirty="0" err="1"/>
              <a:t>evelopment</a:t>
            </a:r>
            <a:r>
              <a:rPr lang="sl-SI" sz="2250" dirty="0"/>
              <a:t> </a:t>
            </a:r>
            <a:r>
              <a:rPr lang="sl-SI" sz="2250" dirty="0" err="1"/>
              <a:t>and</a:t>
            </a:r>
            <a:r>
              <a:rPr lang="sl-SI" sz="2250" dirty="0"/>
              <a:t> </a:t>
            </a:r>
            <a:r>
              <a:rPr lang="sl-SI" sz="2250" dirty="0" err="1"/>
              <a:t>promotion</a:t>
            </a:r>
            <a:r>
              <a:rPr lang="sl-SI" sz="2250" dirty="0"/>
              <a:t> of </a:t>
            </a:r>
            <a:r>
              <a:rPr lang="sl-SI" sz="2250" dirty="0" err="1"/>
              <a:t>sustainable</a:t>
            </a:r>
            <a:r>
              <a:rPr lang="sl-SI" sz="2250" dirty="0"/>
              <a:t> </a:t>
            </a:r>
            <a:r>
              <a:rPr lang="sl-SI" sz="2250" dirty="0" err="1"/>
              <a:t>products</a:t>
            </a:r>
            <a:r>
              <a:rPr lang="sl-SI" sz="2250" dirty="0"/>
              <a:t> </a:t>
            </a:r>
            <a:r>
              <a:rPr lang="sl-SI" sz="2250" dirty="0" err="1"/>
              <a:t>for</a:t>
            </a:r>
            <a:r>
              <a:rPr lang="en-GB" sz="2250" dirty="0"/>
              <a:t> </a:t>
            </a:r>
            <a:r>
              <a:rPr lang="sl-SI" sz="2250" dirty="0"/>
              <a:t> </a:t>
            </a:r>
            <a:r>
              <a:rPr lang="sl-SI" sz="2250" dirty="0" err="1"/>
              <a:t>demanding</a:t>
            </a:r>
            <a:r>
              <a:rPr lang="sl-SI" sz="2250" dirty="0"/>
              <a:t> </a:t>
            </a:r>
            <a:r>
              <a:rPr lang="sl-SI" sz="2250" dirty="0" err="1"/>
              <a:t>visitor</a:t>
            </a:r>
            <a:r>
              <a:rPr lang="en-GB" sz="2250" dirty="0"/>
              <a:t>s</a:t>
            </a:r>
            <a:r>
              <a:rPr lang="sl-SI" sz="2250" dirty="0"/>
              <a:t> </a:t>
            </a:r>
            <a:r>
              <a:rPr lang="sl-SI" sz="2250" dirty="0" err="1"/>
              <a:t>seeking</a:t>
            </a:r>
            <a:r>
              <a:rPr lang="sl-SI" sz="2250" dirty="0"/>
              <a:t> </a:t>
            </a:r>
            <a:r>
              <a:rPr lang="sl-SI" sz="2250" dirty="0" err="1"/>
              <a:t>quality</a:t>
            </a:r>
            <a:r>
              <a:rPr lang="sl-SI" sz="2250" dirty="0"/>
              <a:t> </a:t>
            </a:r>
            <a:r>
              <a:rPr lang="sl-SI" sz="2250" dirty="0" err="1"/>
              <a:t>diverse</a:t>
            </a:r>
            <a:r>
              <a:rPr lang="sl-SI" sz="2250" dirty="0"/>
              <a:t> </a:t>
            </a:r>
            <a:r>
              <a:rPr lang="sl-SI" sz="2250" dirty="0" err="1"/>
              <a:t>and</a:t>
            </a:r>
            <a:r>
              <a:rPr lang="sl-SI" sz="2250" dirty="0"/>
              <a:t> </a:t>
            </a:r>
            <a:r>
              <a:rPr lang="sl-SI" sz="2250" dirty="0" err="1"/>
              <a:t>active</a:t>
            </a:r>
            <a:r>
              <a:rPr lang="sl-SI" sz="2250" dirty="0"/>
              <a:t> </a:t>
            </a:r>
            <a:r>
              <a:rPr lang="sl-SI" sz="2250" dirty="0" err="1"/>
              <a:t>experiences</a:t>
            </a:r>
            <a:r>
              <a:rPr lang="en-GB" sz="2250" dirty="0"/>
              <a:t>.</a:t>
            </a:r>
          </a:p>
          <a:p>
            <a:pPr>
              <a:buFont typeface="Wingdings" panose="05000000000000000000" pitchFamily="2" charset="2"/>
              <a:buChar char="Ø"/>
            </a:pPr>
            <a:r>
              <a:rPr lang="en-GB" sz="2250" dirty="0" err="1"/>
              <a:t>C</a:t>
            </a:r>
            <a:r>
              <a:rPr lang="sl-SI" sz="2250" dirty="0" err="1"/>
              <a:t>ontinuous</a:t>
            </a:r>
            <a:r>
              <a:rPr lang="sl-SI" sz="2250" dirty="0"/>
              <a:t> </a:t>
            </a:r>
            <a:r>
              <a:rPr lang="sl-SI" sz="2250" dirty="0" err="1"/>
              <a:t>efforts</a:t>
            </a:r>
            <a:r>
              <a:rPr lang="sl-SI" sz="2250" dirty="0"/>
              <a:t> to </a:t>
            </a:r>
            <a:r>
              <a:rPr lang="sl-SI" sz="2250" dirty="0" err="1"/>
              <a:t>improve</a:t>
            </a:r>
            <a:r>
              <a:rPr lang="sl-SI" sz="2250" dirty="0"/>
              <a:t> </a:t>
            </a:r>
            <a:r>
              <a:rPr lang="sl-SI" sz="2250" dirty="0" err="1"/>
              <a:t>economic</a:t>
            </a:r>
            <a:r>
              <a:rPr lang="sl-SI" sz="2250" dirty="0"/>
              <a:t>, </a:t>
            </a:r>
            <a:r>
              <a:rPr lang="sl-SI" sz="2250" dirty="0" err="1"/>
              <a:t>environmental</a:t>
            </a:r>
            <a:r>
              <a:rPr lang="sl-SI" sz="2250" dirty="0"/>
              <a:t>, </a:t>
            </a:r>
            <a:r>
              <a:rPr lang="sl-SI" sz="2250" dirty="0" err="1"/>
              <a:t>climate</a:t>
            </a:r>
            <a:r>
              <a:rPr lang="sl-SI" sz="2250" dirty="0"/>
              <a:t> </a:t>
            </a:r>
            <a:r>
              <a:rPr lang="sl-SI" sz="2250" dirty="0" err="1"/>
              <a:t>and</a:t>
            </a:r>
            <a:r>
              <a:rPr lang="sl-SI" sz="2250" dirty="0"/>
              <a:t> social </a:t>
            </a:r>
            <a:r>
              <a:rPr lang="sl-SI" sz="2250" dirty="0" err="1"/>
              <a:t>aspects</a:t>
            </a:r>
            <a:r>
              <a:rPr lang="en-GB" sz="2250" dirty="0"/>
              <a:t>.</a:t>
            </a:r>
            <a:endParaRPr lang="sl-SI" sz="2250" dirty="0"/>
          </a:p>
          <a:p>
            <a:pPr>
              <a:buFont typeface="Wingdings" panose="05000000000000000000" pitchFamily="2" charset="2"/>
              <a:buChar char="Ø"/>
            </a:pPr>
            <a:r>
              <a:rPr lang="en-GB" sz="2250" dirty="0"/>
              <a:t>I</a:t>
            </a:r>
            <a:r>
              <a:rPr lang="sl-SI" sz="2250" dirty="0" err="1"/>
              <a:t>mprove</a:t>
            </a:r>
            <a:r>
              <a:rPr lang="en-GB" sz="2250" dirty="0" err="1"/>
              <a:t>ment</a:t>
            </a:r>
            <a:r>
              <a:rPr lang="en-GB" sz="2250" dirty="0"/>
              <a:t> of </a:t>
            </a:r>
            <a:r>
              <a:rPr lang="sl-SI" sz="2250" dirty="0"/>
              <a:t> </a:t>
            </a:r>
            <a:r>
              <a:rPr lang="sl-SI" sz="2250" dirty="0" err="1"/>
              <a:t>hospitality</a:t>
            </a:r>
            <a:r>
              <a:rPr lang="en-GB" sz="2250" dirty="0"/>
              <a:t>,</a:t>
            </a:r>
            <a:r>
              <a:rPr lang="sl-SI" sz="2250" dirty="0"/>
              <a:t>  </a:t>
            </a:r>
            <a:r>
              <a:rPr lang="sl-SI" sz="2250" dirty="0" err="1"/>
              <a:t>tourism</a:t>
            </a:r>
            <a:r>
              <a:rPr lang="sl-SI" sz="2250" dirty="0"/>
              <a:t> </a:t>
            </a:r>
            <a:r>
              <a:rPr lang="sl-SI" sz="2250" dirty="0" err="1"/>
              <a:t>employee</a:t>
            </a:r>
            <a:r>
              <a:rPr lang="sl-SI" sz="2250" dirty="0"/>
              <a:t> </a:t>
            </a:r>
            <a:r>
              <a:rPr lang="sl-SI" sz="2250" dirty="0" err="1"/>
              <a:t>satisfaction</a:t>
            </a:r>
            <a:r>
              <a:rPr lang="sl-SI" sz="2250" dirty="0"/>
              <a:t> (</a:t>
            </a:r>
            <a:r>
              <a:rPr lang="sl-SI" sz="2250" dirty="0" err="1"/>
              <a:t>better</a:t>
            </a:r>
            <a:r>
              <a:rPr lang="en-GB" sz="2250" dirty="0"/>
              <a:t> </a:t>
            </a:r>
            <a:r>
              <a:rPr lang="sl-SI" sz="2250" dirty="0" err="1"/>
              <a:t>paid</a:t>
            </a:r>
            <a:r>
              <a:rPr lang="sl-SI" sz="2250" dirty="0"/>
              <a:t>, </a:t>
            </a:r>
            <a:r>
              <a:rPr lang="sl-SI" sz="2250" dirty="0" err="1"/>
              <a:t>motivated</a:t>
            </a:r>
            <a:r>
              <a:rPr lang="sl-SI" sz="2250" dirty="0"/>
              <a:t> </a:t>
            </a:r>
            <a:r>
              <a:rPr lang="sl-SI" sz="2250" dirty="0" err="1"/>
              <a:t>and</a:t>
            </a:r>
            <a:r>
              <a:rPr lang="sl-SI" sz="2250" dirty="0"/>
              <a:t> </a:t>
            </a:r>
            <a:r>
              <a:rPr lang="sl-SI" sz="2250" dirty="0" err="1"/>
              <a:t>educated</a:t>
            </a:r>
            <a:r>
              <a:rPr lang="sl-SI" sz="2250" dirty="0"/>
              <a:t> </a:t>
            </a:r>
            <a:r>
              <a:rPr lang="sl-SI" sz="2250" dirty="0" err="1"/>
              <a:t>staff</a:t>
            </a:r>
            <a:r>
              <a:rPr lang="sl-SI" sz="2250" dirty="0"/>
              <a:t>).</a:t>
            </a:r>
          </a:p>
          <a:p>
            <a:r>
              <a:rPr lang="sl-SI" sz="2250" dirty="0"/>
              <a:t> </a:t>
            </a:r>
          </a:p>
          <a:p>
            <a:pPr>
              <a:buFont typeface="Wingdings" panose="05000000000000000000" pitchFamily="2" charset="2"/>
              <a:buChar char="Ø"/>
            </a:pPr>
            <a:endParaRPr lang="sl-SI" dirty="0"/>
          </a:p>
          <a:p>
            <a:pPr>
              <a:buFont typeface="Wingdings" panose="05000000000000000000" pitchFamily="2" charset="2"/>
              <a:buChar char="Ø"/>
            </a:pPr>
            <a:endParaRPr lang="en-GB" dirty="0"/>
          </a:p>
          <a:p>
            <a:endParaRPr lang="sl-SI" dirty="0"/>
          </a:p>
        </p:txBody>
      </p:sp>
    </p:spTree>
    <p:extLst>
      <p:ext uri="{BB962C8B-B14F-4D97-AF65-F5344CB8AC3E}">
        <p14:creationId xmlns:p14="http://schemas.microsoft.com/office/powerpoint/2010/main" val="291668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2960" y="1072203"/>
            <a:ext cx="7543800" cy="948304"/>
          </a:xfrm>
        </p:spPr>
        <p:txBody>
          <a:bodyPr>
            <a:noAutofit/>
          </a:bodyPr>
          <a:lstStyle/>
          <a:p>
            <a:pPr algn="ctr"/>
            <a:r>
              <a:rPr lang="sl-SI" b="1" dirty="0"/>
              <a:t>6 </a:t>
            </a:r>
            <a:r>
              <a:rPr lang="sl-SI" b="1" dirty="0" err="1"/>
              <a:t>key</a:t>
            </a:r>
            <a:r>
              <a:rPr lang="sl-SI" b="1" dirty="0"/>
              <a:t> </a:t>
            </a:r>
            <a:r>
              <a:rPr lang="sl-SI" b="1" dirty="0" err="1"/>
              <a:t>development</a:t>
            </a:r>
            <a:r>
              <a:rPr lang="sl-SI" b="1" dirty="0"/>
              <a:t> </a:t>
            </a:r>
            <a:r>
              <a:rPr lang="sl-SI" b="1" dirty="0" err="1"/>
              <a:t>policies</a:t>
            </a:r>
            <a:endParaRPr lang="sl-SI" b="1" dirty="0"/>
          </a:p>
        </p:txBody>
      </p:sp>
      <p:sp>
        <p:nvSpPr>
          <p:cNvPr id="3" name="Content Placeholder 2"/>
          <p:cNvSpPr>
            <a:spLocks noGrp="1"/>
          </p:cNvSpPr>
          <p:nvPr>
            <p:ph idx="1"/>
          </p:nvPr>
        </p:nvSpPr>
        <p:spPr>
          <a:xfrm>
            <a:off x="822960" y="2363085"/>
            <a:ext cx="4290157" cy="2990930"/>
          </a:xfrm>
        </p:spPr>
        <p:txBody>
          <a:bodyPr>
            <a:normAutofit/>
          </a:bodyPr>
          <a:lstStyle/>
          <a:p>
            <a:pPr>
              <a:buFont typeface="Wingdings" panose="05000000000000000000" pitchFamily="2" charset="2"/>
              <a:buChar char="v"/>
            </a:pPr>
            <a:r>
              <a:rPr lang="en-GB" sz="2400" dirty="0"/>
              <a:t> </a:t>
            </a:r>
            <a:r>
              <a:rPr lang="en-GB" sz="1800" dirty="0"/>
              <a:t>N</a:t>
            </a:r>
            <a:r>
              <a:rPr lang="sl-SI" sz="1800" dirty="0" err="1"/>
              <a:t>ew</a:t>
            </a:r>
            <a:r>
              <a:rPr lang="sl-SI" sz="1800" dirty="0"/>
              <a:t> </a:t>
            </a:r>
            <a:r>
              <a:rPr lang="sl-SI" sz="1800" dirty="0" err="1"/>
              <a:t>organization</a:t>
            </a:r>
            <a:r>
              <a:rPr lang="sl-SI" sz="1800" dirty="0"/>
              <a:t>: </a:t>
            </a:r>
            <a:r>
              <a:rPr lang="sl-SI" sz="1800" dirty="0" err="1"/>
              <a:t>macro</a:t>
            </a:r>
            <a:r>
              <a:rPr lang="sl-SI" sz="1800" dirty="0"/>
              <a:t> </a:t>
            </a:r>
            <a:r>
              <a:rPr lang="sl-SI" sz="1800" dirty="0" err="1"/>
              <a:t>destinations</a:t>
            </a:r>
            <a:r>
              <a:rPr lang="sl-SI" sz="1800" dirty="0"/>
              <a:t> </a:t>
            </a:r>
            <a:r>
              <a:rPr lang="sl-SI" sz="1800" dirty="0" err="1"/>
              <a:t>and</a:t>
            </a:r>
            <a:r>
              <a:rPr lang="sl-SI" sz="1800" dirty="0"/>
              <a:t> </a:t>
            </a:r>
            <a:r>
              <a:rPr lang="sl-SI" sz="1800" dirty="0" err="1"/>
              <a:t>tourism</a:t>
            </a:r>
            <a:r>
              <a:rPr lang="sl-SI" sz="1800" dirty="0"/>
              <a:t> </a:t>
            </a:r>
            <a:r>
              <a:rPr lang="sl-SI" sz="1800" dirty="0" err="1"/>
              <a:t>products</a:t>
            </a:r>
            <a:r>
              <a:rPr lang="sl-SI" sz="1800" dirty="0"/>
              <a:t>,</a:t>
            </a:r>
          </a:p>
          <a:p>
            <a:pPr>
              <a:buFont typeface="Wingdings" panose="05000000000000000000" pitchFamily="2" charset="2"/>
              <a:buChar char="v"/>
            </a:pPr>
            <a:r>
              <a:rPr lang="en-GB" sz="1800" dirty="0"/>
              <a:t> T</a:t>
            </a:r>
            <a:r>
              <a:rPr lang="sl-SI" sz="1800" dirty="0"/>
              <a:t>he </a:t>
            </a:r>
            <a:r>
              <a:rPr lang="sl-SI" sz="1800" dirty="0" err="1"/>
              <a:t>institutional</a:t>
            </a:r>
            <a:r>
              <a:rPr lang="sl-SI" sz="1800" dirty="0"/>
              <a:t> </a:t>
            </a:r>
            <a:r>
              <a:rPr lang="sl-SI" sz="1800" dirty="0" err="1"/>
              <a:t>and</a:t>
            </a:r>
            <a:r>
              <a:rPr lang="sl-SI" sz="1800" dirty="0"/>
              <a:t> legal </a:t>
            </a:r>
            <a:r>
              <a:rPr lang="sl-SI" sz="1800" dirty="0" err="1"/>
              <a:t>framework</a:t>
            </a:r>
            <a:r>
              <a:rPr lang="sl-SI" sz="1800" dirty="0"/>
              <a:t>,</a:t>
            </a:r>
          </a:p>
          <a:p>
            <a:pPr>
              <a:buFont typeface="Wingdings" panose="05000000000000000000" pitchFamily="2" charset="2"/>
              <a:buChar char="v"/>
            </a:pPr>
            <a:r>
              <a:rPr lang="en-GB" sz="1800" dirty="0"/>
              <a:t> A</a:t>
            </a:r>
            <a:r>
              <a:rPr lang="sl-SI" sz="1800" dirty="0" err="1"/>
              <a:t>ccommodation</a:t>
            </a:r>
            <a:r>
              <a:rPr lang="sl-SI" sz="1800" dirty="0"/>
              <a:t>, </a:t>
            </a:r>
            <a:r>
              <a:rPr lang="sl-SI" sz="1800" dirty="0" err="1"/>
              <a:t>tourism</a:t>
            </a:r>
            <a:r>
              <a:rPr lang="sl-SI" sz="1800" dirty="0"/>
              <a:t> </a:t>
            </a:r>
            <a:r>
              <a:rPr lang="sl-SI" sz="1800" dirty="0" err="1"/>
              <a:t>infrastructure</a:t>
            </a:r>
            <a:r>
              <a:rPr lang="sl-SI" sz="1800" dirty="0"/>
              <a:t> </a:t>
            </a:r>
            <a:r>
              <a:rPr lang="sl-SI" sz="1800" dirty="0" err="1"/>
              <a:t>and</a:t>
            </a:r>
            <a:r>
              <a:rPr lang="sl-SI" sz="1800" dirty="0"/>
              <a:t> </a:t>
            </a:r>
            <a:r>
              <a:rPr lang="sl-SI" sz="1800" dirty="0" err="1"/>
              <a:t>investments</a:t>
            </a:r>
            <a:r>
              <a:rPr lang="sl-SI" sz="1800" dirty="0"/>
              <a:t>,</a:t>
            </a:r>
          </a:p>
          <a:p>
            <a:pPr>
              <a:buFont typeface="Wingdings" panose="05000000000000000000" pitchFamily="2" charset="2"/>
              <a:buChar char="v"/>
            </a:pPr>
            <a:r>
              <a:rPr lang="en-GB" sz="1800" dirty="0"/>
              <a:t> P</a:t>
            </a:r>
            <a:r>
              <a:rPr lang="sl-SI" sz="1800" dirty="0" err="1"/>
              <a:t>ersonnel</a:t>
            </a:r>
            <a:r>
              <a:rPr lang="sl-SI" sz="1800" dirty="0"/>
              <a:t> in </a:t>
            </a:r>
            <a:r>
              <a:rPr lang="sl-SI" sz="1800" dirty="0" err="1"/>
              <a:t>tourism</a:t>
            </a:r>
            <a:r>
              <a:rPr lang="sl-SI" sz="1800" dirty="0"/>
              <a:t>,</a:t>
            </a:r>
          </a:p>
          <a:p>
            <a:pPr>
              <a:buFont typeface="Wingdings" panose="05000000000000000000" pitchFamily="2" charset="2"/>
              <a:buChar char="v"/>
            </a:pPr>
            <a:r>
              <a:rPr lang="en-GB" sz="1800" dirty="0"/>
              <a:t> S</a:t>
            </a:r>
            <a:r>
              <a:rPr lang="sl-SI" sz="1800" dirty="0"/>
              <a:t>pace, </a:t>
            </a:r>
            <a:r>
              <a:rPr lang="sl-SI" sz="1800" dirty="0" err="1"/>
              <a:t>natural</a:t>
            </a:r>
            <a:r>
              <a:rPr lang="sl-SI" sz="1800" dirty="0"/>
              <a:t> </a:t>
            </a:r>
            <a:r>
              <a:rPr lang="sl-SI" sz="1800" dirty="0" err="1"/>
              <a:t>and</a:t>
            </a:r>
            <a:r>
              <a:rPr lang="sl-SI" sz="1800" dirty="0"/>
              <a:t> </a:t>
            </a:r>
            <a:r>
              <a:rPr lang="sl-SI" sz="1800" dirty="0" err="1"/>
              <a:t>cultural</a:t>
            </a:r>
            <a:r>
              <a:rPr lang="sl-SI" sz="1800" dirty="0"/>
              <a:t> </a:t>
            </a:r>
            <a:r>
              <a:rPr lang="sl-SI" sz="1800" dirty="0" err="1"/>
              <a:t>resources</a:t>
            </a:r>
            <a:r>
              <a:rPr lang="sl-SI" sz="1800" dirty="0"/>
              <a:t>,</a:t>
            </a:r>
          </a:p>
          <a:p>
            <a:pPr>
              <a:buFont typeface="Wingdings" panose="05000000000000000000" pitchFamily="2" charset="2"/>
              <a:buChar char="v"/>
            </a:pPr>
            <a:r>
              <a:rPr lang="en-GB" sz="1800" dirty="0"/>
              <a:t> S</a:t>
            </a:r>
            <a:r>
              <a:rPr lang="sl-SI" sz="1800" dirty="0" err="1"/>
              <a:t>mall</a:t>
            </a:r>
            <a:r>
              <a:rPr lang="sl-SI" sz="1800" dirty="0"/>
              <a:t> </a:t>
            </a:r>
            <a:r>
              <a:rPr lang="sl-SI" sz="1800" dirty="0" err="1"/>
              <a:t>and</a:t>
            </a:r>
            <a:r>
              <a:rPr lang="sl-SI" sz="1800" dirty="0"/>
              <a:t> </a:t>
            </a:r>
            <a:r>
              <a:rPr lang="sl-SI" sz="1800" dirty="0" err="1"/>
              <a:t>medium-sized</a:t>
            </a:r>
            <a:r>
              <a:rPr lang="sl-SI" sz="1800" dirty="0"/>
              <a:t> </a:t>
            </a:r>
            <a:r>
              <a:rPr lang="sl-SI" sz="1800" dirty="0" err="1"/>
              <a:t>enterprises</a:t>
            </a:r>
            <a:r>
              <a:rPr lang="sl-SI" sz="1800" dirty="0"/>
              <a:t> (</a:t>
            </a:r>
            <a:r>
              <a:rPr lang="sl-SI" sz="1800" dirty="0" err="1"/>
              <a:t>SMEs</a:t>
            </a:r>
            <a:r>
              <a:rPr lang="sl-SI" sz="1800" dirty="0"/>
              <a:t>).</a:t>
            </a:r>
          </a:p>
          <a:p>
            <a:pPr>
              <a:buFont typeface="Wingdings" panose="05000000000000000000" pitchFamily="2" charset="2"/>
              <a:buChar char="v"/>
            </a:pPr>
            <a:endParaRPr lang="sl-SI" sz="2400"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07" y="2263575"/>
            <a:ext cx="3935393" cy="3264060"/>
          </a:xfrm>
          <a:prstGeom prst="rect">
            <a:avLst/>
          </a:prstGeom>
          <a:noFill/>
          <a:ln>
            <a:noFill/>
          </a:ln>
        </p:spPr>
      </p:pic>
    </p:spTree>
    <p:extLst>
      <p:ext uri="{BB962C8B-B14F-4D97-AF65-F5344CB8AC3E}">
        <p14:creationId xmlns:p14="http://schemas.microsoft.com/office/powerpoint/2010/main" val="5427635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09575" y="2241551"/>
            <a:ext cx="4165319" cy="3017520"/>
          </a:xfrm>
        </p:spPr>
        <p:txBody>
          <a:bodyPr>
            <a:normAutofit fontScale="25000" lnSpcReduction="20000"/>
          </a:bodyPr>
          <a:lstStyle/>
          <a:p>
            <a:pPr>
              <a:lnSpc>
                <a:spcPct val="120000"/>
              </a:lnSpc>
              <a:buFont typeface="Arial" panose="020B0604020202020204" pitchFamily="34" charset="0"/>
              <a:buChar char="•"/>
            </a:pPr>
            <a:r>
              <a:rPr lang="sl-SI" sz="6000" dirty="0" err="1"/>
              <a:t>Mountain</a:t>
            </a:r>
            <a:r>
              <a:rPr lang="sl-SI" sz="6000" dirty="0"/>
              <a:t> </a:t>
            </a:r>
            <a:r>
              <a:rPr lang="sl-SI" sz="6000" dirty="0" err="1"/>
              <a:t>holidays</a:t>
            </a:r>
            <a:r>
              <a:rPr lang="sl-SI" sz="6000" dirty="0"/>
              <a:t> </a:t>
            </a:r>
            <a:r>
              <a:rPr lang="sl-SI" sz="6000" dirty="0" err="1"/>
              <a:t>and</a:t>
            </a:r>
            <a:r>
              <a:rPr lang="sl-SI" sz="6000" dirty="0"/>
              <a:t> </a:t>
            </a:r>
            <a:r>
              <a:rPr lang="sl-SI" sz="6000" dirty="0" err="1"/>
              <a:t>outdoor</a:t>
            </a:r>
            <a:r>
              <a:rPr lang="sl-SI" sz="6000" dirty="0"/>
              <a:t>,</a:t>
            </a:r>
          </a:p>
          <a:p>
            <a:pPr>
              <a:lnSpc>
                <a:spcPct val="120000"/>
              </a:lnSpc>
              <a:buFont typeface="Arial" panose="020B0604020202020204" pitchFamily="34" charset="0"/>
              <a:buChar char="•"/>
            </a:pPr>
            <a:r>
              <a:rPr lang="sl-SI" sz="6000" dirty="0"/>
              <a:t>Business </a:t>
            </a:r>
            <a:r>
              <a:rPr lang="sl-SI" sz="6000" dirty="0" err="1"/>
              <a:t>Meetings</a:t>
            </a:r>
            <a:r>
              <a:rPr lang="sl-SI" sz="6000" dirty="0"/>
              <a:t> &amp; </a:t>
            </a:r>
            <a:r>
              <a:rPr lang="sl-SI" sz="6000" dirty="0" err="1"/>
              <a:t>Events</a:t>
            </a:r>
            <a:endParaRPr lang="sl-SI" sz="6000" dirty="0"/>
          </a:p>
          <a:p>
            <a:pPr>
              <a:lnSpc>
                <a:spcPct val="120000"/>
              </a:lnSpc>
              <a:buFont typeface="Arial" panose="020B0604020202020204" pitchFamily="34" charset="0"/>
              <a:buChar char="•"/>
            </a:pPr>
            <a:r>
              <a:rPr lang="sl-SI" sz="6000" dirty="0" err="1"/>
              <a:t>Health</a:t>
            </a:r>
            <a:r>
              <a:rPr lang="sl-SI" sz="6000" dirty="0"/>
              <a:t> &amp; </a:t>
            </a:r>
            <a:r>
              <a:rPr lang="sl-SI" sz="6000" dirty="0" err="1"/>
              <a:t>Wellness</a:t>
            </a:r>
            <a:endParaRPr lang="sl-SI" sz="6000" dirty="0"/>
          </a:p>
          <a:p>
            <a:pPr>
              <a:lnSpc>
                <a:spcPct val="120000"/>
              </a:lnSpc>
              <a:buFont typeface="Arial" panose="020B0604020202020204" pitchFamily="34" charset="0"/>
              <a:buChar char="•"/>
            </a:pPr>
            <a:r>
              <a:rPr lang="sl-SI" sz="6000" dirty="0" err="1"/>
              <a:t>Experiences</a:t>
            </a:r>
            <a:r>
              <a:rPr lang="sl-SI" sz="6000" dirty="0"/>
              <a:t> of nature,</a:t>
            </a:r>
          </a:p>
          <a:p>
            <a:pPr>
              <a:lnSpc>
                <a:spcPct val="120000"/>
              </a:lnSpc>
              <a:buFont typeface="Arial" panose="020B0604020202020204" pitchFamily="34" charset="0"/>
              <a:buChar char="•"/>
            </a:pPr>
            <a:r>
              <a:rPr lang="sl-SI" sz="6000" dirty="0" err="1"/>
              <a:t>Gastronomy</a:t>
            </a:r>
            <a:r>
              <a:rPr lang="sl-SI" sz="6000" dirty="0"/>
              <a:t>,</a:t>
            </a:r>
          </a:p>
          <a:p>
            <a:pPr>
              <a:lnSpc>
                <a:spcPct val="120000"/>
              </a:lnSpc>
              <a:buFont typeface="Arial" panose="020B0604020202020204" pitchFamily="34" charset="0"/>
              <a:buChar char="•"/>
            </a:pPr>
            <a:r>
              <a:rPr lang="sl-SI" sz="6000" dirty="0" err="1"/>
              <a:t>Culture</a:t>
            </a:r>
            <a:r>
              <a:rPr lang="sl-SI" sz="6000" dirty="0"/>
              <a:t>,</a:t>
            </a:r>
          </a:p>
          <a:p>
            <a:pPr>
              <a:lnSpc>
                <a:spcPct val="120000"/>
              </a:lnSpc>
              <a:buFont typeface="Arial" panose="020B0604020202020204" pitchFamily="34" charset="0"/>
              <a:buChar char="•"/>
            </a:pPr>
            <a:r>
              <a:rPr lang="sl-SI" sz="6000" dirty="0" err="1"/>
              <a:t>Sun</a:t>
            </a:r>
            <a:r>
              <a:rPr lang="sl-SI" sz="6000" dirty="0"/>
              <a:t> &amp; </a:t>
            </a:r>
            <a:r>
              <a:rPr lang="sl-SI" sz="6000" dirty="0" err="1"/>
              <a:t>Sea</a:t>
            </a:r>
            <a:r>
              <a:rPr lang="sl-SI" sz="6000" dirty="0"/>
              <a:t>,</a:t>
            </a:r>
          </a:p>
          <a:p>
            <a:pPr>
              <a:lnSpc>
                <a:spcPct val="120000"/>
              </a:lnSpc>
              <a:buFont typeface="Arial" panose="020B0604020202020204" pitchFamily="34" charset="0"/>
              <a:buChar char="•"/>
            </a:pPr>
            <a:r>
              <a:rPr lang="sl-SI" sz="6000" dirty="0" err="1"/>
              <a:t>Sport</a:t>
            </a:r>
            <a:r>
              <a:rPr lang="sl-SI" sz="6000" dirty="0"/>
              <a:t> </a:t>
            </a:r>
            <a:r>
              <a:rPr lang="sl-SI" sz="6000" dirty="0" err="1"/>
              <a:t>tourism</a:t>
            </a:r>
            <a:r>
              <a:rPr lang="sl-SI" sz="6000" dirty="0"/>
              <a:t>,</a:t>
            </a:r>
          </a:p>
          <a:p>
            <a:pPr>
              <a:lnSpc>
                <a:spcPct val="120000"/>
              </a:lnSpc>
              <a:buFont typeface="Arial" panose="020B0604020202020204" pitchFamily="34" charset="0"/>
              <a:buChar char="•"/>
            </a:pPr>
            <a:r>
              <a:rPr lang="sl-SI" sz="6000" dirty="0" err="1"/>
              <a:t>Round</a:t>
            </a:r>
            <a:r>
              <a:rPr lang="sl-SI" sz="6000" dirty="0"/>
              <a:t> trips </a:t>
            </a:r>
            <a:r>
              <a:rPr lang="sl-SI" sz="6000" dirty="0" err="1"/>
              <a:t>and</a:t>
            </a:r>
            <a:endParaRPr lang="sl-SI" sz="6000" dirty="0"/>
          </a:p>
          <a:p>
            <a:pPr>
              <a:lnSpc>
                <a:spcPct val="120000"/>
              </a:lnSpc>
              <a:buFont typeface="Arial" panose="020B0604020202020204" pitchFamily="34" charset="0"/>
              <a:buChar char="•"/>
            </a:pPr>
            <a:r>
              <a:rPr lang="sl-SI" sz="6000" dirty="0" err="1"/>
              <a:t>Rural</a:t>
            </a:r>
            <a:r>
              <a:rPr lang="sl-SI" sz="6000" dirty="0"/>
              <a:t> </a:t>
            </a:r>
            <a:r>
              <a:rPr lang="sl-SI" sz="6000" dirty="0" err="1"/>
              <a:t>tourism</a:t>
            </a:r>
            <a:r>
              <a:rPr lang="sl-SI" sz="6000" dirty="0"/>
              <a:t>.</a:t>
            </a:r>
          </a:p>
          <a:p>
            <a:pPr>
              <a:lnSpc>
                <a:spcPct val="120000"/>
              </a:lnSpc>
            </a:pPr>
            <a:r>
              <a:rPr lang="sl-SI" sz="6000" dirty="0"/>
              <a:t> </a:t>
            </a:r>
          </a:p>
          <a:p>
            <a:pPr>
              <a:lnSpc>
                <a:spcPct val="120000"/>
              </a:lnSpc>
            </a:pPr>
            <a:r>
              <a:rPr lang="sl-SI" sz="6000" dirty="0"/>
              <a:t> </a:t>
            </a:r>
          </a:p>
          <a:p>
            <a:pPr>
              <a:lnSpc>
                <a:spcPct val="120000"/>
              </a:lnSpc>
            </a:pPr>
            <a:endParaRPr lang="sl-SI" sz="2100" dirty="0"/>
          </a:p>
        </p:txBody>
      </p:sp>
      <p:sp>
        <p:nvSpPr>
          <p:cNvPr id="2" name="Rectangle 1"/>
          <p:cNvSpPr/>
          <p:nvPr/>
        </p:nvSpPr>
        <p:spPr>
          <a:xfrm>
            <a:off x="2937061" y="1165072"/>
            <a:ext cx="2801089" cy="783933"/>
          </a:xfrm>
          <a:prstGeom prst="rect">
            <a:avLst/>
          </a:prstGeom>
        </p:spPr>
        <p:txBody>
          <a:bodyPr wrap="square">
            <a:spAutoFit/>
          </a:bodyPr>
          <a:lstStyle/>
          <a:p>
            <a:pPr algn="ctr">
              <a:lnSpc>
                <a:spcPct val="107000"/>
              </a:lnSpc>
              <a:spcAft>
                <a:spcPts val="600"/>
              </a:spcAft>
            </a:pPr>
            <a:r>
              <a:rPr lang="sl-SI" sz="2100" b="1" dirty="0" err="1">
                <a:latin typeface="Calibri" panose="020F0502020204030204" pitchFamily="34" charset="0"/>
                <a:ea typeface="Calibri" panose="020F0502020204030204" pitchFamily="34" charset="0"/>
                <a:cs typeface="Times New Roman" panose="02020603050405020304" pitchFamily="18" charset="0"/>
              </a:rPr>
              <a:t>Definition</a:t>
            </a:r>
            <a:r>
              <a:rPr lang="sl-SI" sz="2100" b="1" dirty="0">
                <a:latin typeface="Calibri" panose="020F0502020204030204" pitchFamily="34" charset="0"/>
                <a:ea typeface="Calibri" panose="020F0502020204030204" pitchFamily="34" charset="0"/>
                <a:cs typeface="Times New Roman" panose="02020603050405020304" pitchFamily="18" charset="0"/>
              </a:rPr>
              <a:t> of </a:t>
            </a:r>
            <a:r>
              <a:rPr lang="sl-SI" sz="2100" b="1" dirty="0" err="1">
                <a:latin typeface="Calibri" panose="020F0502020204030204" pitchFamily="34" charset="0"/>
                <a:ea typeface="Calibri" panose="020F0502020204030204" pitchFamily="34" charset="0"/>
                <a:cs typeface="Times New Roman" panose="02020603050405020304" pitchFamily="18" charset="0"/>
              </a:rPr>
              <a:t>tourism</a:t>
            </a:r>
            <a:r>
              <a:rPr lang="sl-SI" sz="2100" b="1" dirty="0">
                <a:latin typeface="Calibri" panose="020F0502020204030204" pitchFamily="34" charset="0"/>
                <a:ea typeface="Calibri" panose="020F0502020204030204" pitchFamily="34" charset="0"/>
                <a:cs typeface="Times New Roman" panose="02020603050405020304" pitchFamily="18" charset="0"/>
              </a:rPr>
              <a:t> </a:t>
            </a:r>
            <a:r>
              <a:rPr lang="sl-SI" sz="2100" b="1" dirty="0" err="1">
                <a:latin typeface="Calibri" panose="020F0502020204030204" pitchFamily="34" charset="0"/>
                <a:ea typeface="Calibri" panose="020F0502020204030204" pitchFamily="34" charset="0"/>
                <a:cs typeface="Times New Roman" panose="02020603050405020304" pitchFamily="18" charset="0"/>
              </a:rPr>
              <a:t>products</a:t>
            </a:r>
            <a:endParaRPr lang="sl-SI" sz="21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578" y="2030223"/>
            <a:ext cx="5477719" cy="371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040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0873" y="655515"/>
            <a:ext cx="7543800" cy="1088068"/>
          </a:xfrm>
        </p:spPr>
        <p:txBody>
          <a:bodyPr>
            <a:normAutofit fontScale="90000"/>
          </a:bodyPr>
          <a:lstStyle/>
          <a:p>
            <a:pPr algn="ctr"/>
            <a:r>
              <a:rPr lang="en-GB" dirty="0" err="1"/>
              <a:t>P</a:t>
            </a:r>
            <a:r>
              <a:rPr lang="sl-SI" dirty="0" err="1"/>
              <a:t>ositive</a:t>
            </a:r>
            <a:r>
              <a:rPr lang="sl-SI" dirty="0"/>
              <a:t> trend of </a:t>
            </a:r>
            <a:r>
              <a:rPr lang="sl-SI" dirty="0" err="1"/>
              <a:t>tourism</a:t>
            </a:r>
            <a:r>
              <a:rPr lang="sl-SI" dirty="0"/>
              <a:t> </a:t>
            </a:r>
            <a:r>
              <a:rPr lang="sl-SI" dirty="0" err="1"/>
              <a:t>growth</a:t>
            </a:r>
            <a:r>
              <a:rPr lang="sl-SI" dirty="0"/>
              <a:t> </a:t>
            </a:r>
            <a:r>
              <a:rPr lang="sl-SI" dirty="0" err="1"/>
              <a:t>this</a:t>
            </a:r>
            <a:r>
              <a:rPr lang="sl-SI" dirty="0"/>
              <a:t> </a:t>
            </a:r>
            <a:r>
              <a:rPr lang="sl-SI" dirty="0" err="1"/>
              <a:t>year</a:t>
            </a:r>
            <a:endParaRPr lang="sl-SI" dirty="0"/>
          </a:p>
        </p:txBody>
      </p:sp>
      <p:sp>
        <p:nvSpPr>
          <p:cNvPr id="3" name="Označba mesta vsebine 2"/>
          <p:cNvSpPr>
            <a:spLocks noGrp="1"/>
          </p:cNvSpPr>
          <p:nvPr>
            <p:ph idx="1"/>
          </p:nvPr>
        </p:nvSpPr>
        <p:spPr>
          <a:xfrm>
            <a:off x="0" y="2241551"/>
            <a:ext cx="5581892" cy="3396705"/>
          </a:xfrm>
        </p:spPr>
        <p:txBody>
          <a:bodyPr>
            <a:noAutofit/>
          </a:bodyPr>
          <a:lstStyle/>
          <a:p>
            <a:pPr>
              <a:buFont typeface="Wingdings" panose="05000000000000000000" pitchFamily="2" charset="2"/>
              <a:buChar char="Ø"/>
            </a:pPr>
            <a:r>
              <a:rPr lang="en-GB" dirty="0"/>
              <a:t>(</a:t>
            </a:r>
            <a:r>
              <a:rPr lang="en-GB" sz="1800" dirty="0"/>
              <a:t>05) </a:t>
            </a:r>
            <a:r>
              <a:rPr lang="sl-SI" sz="1800" dirty="0" err="1"/>
              <a:t>Five</a:t>
            </a:r>
            <a:r>
              <a:rPr lang="en-GB" sz="1800" dirty="0"/>
              <a:t> </a:t>
            </a:r>
            <a:r>
              <a:rPr lang="sl-SI" sz="1800" dirty="0"/>
              <a:t> </a:t>
            </a:r>
            <a:r>
              <a:rPr lang="sl-SI" sz="1800" dirty="0" err="1"/>
              <a:t>million</a:t>
            </a:r>
            <a:r>
              <a:rPr lang="sl-SI" sz="1800" dirty="0"/>
              <a:t> </a:t>
            </a:r>
            <a:r>
              <a:rPr lang="sl-SI" sz="1800" dirty="0" err="1"/>
              <a:t>tourists</a:t>
            </a:r>
            <a:r>
              <a:rPr lang="sl-SI" sz="1800" dirty="0"/>
              <a:t> (+ 6% more </a:t>
            </a:r>
            <a:r>
              <a:rPr lang="sl-SI" sz="1800" dirty="0" err="1"/>
              <a:t>than</a:t>
            </a:r>
            <a:r>
              <a:rPr lang="sl-SI" sz="1800" dirty="0"/>
              <a:t> in </a:t>
            </a:r>
            <a:r>
              <a:rPr lang="sl-SI" sz="1800" dirty="0" err="1"/>
              <a:t>the</a:t>
            </a:r>
            <a:r>
              <a:rPr lang="sl-SI" sz="1800" dirty="0"/>
              <a:t> same period last </a:t>
            </a:r>
            <a:r>
              <a:rPr lang="sl-SI" sz="1800" dirty="0" err="1"/>
              <a:t>year</a:t>
            </a:r>
            <a:r>
              <a:rPr lang="sl-SI" sz="1800" dirty="0"/>
              <a:t>),</a:t>
            </a:r>
            <a:endParaRPr lang="en-GB" sz="1800" dirty="0"/>
          </a:p>
          <a:p>
            <a:pPr>
              <a:buFont typeface="Wingdings" panose="05000000000000000000" pitchFamily="2" charset="2"/>
              <a:buChar char="Ø"/>
            </a:pPr>
            <a:r>
              <a:rPr lang="sl-SI" sz="1800" dirty="0"/>
              <a:t> 13.2 </a:t>
            </a:r>
            <a:r>
              <a:rPr lang="sl-SI" sz="1800" dirty="0" err="1"/>
              <a:t>million</a:t>
            </a:r>
            <a:r>
              <a:rPr lang="sl-SI" sz="1800" dirty="0"/>
              <a:t> </a:t>
            </a:r>
            <a:r>
              <a:rPr lang="sl-SI" sz="1800" dirty="0" err="1"/>
              <a:t>overnight</a:t>
            </a:r>
            <a:r>
              <a:rPr lang="sl-SI" sz="1800" dirty="0"/>
              <a:t> </a:t>
            </a:r>
            <a:r>
              <a:rPr lang="sl-SI" sz="1800" dirty="0" err="1"/>
              <a:t>stays</a:t>
            </a:r>
            <a:r>
              <a:rPr lang="sl-SI" sz="1800" dirty="0"/>
              <a:t> (+ 2%) </a:t>
            </a:r>
            <a:r>
              <a:rPr lang="sl-SI" sz="1800" dirty="0" err="1"/>
              <a:t>and</a:t>
            </a:r>
            <a:r>
              <a:rPr lang="sl-SI" sz="1800" dirty="0"/>
              <a:t> 1.9 </a:t>
            </a:r>
            <a:r>
              <a:rPr lang="sl-SI" sz="1800" dirty="0" err="1"/>
              <a:t>billion</a:t>
            </a:r>
            <a:r>
              <a:rPr lang="sl-SI" sz="1800" dirty="0"/>
              <a:t> </a:t>
            </a:r>
            <a:r>
              <a:rPr lang="sl-SI" sz="1800" dirty="0" err="1"/>
              <a:t>euros</a:t>
            </a:r>
            <a:r>
              <a:rPr lang="sl-SI" sz="1800" dirty="0"/>
              <a:t> </a:t>
            </a:r>
            <a:endParaRPr lang="en-GB" sz="1800" dirty="0"/>
          </a:p>
          <a:p>
            <a:pPr>
              <a:buFont typeface="Wingdings" panose="05000000000000000000" pitchFamily="2" charset="2"/>
              <a:buChar char="Ø"/>
            </a:pPr>
            <a:r>
              <a:rPr lang="sl-SI" sz="1800" dirty="0"/>
              <a:t>(+ 3%) in </a:t>
            </a:r>
            <a:r>
              <a:rPr lang="sl-SI" sz="1800" dirty="0" err="1"/>
              <a:t>revenue</a:t>
            </a:r>
            <a:r>
              <a:rPr lang="sl-SI" sz="1800" dirty="0"/>
              <a:t> </a:t>
            </a:r>
            <a:r>
              <a:rPr lang="sl-SI" sz="1800" dirty="0" err="1"/>
              <a:t>from</a:t>
            </a:r>
            <a:r>
              <a:rPr lang="sl-SI" sz="1800" dirty="0"/>
              <a:t> </a:t>
            </a:r>
            <a:r>
              <a:rPr lang="sl-SI" sz="1800" dirty="0" err="1"/>
              <a:t>travel</a:t>
            </a:r>
            <a:r>
              <a:rPr lang="sl-SI" sz="1800" dirty="0"/>
              <a:t> </a:t>
            </a:r>
            <a:r>
              <a:rPr lang="sl-SI" sz="1800" dirty="0" err="1"/>
              <a:t>exports</a:t>
            </a:r>
            <a:r>
              <a:rPr lang="sl-SI" sz="1800" dirty="0"/>
              <a:t>. </a:t>
            </a:r>
            <a:endParaRPr lang="en-GB" sz="1800" dirty="0"/>
          </a:p>
          <a:p>
            <a:pPr>
              <a:buFont typeface="Wingdings" panose="05000000000000000000" pitchFamily="2" charset="2"/>
              <a:buChar char="Ø"/>
            </a:pPr>
            <a:r>
              <a:rPr lang="en-GB" sz="1800" dirty="0"/>
              <a:t>SLOVENIA </a:t>
            </a:r>
            <a:r>
              <a:rPr lang="sl-SI" sz="1800" dirty="0"/>
              <a:t>ha</a:t>
            </a:r>
            <a:r>
              <a:rPr lang="en-GB" sz="1800" dirty="0"/>
              <a:t>s</a:t>
            </a:r>
            <a:r>
              <a:rPr lang="sl-SI" sz="1800" dirty="0"/>
              <a:t> </a:t>
            </a:r>
            <a:r>
              <a:rPr lang="sl-SI" sz="1800" dirty="0" err="1"/>
              <a:t>already</a:t>
            </a:r>
            <a:r>
              <a:rPr lang="sl-SI" sz="1800" dirty="0"/>
              <a:t> </a:t>
            </a:r>
            <a:r>
              <a:rPr lang="sl-SI" sz="1800" dirty="0" err="1"/>
              <a:t>exceeded</a:t>
            </a:r>
            <a:r>
              <a:rPr lang="sl-SI" sz="1800" dirty="0"/>
              <a:t> </a:t>
            </a:r>
            <a:r>
              <a:rPr lang="sl-SI" sz="1800" dirty="0" err="1"/>
              <a:t>the</a:t>
            </a:r>
            <a:r>
              <a:rPr lang="sl-SI" sz="1800" dirty="0"/>
              <a:t> </a:t>
            </a:r>
            <a:r>
              <a:rPr lang="sl-SI" sz="1800" dirty="0" err="1"/>
              <a:t>goals</a:t>
            </a:r>
            <a:r>
              <a:rPr lang="sl-SI" sz="1800" dirty="0"/>
              <a:t> in </a:t>
            </a:r>
            <a:r>
              <a:rPr lang="sl-SI" sz="1800" dirty="0" err="1"/>
              <a:t>the</a:t>
            </a:r>
            <a:r>
              <a:rPr lang="sl-SI" sz="1800" dirty="0"/>
              <a:t> </a:t>
            </a:r>
            <a:r>
              <a:rPr lang="sl-SI" sz="1800" dirty="0" err="1"/>
              <a:t>strategy</a:t>
            </a:r>
            <a:r>
              <a:rPr lang="sl-SI" sz="1800" dirty="0"/>
              <a:t>, </a:t>
            </a:r>
            <a:r>
              <a:rPr lang="sl-SI" sz="1800" dirty="0" err="1"/>
              <a:t>namely</a:t>
            </a:r>
            <a:r>
              <a:rPr lang="sl-SI" sz="1800" dirty="0"/>
              <a:t> </a:t>
            </a:r>
            <a:r>
              <a:rPr lang="sl-SI" sz="1800" dirty="0" err="1"/>
              <a:t>reaching</a:t>
            </a:r>
            <a:r>
              <a:rPr lang="sl-SI" sz="1800" dirty="0"/>
              <a:t> 5 to 5.5 </a:t>
            </a:r>
            <a:r>
              <a:rPr lang="sl-SI" sz="1800" dirty="0" err="1"/>
              <a:t>million</a:t>
            </a:r>
            <a:r>
              <a:rPr lang="sl-SI" sz="1800" dirty="0"/>
              <a:t> </a:t>
            </a:r>
            <a:r>
              <a:rPr lang="sl-SI" sz="1800" dirty="0" err="1"/>
              <a:t>tourist</a:t>
            </a:r>
            <a:r>
              <a:rPr lang="sl-SI" sz="1800" dirty="0"/>
              <a:t> </a:t>
            </a:r>
            <a:r>
              <a:rPr lang="sl-SI" sz="1800" dirty="0" err="1"/>
              <a:t>visits</a:t>
            </a:r>
            <a:r>
              <a:rPr lang="sl-SI" sz="1800" dirty="0"/>
              <a:t> </a:t>
            </a:r>
            <a:r>
              <a:rPr lang="sl-SI" sz="1800" dirty="0" err="1"/>
              <a:t>and</a:t>
            </a:r>
            <a:r>
              <a:rPr lang="sl-SI" sz="1800" dirty="0"/>
              <a:t> 16-18 </a:t>
            </a:r>
            <a:r>
              <a:rPr lang="sl-SI" sz="1800" dirty="0" err="1"/>
              <a:t>million</a:t>
            </a:r>
            <a:r>
              <a:rPr lang="sl-SI" sz="1800" dirty="0"/>
              <a:t> </a:t>
            </a:r>
            <a:r>
              <a:rPr lang="sl-SI" sz="1800" dirty="0" err="1"/>
              <a:t>overnight</a:t>
            </a:r>
            <a:r>
              <a:rPr lang="sl-SI" sz="1800" dirty="0"/>
              <a:t> </a:t>
            </a:r>
            <a:r>
              <a:rPr lang="sl-SI" sz="1800" dirty="0" err="1"/>
              <a:t>stays</a:t>
            </a:r>
            <a:r>
              <a:rPr lang="sl-SI" sz="1800" dirty="0"/>
              <a:t> </a:t>
            </a:r>
            <a:r>
              <a:rPr lang="sl-SI" sz="1800" dirty="0" err="1"/>
              <a:t>with</a:t>
            </a:r>
            <a:r>
              <a:rPr lang="sl-SI" sz="1800" dirty="0"/>
              <a:t> last </a:t>
            </a:r>
            <a:r>
              <a:rPr lang="sl-SI" sz="1800" dirty="0" err="1"/>
              <a:t>year's</a:t>
            </a:r>
            <a:r>
              <a:rPr lang="sl-SI" sz="1800" dirty="0"/>
              <a:t> </a:t>
            </a:r>
            <a:r>
              <a:rPr lang="sl-SI" sz="1800" dirty="0" err="1"/>
              <a:t>very</a:t>
            </a:r>
            <a:r>
              <a:rPr lang="sl-SI" sz="1800" dirty="0"/>
              <a:t> </a:t>
            </a:r>
            <a:r>
              <a:rPr lang="sl-SI" sz="1800" dirty="0" err="1"/>
              <a:t>successful</a:t>
            </a:r>
            <a:r>
              <a:rPr lang="sl-SI" sz="1800" dirty="0"/>
              <a:t> </a:t>
            </a:r>
            <a:r>
              <a:rPr lang="sl-SI" sz="1800" dirty="0" err="1"/>
              <a:t>year</a:t>
            </a:r>
            <a:r>
              <a:rPr lang="sl-SI" sz="1800" dirty="0"/>
              <a:t> </a:t>
            </a:r>
            <a:endParaRPr lang="en-GB" sz="1800" dirty="0"/>
          </a:p>
          <a:p>
            <a:pPr algn="ctr"/>
            <a:r>
              <a:rPr lang="en-GB" sz="2100" dirty="0"/>
              <a:t>VISION</a:t>
            </a:r>
          </a:p>
          <a:p>
            <a:pPr>
              <a:buFont typeface="Wingdings" panose="05000000000000000000" pitchFamily="2" charset="2"/>
              <a:buChar char="Ø"/>
            </a:pPr>
            <a:r>
              <a:rPr lang="en-GB" sz="1800" dirty="0"/>
              <a:t>P</a:t>
            </a:r>
            <a:r>
              <a:rPr lang="sl-SI" sz="1800" dirty="0" err="1"/>
              <a:t>rimary</a:t>
            </a:r>
            <a:r>
              <a:rPr lang="sl-SI" sz="1800" dirty="0"/>
              <a:t> </a:t>
            </a:r>
            <a:r>
              <a:rPr lang="sl-SI" sz="1800" dirty="0" err="1"/>
              <a:t>goal</a:t>
            </a:r>
            <a:r>
              <a:rPr lang="sl-SI" sz="1800" dirty="0"/>
              <a:t> of </a:t>
            </a:r>
            <a:r>
              <a:rPr lang="sl-SI" sz="1800" dirty="0" err="1"/>
              <a:t>reaching</a:t>
            </a:r>
            <a:r>
              <a:rPr lang="sl-SI" sz="1800" dirty="0"/>
              <a:t> € 3.7 - 4 </a:t>
            </a:r>
            <a:r>
              <a:rPr lang="sl-SI" sz="1800" dirty="0" err="1"/>
              <a:t>billion</a:t>
            </a:r>
            <a:r>
              <a:rPr lang="sl-SI" sz="1800" dirty="0"/>
              <a:t> in </a:t>
            </a:r>
            <a:r>
              <a:rPr lang="sl-SI" sz="1800" dirty="0" err="1"/>
              <a:t>travel</a:t>
            </a:r>
            <a:r>
              <a:rPr lang="sl-SI" sz="1800" dirty="0"/>
              <a:t> </a:t>
            </a:r>
            <a:r>
              <a:rPr lang="sl-SI" sz="1800" dirty="0" err="1"/>
              <a:t>inflows</a:t>
            </a:r>
            <a:r>
              <a:rPr lang="sl-SI" sz="1800" dirty="0"/>
              <a:t>. "</a:t>
            </a:r>
          </a:p>
          <a:p>
            <a:endParaRPr lang="sl-SI" sz="1650" dirty="0"/>
          </a:p>
        </p:txBody>
      </p:sp>
      <p:pic>
        <p:nvPicPr>
          <p:cNvPr id="3076" name="Picture 4" descr="Résultat de recherche d'images pour &quot;tourism product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0787" y="1985894"/>
            <a:ext cx="3423213" cy="3652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27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sl-SI" sz="2800" b="1" dirty="0" err="1"/>
              <a:t>The</a:t>
            </a:r>
            <a:r>
              <a:rPr lang="sl-SI" sz="2800" b="1" dirty="0"/>
              <a:t> </a:t>
            </a:r>
            <a:r>
              <a:rPr lang="sl-SI" sz="2800" b="1" dirty="0" err="1"/>
              <a:t>impact</a:t>
            </a:r>
            <a:r>
              <a:rPr lang="sl-SI" sz="2800" b="1" dirty="0"/>
              <a:t> of </a:t>
            </a:r>
            <a:r>
              <a:rPr lang="sl-SI" sz="2800" b="1" dirty="0" err="1"/>
              <a:t>cultural</a:t>
            </a:r>
            <a:r>
              <a:rPr lang="sl-SI" sz="2800" b="1" dirty="0"/>
              <a:t> </a:t>
            </a:r>
            <a:r>
              <a:rPr lang="sl-SI" sz="2800" b="1" dirty="0" err="1"/>
              <a:t>and</a:t>
            </a:r>
            <a:r>
              <a:rPr lang="sl-SI" sz="2800" b="1" dirty="0"/>
              <a:t> </a:t>
            </a:r>
            <a:r>
              <a:rPr lang="en-GB" sz="2800" b="1" dirty="0"/>
              <a:t>natural</a:t>
            </a:r>
            <a:r>
              <a:rPr lang="sl-SI" sz="2800" b="1" dirty="0"/>
              <a:t> </a:t>
            </a:r>
            <a:r>
              <a:rPr lang="sl-SI" sz="2800" b="1" dirty="0" err="1"/>
              <a:t>heritage</a:t>
            </a:r>
            <a:endParaRPr lang="sl-SI" sz="2800" b="1" dirty="0"/>
          </a:p>
        </p:txBody>
      </p:sp>
      <p:sp>
        <p:nvSpPr>
          <p:cNvPr id="3" name="Content Placeholder 2"/>
          <p:cNvSpPr>
            <a:spLocks noGrp="1"/>
          </p:cNvSpPr>
          <p:nvPr>
            <p:ph idx="1"/>
          </p:nvPr>
        </p:nvSpPr>
        <p:spPr>
          <a:xfrm>
            <a:off x="323528" y="980728"/>
            <a:ext cx="8229600" cy="4525963"/>
          </a:xfrm>
        </p:spPr>
        <p:txBody>
          <a:bodyPr>
            <a:noAutofit/>
          </a:bodyPr>
          <a:lstStyle/>
          <a:p>
            <a:pPr algn="just"/>
            <a:r>
              <a:rPr lang="sl-SI" sz="2400" dirty="0" err="1"/>
              <a:t>The</a:t>
            </a:r>
            <a:r>
              <a:rPr lang="sl-SI" sz="2400" dirty="0"/>
              <a:t> </a:t>
            </a:r>
            <a:r>
              <a:rPr lang="sl-SI" sz="2400" dirty="0" err="1"/>
              <a:t>impact</a:t>
            </a:r>
            <a:r>
              <a:rPr lang="sl-SI" sz="2400" dirty="0"/>
              <a:t> of </a:t>
            </a:r>
            <a:r>
              <a:rPr lang="sl-SI" sz="2400" dirty="0" err="1"/>
              <a:t>cultural</a:t>
            </a:r>
            <a:r>
              <a:rPr lang="sl-SI" sz="2400" dirty="0"/>
              <a:t> </a:t>
            </a:r>
            <a:r>
              <a:rPr lang="sl-SI" sz="2400" dirty="0" err="1"/>
              <a:t>and</a:t>
            </a:r>
            <a:r>
              <a:rPr lang="sl-SI" sz="2400" dirty="0"/>
              <a:t> </a:t>
            </a:r>
            <a:r>
              <a:rPr lang="en-GB" sz="2400" dirty="0"/>
              <a:t>natural</a:t>
            </a:r>
            <a:r>
              <a:rPr lang="sl-SI" sz="2400" dirty="0"/>
              <a:t> </a:t>
            </a:r>
            <a:r>
              <a:rPr lang="sl-SI" sz="2400" dirty="0" err="1"/>
              <a:t>heritage</a:t>
            </a:r>
            <a:r>
              <a:rPr lang="sl-SI" sz="2400" dirty="0"/>
              <a:t> on  </a:t>
            </a:r>
            <a:r>
              <a:rPr lang="sl-SI" sz="2400" dirty="0" err="1"/>
              <a:t>society</a:t>
            </a:r>
            <a:r>
              <a:rPr lang="sl-SI" sz="2400" dirty="0"/>
              <a:t> is </a:t>
            </a:r>
            <a:r>
              <a:rPr lang="sl-SI" sz="2400" dirty="0" err="1"/>
              <a:t>very</a:t>
            </a:r>
            <a:r>
              <a:rPr lang="sl-SI" sz="2400" dirty="0"/>
              <a:t> </a:t>
            </a:r>
            <a:r>
              <a:rPr lang="sl-SI" sz="2400" dirty="0" err="1"/>
              <a:t>positive</a:t>
            </a:r>
            <a:r>
              <a:rPr lang="sl-SI" sz="2400" dirty="0"/>
              <a:t>. In </a:t>
            </a:r>
            <a:r>
              <a:rPr lang="sl-SI" sz="2400" dirty="0" err="1"/>
              <a:t>the</a:t>
            </a:r>
            <a:r>
              <a:rPr lang="sl-SI" sz="2400" dirty="0"/>
              <a:t> </a:t>
            </a:r>
            <a:r>
              <a:rPr lang="sl-SI" sz="2400" dirty="0" err="1"/>
              <a:t>pre-pandemic</a:t>
            </a:r>
            <a:r>
              <a:rPr lang="sl-SI" sz="2400" dirty="0"/>
              <a:t> </a:t>
            </a:r>
            <a:r>
              <a:rPr lang="sl-SI" sz="2400" dirty="0" err="1"/>
              <a:t>years</a:t>
            </a:r>
            <a:r>
              <a:rPr lang="sl-SI" sz="2400" dirty="0"/>
              <a:t>, </a:t>
            </a:r>
            <a:r>
              <a:rPr lang="sl-SI" sz="2400" dirty="0" err="1"/>
              <a:t>natural</a:t>
            </a:r>
            <a:r>
              <a:rPr lang="sl-SI" sz="2400" dirty="0"/>
              <a:t> </a:t>
            </a:r>
            <a:r>
              <a:rPr lang="sl-SI" sz="2400" dirty="0" err="1"/>
              <a:t>and</a:t>
            </a:r>
            <a:r>
              <a:rPr lang="sl-SI" sz="2400" dirty="0"/>
              <a:t> </a:t>
            </a:r>
            <a:r>
              <a:rPr lang="sl-SI" sz="2400" dirty="0" err="1"/>
              <a:t>cultural</a:t>
            </a:r>
            <a:r>
              <a:rPr lang="sl-SI" sz="2400" dirty="0"/>
              <a:t> </a:t>
            </a:r>
            <a:r>
              <a:rPr lang="sl-SI" sz="2400" dirty="0" err="1"/>
              <a:t>heritage</a:t>
            </a:r>
            <a:r>
              <a:rPr lang="sl-SI" sz="2400" dirty="0"/>
              <a:t> </a:t>
            </a:r>
            <a:r>
              <a:rPr lang="sl-SI" sz="2400" dirty="0" err="1"/>
              <a:t>was</a:t>
            </a:r>
            <a:r>
              <a:rPr lang="sl-SI" sz="2400" dirty="0"/>
              <a:t> used as </a:t>
            </a:r>
            <a:r>
              <a:rPr lang="sl-SI" sz="2400" dirty="0" err="1"/>
              <a:t>an</a:t>
            </a:r>
            <a:r>
              <a:rPr lang="sl-SI" sz="2400" dirty="0"/>
              <a:t> </a:t>
            </a:r>
            <a:r>
              <a:rPr lang="sl-SI" sz="2400" dirty="0" err="1"/>
              <a:t>anchor</a:t>
            </a:r>
            <a:r>
              <a:rPr lang="sl-SI" sz="2400" dirty="0"/>
              <a:t> </a:t>
            </a:r>
            <a:r>
              <a:rPr lang="sl-SI" sz="2400" b="1" dirty="0"/>
              <a:t>to </a:t>
            </a:r>
            <a:r>
              <a:rPr lang="sl-SI" sz="2400" b="1" dirty="0" err="1"/>
              <a:t>promote</a:t>
            </a:r>
            <a:r>
              <a:rPr lang="sl-SI" sz="2400" b="1" dirty="0"/>
              <a:t> </a:t>
            </a:r>
            <a:r>
              <a:rPr lang="sl-SI" sz="2400" b="1" dirty="0" err="1"/>
              <a:t>the</a:t>
            </a:r>
            <a:r>
              <a:rPr lang="sl-SI" sz="2400" b="1" dirty="0"/>
              <a:t> </a:t>
            </a:r>
            <a:r>
              <a:rPr lang="sl-SI" sz="2400" b="1" dirty="0" err="1"/>
              <a:t>rich</a:t>
            </a:r>
            <a:r>
              <a:rPr lang="sl-SI" sz="2400" b="1" dirty="0"/>
              <a:t> </a:t>
            </a:r>
            <a:r>
              <a:rPr lang="sl-SI" sz="2400" b="1" dirty="0" err="1"/>
              <a:t>European</a:t>
            </a:r>
            <a:r>
              <a:rPr lang="sl-SI" sz="2400" b="1" dirty="0"/>
              <a:t> </a:t>
            </a:r>
            <a:r>
              <a:rPr lang="sl-SI" sz="2400" b="1" dirty="0" err="1"/>
              <a:t>traditions</a:t>
            </a:r>
            <a:r>
              <a:rPr lang="sl-SI" sz="2400" b="1" dirty="0"/>
              <a:t> </a:t>
            </a:r>
            <a:r>
              <a:rPr lang="sl-SI" sz="2400" b="1" dirty="0" err="1"/>
              <a:t>and</a:t>
            </a:r>
            <a:r>
              <a:rPr lang="sl-SI" sz="2400" b="1" dirty="0"/>
              <a:t> </a:t>
            </a:r>
            <a:r>
              <a:rPr lang="sl-SI" sz="2400" b="1" dirty="0" err="1"/>
              <a:t>stimulate</a:t>
            </a:r>
            <a:r>
              <a:rPr lang="sl-SI" sz="2400" b="1" dirty="0"/>
              <a:t> </a:t>
            </a:r>
            <a:r>
              <a:rPr lang="sl-SI" sz="2400" b="1" dirty="0" err="1"/>
              <a:t>the</a:t>
            </a:r>
            <a:r>
              <a:rPr lang="sl-SI" sz="2400" b="1" dirty="0"/>
              <a:t> pride to be part of </a:t>
            </a:r>
            <a:r>
              <a:rPr lang="sl-SI" sz="2400" b="1" dirty="0" err="1"/>
              <a:t>the</a:t>
            </a:r>
            <a:r>
              <a:rPr lang="sl-SI" sz="2400" b="1" dirty="0"/>
              <a:t> EU</a:t>
            </a:r>
            <a:r>
              <a:rPr lang="sl-SI" sz="2400" dirty="0"/>
              <a:t>. </a:t>
            </a:r>
            <a:r>
              <a:rPr lang="sl-SI" sz="2400" dirty="0" err="1"/>
              <a:t>Moreover</a:t>
            </a:r>
            <a:r>
              <a:rPr lang="sl-SI" sz="2400" dirty="0"/>
              <a:t>, </a:t>
            </a:r>
            <a:r>
              <a:rPr lang="sl-SI" sz="2400" dirty="0" err="1"/>
              <a:t>heritage</a:t>
            </a:r>
            <a:r>
              <a:rPr lang="sl-SI" sz="2400" dirty="0"/>
              <a:t> </a:t>
            </a:r>
            <a:r>
              <a:rPr lang="sl-SI" sz="2400" dirty="0" err="1"/>
              <a:t>accounted</a:t>
            </a:r>
            <a:r>
              <a:rPr lang="sl-SI" sz="2400" dirty="0"/>
              <a:t> </a:t>
            </a:r>
            <a:r>
              <a:rPr lang="sl-SI" sz="2400" dirty="0" err="1"/>
              <a:t>for</a:t>
            </a:r>
            <a:r>
              <a:rPr lang="sl-SI" sz="2400" dirty="0"/>
              <a:t> </a:t>
            </a:r>
            <a:r>
              <a:rPr lang="sl-SI" sz="2400" dirty="0" err="1"/>
              <a:t>the</a:t>
            </a:r>
            <a:r>
              <a:rPr lang="sl-SI" sz="2400" dirty="0"/>
              <a:t> </a:t>
            </a:r>
            <a:r>
              <a:rPr lang="sl-SI" sz="2400" dirty="0" err="1"/>
              <a:t>biggest</a:t>
            </a:r>
            <a:r>
              <a:rPr lang="sl-SI" sz="2400" dirty="0"/>
              <a:t> </a:t>
            </a:r>
            <a:r>
              <a:rPr lang="sl-SI" sz="2400" dirty="0" err="1"/>
              <a:t>tourist</a:t>
            </a:r>
            <a:r>
              <a:rPr lang="sl-SI" sz="2400" dirty="0"/>
              <a:t> </a:t>
            </a:r>
            <a:r>
              <a:rPr lang="sl-SI" sz="2400" dirty="0" err="1"/>
              <a:t>attraction</a:t>
            </a:r>
            <a:r>
              <a:rPr lang="sl-SI" sz="2400" dirty="0"/>
              <a:t> </a:t>
            </a:r>
            <a:r>
              <a:rPr lang="sl-SI" sz="2400" dirty="0" err="1"/>
              <a:t>and</a:t>
            </a:r>
            <a:r>
              <a:rPr lang="sl-SI" sz="2400" dirty="0"/>
              <a:t> </a:t>
            </a:r>
            <a:r>
              <a:rPr lang="sl-SI" sz="2400" dirty="0" err="1"/>
              <a:t>were</a:t>
            </a:r>
            <a:r>
              <a:rPr lang="sl-SI" sz="2400" dirty="0"/>
              <a:t> </a:t>
            </a:r>
            <a:r>
              <a:rPr lang="sl-SI" sz="2400" dirty="0" err="1"/>
              <a:t>the</a:t>
            </a:r>
            <a:r>
              <a:rPr lang="sl-SI" sz="2400" dirty="0"/>
              <a:t> </a:t>
            </a:r>
            <a:r>
              <a:rPr lang="sl-SI" sz="2400" dirty="0" err="1"/>
              <a:t>reasons</a:t>
            </a:r>
            <a:r>
              <a:rPr lang="sl-SI" sz="2400" dirty="0"/>
              <a:t> </a:t>
            </a:r>
            <a:r>
              <a:rPr lang="sl-SI" sz="2400" dirty="0" err="1"/>
              <a:t>why</a:t>
            </a:r>
            <a:r>
              <a:rPr lang="sl-SI" sz="2400" dirty="0"/>
              <a:t> </a:t>
            </a:r>
            <a:r>
              <a:rPr lang="sl-SI" sz="2400" dirty="0" err="1"/>
              <a:t>tourism</a:t>
            </a:r>
            <a:r>
              <a:rPr lang="sl-SI" sz="2400" dirty="0"/>
              <a:t> </a:t>
            </a:r>
            <a:r>
              <a:rPr lang="sl-SI" sz="2400" dirty="0" err="1"/>
              <a:t>was</a:t>
            </a:r>
            <a:r>
              <a:rPr lang="sl-SI" sz="2400" dirty="0"/>
              <a:t> </a:t>
            </a:r>
            <a:r>
              <a:rPr lang="sl-SI" sz="2400" dirty="0" err="1"/>
              <a:t>able</a:t>
            </a:r>
            <a:r>
              <a:rPr lang="sl-SI" sz="2400" dirty="0"/>
              <a:t> to </a:t>
            </a:r>
            <a:r>
              <a:rPr lang="sl-SI" sz="2400" dirty="0" err="1"/>
              <a:t>play</a:t>
            </a:r>
            <a:r>
              <a:rPr lang="sl-SI" sz="2400" dirty="0"/>
              <a:t> a </a:t>
            </a:r>
            <a:r>
              <a:rPr lang="sl-SI" sz="2400" dirty="0" err="1"/>
              <a:t>very</a:t>
            </a:r>
            <a:r>
              <a:rPr lang="sl-SI" sz="2400" dirty="0"/>
              <a:t> </a:t>
            </a:r>
            <a:r>
              <a:rPr lang="sl-SI" sz="2400" dirty="0" err="1"/>
              <a:t>positive</a:t>
            </a:r>
            <a:r>
              <a:rPr lang="sl-SI" sz="2400" dirty="0"/>
              <a:t> role in </a:t>
            </a:r>
            <a:r>
              <a:rPr lang="sl-SI" sz="2400" dirty="0" err="1"/>
              <a:t>the</a:t>
            </a:r>
            <a:r>
              <a:rPr lang="sl-SI" sz="2400" dirty="0"/>
              <a:t> </a:t>
            </a:r>
            <a:r>
              <a:rPr lang="sl-SI" sz="2400" dirty="0" err="1"/>
              <a:t>economy</a:t>
            </a:r>
            <a:r>
              <a:rPr lang="sl-SI" sz="2400" dirty="0"/>
              <a:t> of </a:t>
            </a:r>
            <a:r>
              <a:rPr lang="sl-SI" sz="2400" dirty="0" err="1"/>
              <a:t>many</a:t>
            </a:r>
            <a:r>
              <a:rPr lang="sl-SI" sz="2400" dirty="0"/>
              <a:t> </a:t>
            </a:r>
            <a:r>
              <a:rPr lang="sl-SI" sz="2400" dirty="0" err="1"/>
              <a:t>European</a:t>
            </a:r>
            <a:r>
              <a:rPr lang="sl-SI" sz="2400" dirty="0"/>
              <a:t> </a:t>
            </a:r>
            <a:r>
              <a:rPr lang="sl-SI" sz="2400" dirty="0" err="1"/>
              <a:t>countries</a:t>
            </a:r>
            <a:r>
              <a:rPr lang="sl-SI" sz="2400" dirty="0"/>
              <a:t>, </a:t>
            </a:r>
            <a:r>
              <a:rPr lang="sl-SI" sz="2400" dirty="0" err="1"/>
              <a:t>making</a:t>
            </a:r>
            <a:r>
              <a:rPr lang="sl-SI" sz="2400" dirty="0"/>
              <a:t> </a:t>
            </a:r>
            <a:r>
              <a:rPr lang="sl-SI" sz="2400" dirty="0" err="1"/>
              <a:t>the</a:t>
            </a:r>
            <a:r>
              <a:rPr lang="sl-SI" sz="2400" dirty="0"/>
              <a:t> EU </a:t>
            </a:r>
            <a:r>
              <a:rPr lang="sl-SI" sz="2400" dirty="0" err="1"/>
              <a:t>the</a:t>
            </a:r>
            <a:r>
              <a:rPr lang="sl-SI" sz="2400" dirty="0"/>
              <a:t> </a:t>
            </a:r>
            <a:r>
              <a:rPr lang="sl-SI" sz="2400" dirty="0" err="1"/>
              <a:t>number</a:t>
            </a:r>
            <a:r>
              <a:rPr lang="sl-SI" sz="2400" dirty="0"/>
              <a:t> 1 </a:t>
            </a:r>
            <a:r>
              <a:rPr lang="sl-SI" sz="2400" dirty="0" err="1"/>
              <a:t>visited</a:t>
            </a:r>
            <a:r>
              <a:rPr lang="sl-SI" sz="2400" dirty="0"/>
              <a:t> </a:t>
            </a:r>
            <a:r>
              <a:rPr lang="sl-SI" sz="2400" dirty="0" err="1"/>
              <a:t>continent</a:t>
            </a:r>
            <a:r>
              <a:rPr lang="sl-SI" sz="2400" dirty="0"/>
              <a:t>. </a:t>
            </a:r>
            <a:r>
              <a:rPr lang="sl-SI" sz="2400" dirty="0" err="1"/>
              <a:t>According</a:t>
            </a:r>
            <a:r>
              <a:rPr lang="sl-SI" sz="2400" dirty="0"/>
              <a:t> to </a:t>
            </a:r>
            <a:r>
              <a:rPr lang="sl-SI" sz="2400" dirty="0" err="1"/>
              <a:t>the</a:t>
            </a:r>
            <a:r>
              <a:rPr lang="sl-SI" sz="2400" dirty="0"/>
              <a:t> </a:t>
            </a:r>
            <a:r>
              <a:rPr lang="sl-SI" sz="2400" dirty="0" err="1"/>
              <a:t>World</a:t>
            </a:r>
            <a:r>
              <a:rPr lang="sl-SI" sz="2400" dirty="0"/>
              <a:t> </a:t>
            </a:r>
            <a:r>
              <a:rPr lang="sl-SI" sz="2400" dirty="0" err="1"/>
              <a:t>Travel</a:t>
            </a:r>
            <a:r>
              <a:rPr lang="sl-SI" sz="2400" dirty="0"/>
              <a:t> </a:t>
            </a:r>
            <a:r>
              <a:rPr lang="sl-SI" sz="2400" dirty="0" err="1"/>
              <a:t>and</a:t>
            </a:r>
            <a:r>
              <a:rPr lang="sl-SI" sz="2400" dirty="0"/>
              <a:t> </a:t>
            </a:r>
            <a:r>
              <a:rPr lang="sl-SI" sz="2400" dirty="0" err="1"/>
              <a:t>Tourism</a:t>
            </a:r>
            <a:r>
              <a:rPr lang="sl-SI" sz="2400" dirty="0"/>
              <a:t> </a:t>
            </a:r>
            <a:r>
              <a:rPr lang="sl-SI" sz="2400" dirty="0" err="1"/>
              <a:t>Council</a:t>
            </a:r>
            <a:r>
              <a:rPr lang="sl-SI" sz="2400" dirty="0"/>
              <a:t>, </a:t>
            </a:r>
            <a:r>
              <a:rPr lang="sl-SI" sz="2400" dirty="0" err="1"/>
              <a:t>the</a:t>
            </a:r>
            <a:r>
              <a:rPr lang="sl-SI" sz="2400" dirty="0"/>
              <a:t> </a:t>
            </a:r>
            <a:r>
              <a:rPr lang="sl-SI" sz="2400" dirty="0" err="1"/>
              <a:t>economic</a:t>
            </a:r>
            <a:r>
              <a:rPr lang="sl-SI" sz="2400" dirty="0"/>
              <a:t> </a:t>
            </a:r>
            <a:r>
              <a:rPr lang="sl-SI" sz="2400" dirty="0" err="1"/>
              <a:t>impact</a:t>
            </a:r>
            <a:r>
              <a:rPr lang="sl-SI" sz="2400" dirty="0"/>
              <a:t> in 2018 of </a:t>
            </a:r>
            <a:r>
              <a:rPr lang="sl-SI" sz="2400" dirty="0" err="1"/>
              <a:t>travel</a:t>
            </a:r>
            <a:r>
              <a:rPr lang="sl-SI" sz="2400" dirty="0"/>
              <a:t> </a:t>
            </a:r>
            <a:r>
              <a:rPr lang="sl-SI" sz="2400" dirty="0" err="1"/>
              <a:t>and</a:t>
            </a:r>
            <a:r>
              <a:rPr lang="sl-SI" sz="2400" dirty="0"/>
              <a:t> </a:t>
            </a:r>
            <a:r>
              <a:rPr lang="sl-SI" sz="2400" dirty="0" err="1"/>
              <a:t>tourism</a:t>
            </a:r>
            <a:r>
              <a:rPr lang="sl-SI" sz="2400" dirty="0"/>
              <a:t> </a:t>
            </a:r>
            <a:r>
              <a:rPr lang="sl-SI" sz="2400" dirty="0" err="1"/>
              <a:t>accounted</a:t>
            </a:r>
            <a:r>
              <a:rPr lang="sl-SI" sz="2400" dirty="0"/>
              <a:t> </a:t>
            </a:r>
            <a:r>
              <a:rPr lang="sl-SI" sz="2400" dirty="0" err="1"/>
              <a:t>for</a:t>
            </a:r>
            <a:r>
              <a:rPr lang="sl-SI" sz="2400" dirty="0"/>
              <a:t> 10.4% of </a:t>
            </a:r>
            <a:r>
              <a:rPr lang="sl-SI" sz="2400" dirty="0" err="1"/>
              <a:t>the</a:t>
            </a:r>
            <a:r>
              <a:rPr lang="sl-SI" sz="2400" dirty="0"/>
              <a:t> global GDP </a:t>
            </a:r>
            <a:r>
              <a:rPr lang="sl-SI" sz="2400" dirty="0" err="1"/>
              <a:t>and</a:t>
            </a:r>
            <a:r>
              <a:rPr lang="sl-SI" sz="2400" dirty="0"/>
              <a:t> 9.9% of global </a:t>
            </a:r>
            <a:r>
              <a:rPr lang="sl-SI" sz="2400" dirty="0" err="1"/>
              <a:t>employment</a:t>
            </a:r>
            <a:r>
              <a:rPr lang="sl-SI" sz="2400" dirty="0"/>
              <a:t>. In </a:t>
            </a:r>
            <a:r>
              <a:rPr lang="sl-SI" sz="2400" dirty="0" err="1"/>
              <a:t>Europe</a:t>
            </a:r>
            <a:r>
              <a:rPr lang="sl-SI" sz="2400" dirty="0"/>
              <a:t>, a</a:t>
            </a:r>
            <a:r>
              <a:rPr lang="en-GB" sz="2400" dirty="0"/>
              <a:t>part from stimulating intercultural exchanges, natural and cultural heritage empowered the growth of tourism, which accounted for around 782 billion euros in EU GDP in 2018 and created 14.4 million jobs, thanks to direct employment in the sector. </a:t>
            </a:r>
            <a:endParaRPr lang="sl-SI" sz="2400" dirty="0"/>
          </a:p>
        </p:txBody>
      </p:sp>
    </p:spTree>
    <p:extLst>
      <p:ext uri="{BB962C8B-B14F-4D97-AF65-F5344CB8AC3E}">
        <p14:creationId xmlns:p14="http://schemas.microsoft.com/office/powerpoint/2010/main" val="57013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4</a:t>
            </a:fld>
            <a:endParaRPr lang="en-US"/>
          </a:p>
        </p:txBody>
      </p:sp>
      <p:pic>
        <p:nvPicPr>
          <p:cNvPr id="6" name="Content Placeholder 5"/>
          <p:cNvPicPr>
            <a:picLocks noGrp="1" noChangeAspect="1"/>
          </p:cNvPicPr>
          <p:nvPr>
            <p:ph idx="1"/>
          </p:nvPr>
        </p:nvPicPr>
        <p:blipFill>
          <a:blip r:embed="rId2"/>
          <a:stretch>
            <a:fillRect/>
          </a:stretch>
        </p:blipFill>
        <p:spPr>
          <a:xfrm>
            <a:off x="-7973" y="548680"/>
            <a:ext cx="9151973" cy="6309320"/>
          </a:xfrm>
          <a:prstGeom prst="rect">
            <a:avLst/>
          </a:prstGeom>
        </p:spPr>
      </p:pic>
    </p:spTree>
    <p:extLst>
      <p:ext uri="{BB962C8B-B14F-4D97-AF65-F5344CB8AC3E}">
        <p14:creationId xmlns:p14="http://schemas.microsoft.com/office/powerpoint/2010/main" val="3080182029"/>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43408"/>
            <a:ext cx="8229600" cy="1143000"/>
          </a:xfrm>
        </p:spPr>
        <p:txBody>
          <a:bodyPr/>
          <a:lstStyle/>
          <a:p>
            <a:r>
              <a:rPr lang="en-US" dirty="0"/>
              <a:t>Definitions</a:t>
            </a:r>
            <a:endParaRPr lang="fr-BE" dirty="0"/>
          </a:p>
        </p:txBody>
      </p:sp>
      <p:sp>
        <p:nvSpPr>
          <p:cNvPr id="3" name="Содержимое 2"/>
          <p:cNvSpPr>
            <a:spLocks noGrp="1"/>
          </p:cNvSpPr>
          <p:nvPr>
            <p:ph idx="1"/>
          </p:nvPr>
        </p:nvSpPr>
        <p:spPr>
          <a:xfrm>
            <a:off x="395536" y="692696"/>
            <a:ext cx="8229600" cy="4525963"/>
          </a:xfrm>
        </p:spPr>
        <p:txBody>
          <a:bodyPr>
            <a:noAutofit/>
          </a:bodyPr>
          <a:lstStyle/>
          <a:p>
            <a:pPr algn="just">
              <a:buFont typeface="Wingdings" pitchFamily="2" charset="2"/>
              <a:buChar char="Ø"/>
            </a:pPr>
            <a:r>
              <a:rPr lang="en-US" sz="2800" dirty="0">
                <a:cs typeface="Times New Roman" pitchFamily="18" charset="0"/>
              </a:rPr>
              <a:t>EU Environmental Policy refers to EU philosophy, intentions, and objectives regarding the environment.</a:t>
            </a:r>
          </a:p>
          <a:p>
            <a:pPr algn="just">
              <a:buFont typeface="Wingdings" pitchFamily="2" charset="2"/>
              <a:buChar char="Ø"/>
            </a:pPr>
            <a:r>
              <a:rPr lang="en-US" sz="2800" dirty="0">
                <a:cs typeface="Times New Roman" pitchFamily="18" charset="0"/>
              </a:rPr>
              <a:t>It is a commitment to the laws, regulations, and other policy mechanisms concerning </a:t>
            </a:r>
            <a:r>
              <a:rPr lang="en-US" sz="2800" dirty="0">
                <a:cs typeface="Times New Roman" pitchFamily="18" charset="0"/>
                <a:hlinkClick r:id="rId2" tooltip="Environmental issue"/>
              </a:rPr>
              <a:t>environmental issues</a:t>
            </a:r>
            <a:r>
              <a:rPr lang="en-US" sz="2800" dirty="0">
                <a:cs typeface="Times New Roman" pitchFamily="18" charset="0"/>
              </a:rPr>
              <a:t>. As we are talking about environment, these policies will concern </a:t>
            </a:r>
            <a:r>
              <a:rPr lang="en-US" sz="2800" dirty="0">
                <a:cs typeface="Times New Roman" pitchFamily="18" charset="0"/>
                <a:hlinkClick r:id="rId3" tooltip="Air pollution"/>
              </a:rPr>
              <a:t>air</a:t>
            </a:r>
            <a:r>
              <a:rPr lang="en-US" sz="2800" dirty="0">
                <a:cs typeface="Times New Roman" pitchFamily="18" charset="0"/>
              </a:rPr>
              <a:t> and </a:t>
            </a:r>
            <a:r>
              <a:rPr lang="en-US" sz="2800" u="sng" dirty="0">
                <a:solidFill>
                  <a:schemeClr val="tx2"/>
                </a:solidFill>
                <a:cs typeface="Times New Roman" pitchFamily="18" charset="0"/>
              </a:rPr>
              <a:t>water</a:t>
            </a:r>
            <a:r>
              <a:rPr lang="en-US" sz="2800" dirty="0">
                <a:cs typeface="Times New Roman" pitchFamily="18" charset="0"/>
              </a:rPr>
              <a:t> pollution,</a:t>
            </a:r>
            <a:r>
              <a:rPr lang="en-US" sz="2800" dirty="0">
                <a:solidFill>
                  <a:schemeClr val="accent1"/>
                </a:solidFill>
                <a:cs typeface="Times New Roman" pitchFamily="18" charset="0"/>
              </a:rPr>
              <a:t> </a:t>
            </a:r>
            <a:r>
              <a:rPr lang="en-US" sz="2800" dirty="0">
                <a:solidFill>
                  <a:schemeClr val="tx2"/>
                </a:solidFill>
                <a:cs typeface="Times New Roman" pitchFamily="18" charset="0"/>
              </a:rPr>
              <a:t>waste</a:t>
            </a:r>
            <a:r>
              <a:rPr lang="en-US" sz="2800" dirty="0">
                <a:cs typeface="Times New Roman" pitchFamily="18" charset="0"/>
              </a:rPr>
              <a:t> management, </a:t>
            </a:r>
            <a:r>
              <a:rPr lang="en-US" sz="2800" dirty="0">
                <a:solidFill>
                  <a:schemeClr val="tx2"/>
                </a:solidFill>
                <a:cs typeface="Times New Roman" pitchFamily="18" charset="0"/>
              </a:rPr>
              <a:t>ecosystem</a:t>
            </a:r>
            <a:r>
              <a:rPr lang="en-US" sz="2800" dirty="0">
                <a:cs typeface="Times New Roman" pitchFamily="18" charset="0"/>
              </a:rPr>
              <a:t> management, maintenance of  </a:t>
            </a:r>
            <a:r>
              <a:rPr lang="en-US" sz="2800" dirty="0">
                <a:solidFill>
                  <a:schemeClr val="tx2"/>
                </a:solidFill>
                <a:cs typeface="Times New Roman" pitchFamily="18" charset="0"/>
              </a:rPr>
              <a:t>biodiversity</a:t>
            </a:r>
            <a:r>
              <a:rPr lang="en-US" sz="2800" dirty="0">
                <a:cs typeface="Times New Roman" pitchFamily="18" charset="0"/>
              </a:rPr>
              <a:t>, the protection of </a:t>
            </a:r>
            <a:r>
              <a:rPr lang="en-US" sz="2800" dirty="0">
                <a:cs typeface="Times New Roman" pitchFamily="18" charset="0"/>
                <a:hlinkClick r:id="rId4" tooltip="Natural resource"/>
              </a:rPr>
              <a:t>natural resources, wildlife, endangered species, etc…</a:t>
            </a:r>
          </a:p>
          <a:p>
            <a:pPr algn="just">
              <a:buFont typeface="Wingdings" pitchFamily="2" charset="2"/>
              <a:buChar char="Ø"/>
            </a:pPr>
            <a:r>
              <a:rPr lang="en-US" sz="2800" dirty="0">
                <a:cs typeface="Times New Roman" pitchFamily="18" charset="0"/>
              </a:rPr>
              <a:t>Policies concerning energy or regulation of </a:t>
            </a:r>
            <a:r>
              <a:rPr lang="en-US" sz="2800" dirty="0">
                <a:cs typeface="Times New Roman" pitchFamily="18" charset="0"/>
                <a:hlinkClick r:id="rId5" tooltip="Toxic substances"/>
              </a:rPr>
              <a:t>toxic substances</a:t>
            </a:r>
            <a:r>
              <a:rPr lang="en-US" sz="2800" dirty="0">
                <a:cs typeface="Times New Roman" pitchFamily="18" charset="0"/>
              </a:rPr>
              <a:t> including </a:t>
            </a:r>
            <a:r>
              <a:rPr lang="en-US" sz="2800" dirty="0">
                <a:cs typeface="Times New Roman" pitchFamily="18" charset="0"/>
                <a:hlinkClick r:id="rId6" tooltip="Pesticide"/>
              </a:rPr>
              <a:t>pesticides</a:t>
            </a:r>
            <a:r>
              <a:rPr lang="en-US" sz="2800" dirty="0">
                <a:cs typeface="Times New Roman" pitchFamily="18" charset="0"/>
              </a:rPr>
              <a:t> and many types of </a:t>
            </a:r>
            <a:r>
              <a:rPr lang="en-US" sz="2800" dirty="0">
                <a:cs typeface="Times New Roman" pitchFamily="18" charset="0"/>
                <a:hlinkClick r:id="rId7" tooltip="Industrial waste"/>
              </a:rPr>
              <a:t>industrial waste</a:t>
            </a:r>
            <a:r>
              <a:rPr lang="en-US" sz="2800" dirty="0">
                <a:cs typeface="Times New Roman" pitchFamily="18" charset="0"/>
              </a:rPr>
              <a:t> are part of the topic of environmental policy.</a:t>
            </a:r>
          </a:p>
          <a:p>
            <a:pPr algn="just">
              <a:buNone/>
            </a:pPr>
            <a:endParaRPr lang="fr-BE" sz="2800" dirty="0">
              <a:latin typeface="Times New Roman" pitchFamily="18" charset="0"/>
              <a:cs typeface="Times New Roman" pitchFamily="18" charset="0"/>
            </a:endParaRPr>
          </a:p>
          <a:p>
            <a:endParaRPr lang="fr-BE" sz="2800" dirty="0"/>
          </a:p>
        </p:txBody>
      </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91264" cy="1417638"/>
          </a:xfrm>
        </p:spPr>
        <p:txBody>
          <a:bodyPr>
            <a:normAutofit/>
          </a:bodyPr>
          <a:lstStyle/>
          <a:p>
            <a:r>
              <a:rPr lang="en-US" sz="3600" u="sng" dirty="0">
                <a:solidFill>
                  <a:schemeClr val="tx2"/>
                </a:solidFill>
              </a:rPr>
              <a:t>European Union &amp; Environmental law</a:t>
            </a:r>
            <a:endParaRPr lang="fr-BE" sz="3600" u="sng" dirty="0">
              <a:solidFill>
                <a:schemeClr val="tx2"/>
              </a:solidFill>
            </a:endParaRPr>
          </a:p>
        </p:txBody>
      </p:sp>
      <p:sp>
        <p:nvSpPr>
          <p:cNvPr id="3" name="Содержимое 2"/>
          <p:cNvSpPr>
            <a:spLocks noGrp="1"/>
          </p:cNvSpPr>
          <p:nvPr>
            <p:ph idx="1"/>
          </p:nvPr>
        </p:nvSpPr>
        <p:spPr>
          <a:xfrm>
            <a:off x="467544" y="1412776"/>
            <a:ext cx="8229600" cy="4525963"/>
          </a:xfrm>
        </p:spPr>
        <p:txBody>
          <a:bodyPr>
            <a:noAutofit/>
          </a:bodyPr>
          <a:lstStyle/>
          <a:p>
            <a:r>
              <a:rPr lang="en-US" sz="2400" dirty="0"/>
              <a:t>European </a:t>
            </a:r>
            <a:r>
              <a:rPr lang="en-US" sz="2400" b="1" dirty="0"/>
              <a:t>Environmental law</a:t>
            </a:r>
            <a:r>
              <a:rPr lang="en-US" sz="2400" dirty="0"/>
              <a:t> - or "environmental and natural resources law" is the set of legal norms that regulate environmental relationships in Europe.</a:t>
            </a:r>
            <a:endParaRPr lang="fr-BE" sz="2400" dirty="0"/>
          </a:p>
          <a:p>
            <a:r>
              <a:rPr lang="en-US" sz="2400" b="1" dirty="0"/>
              <a:t>Since</a:t>
            </a:r>
            <a:r>
              <a:rPr lang="en-US" sz="2400" dirty="0"/>
              <a:t> the 1970s, the European Union (EU) and its member countries have introduced laws to ensure the careful use of natural resources, to minimize adverse environmental impacts of production and consumption, and to protect biodiversity and natural habitats.</a:t>
            </a:r>
          </a:p>
          <a:p>
            <a:r>
              <a:rPr lang="en-US" sz="2400" dirty="0"/>
              <a:t>The </a:t>
            </a:r>
            <a:r>
              <a:rPr lang="fr-BE" sz="2400" b="1" dirty="0"/>
              <a:t>European Union</a:t>
            </a:r>
            <a:r>
              <a:rPr lang="fr-BE" sz="2400" dirty="0"/>
              <a:t> (EU) is considered  to have the most extensive environmental laws of any international </a:t>
            </a:r>
            <a:r>
              <a:rPr lang="en-US" sz="2400" dirty="0"/>
              <a:t>organization</a:t>
            </a:r>
          </a:p>
          <a:p>
            <a:r>
              <a:rPr lang="en-US" sz="2400" dirty="0"/>
              <a:t>The Institute for European Environmental Policy estimates the body of EU environmental law amounts to well over </a:t>
            </a:r>
            <a:r>
              <a:rPr lang="en-US" sz="2400" b="1" dirty="0"/>
              <a:t>500 Directives</a:t>
            </a:r>
            <a:r>
              <a:rPr lang="en-US" sz="2400" dirty="0"/>
              <a:t>, Regulations and other legal documents. </a:t>
            </a:r>
          </a:p>
        </p:txBody>
      </p:sp>
    </p:spTree>
  </p:cSld>
  <p:clrMapOvr>
    <a:masterClrMapping/>
  </p:clrMapOvr>
  <p:transition>
    <p:pull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692696"/>
            <a:ext cx="8784976" cy="5976664"/>
          </a:xfrm>
        </p:spPr>
        <p:txBody>
          <a:bodyPr>
            <a:normAutofit/>
          </a:bodyPr>
          <a:lstStyle/>
          <a:p>
            <a:pPr algn="just"/>
            <a:r>
              <a:rPr lang="en-US" dirty="0">
                <a:cs typeface="Times New Roman" pitchFamily="18" charset="0"/>
              </a:rPr>
              <a:t>Sustainable development lies on 3 pillars: </a:t>
            </a:r>
            <a:r>
              <a:rPr lang="en-US" u="sng" dirty="0">
                <a:solidFill>
                  <a:srgbClr val="7030A0"/>
                </a:solidFill>
                <a:cs typeface="Times New Roman" pitchFamily="18" charset="0"/>
              </a:rPr>
              <a:t>Environmental policy</a:t>
            </a:r>
            <a:r>
              <a:rPr lang="en-US" dirty="0">
                <a:solidFill>
                  <a:srgbClr val="7030A0"/>
                </a:solidFill>
                <a:cs typeface="Times New Roman" pitchFamily="18" charset="0"/>
              </a:rPr>
              <a:t>, economic policy and social policy. </a:t>
            </a:r>
            <a:r>
              <a:rPr lang="en-US" dirty="0">
                <a:cs typeface="Times New Roman" pitchFamily="18" charset="0"/>
              </a:rPr>
              <a:t>Protecting the environment is essential for the quality of life of current and future generations. As environmental problems are global, environmental policies are mainly defined at the international level. </a:t>
            </a:r>
            <a:r>
              <a:rPr lang="en-US" dirty="0">
                <a:solidFill>
                  <a:srgbClr val="FF0000"/>
                </a:solidFill>
                <a:cs typeface="Times New Roman" pitchFamily="18" charset="0"/>
              </a:rPr>
              <a:t>EU environmental policy aim is to combat climate change both in Europe and globally through international negotiations,  </a:t>
            </a:r>
            <a:r>
              <a:rPr lang="en-US" dirty="0" err="1">
                <a:solidFill>
                  <a:srgbClr val="FF0000"/>
                </a:solidFill>
                <a:cs typeface="Times New Roman" pitchFamily="18" charset="0"/>
              </a:rPr>
              <a:t>bioenergy</a:t>
            </a:r>
            <a:r>
              <a:rPr lang="en-US" dirty="0">
                <a:solidFill>
                  <a:srgbClr val="FF0000"/>
                </a:solidFill>
                <a:cs typeface="Times New Roman" pitchFamily="18" charset="0"/>
              </a:rPr>
              <a:t>, strategies for transport and energy conservation.</a:t>
            </a:r>
            <a:endParaRPr lang="fr-BE" dirty="0">
              <a:solidFill>
                <a:srgbClr val="FF0000"/>
              </a:solidFill>
              <a:cs typeface="Times New Roman" pitchFamily="18" charset="0"/>
            </a:endParaRPr>
          </a:p>
          <a:p>
            <a:endParaRPr lang="fr-BE" dirty="0"/>
          </a:p>
          <a:p>
            <a:endParaRPr lang="fr-BE" dirty="0"/>
          </a:p>
        </p:txBody>
      </p:sp>
    </p:spTree>
  </p:cSld>
  <p:clrMapOvr>
    <a:masterClrMapping/>
  </p:clrMapOvr>
  <p:transition>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a:bodyPr>
          <a:lstStyle/>
          <a:p>
            <a:r>
              <a:rPr lang="en-US" b="1" dirty="0"/>
              <a:t>Important principles in EUROPE</a:t>
            </a:r>
            <a:endParaRPr lang="fr-BE" dirty="0"/>
          </a:p>
        </p:txBody>
      </p:sp>
      <p:sp>
        <p:nvSpPr>
          <p:cNvPr id="3" name="Содержимое 2"/>
          <p:cNvSpPr>
            <a:spLocks noGrp="1"/>
          </p:cNvSpPr>
          <p:nvPr>
            <p:ph idx="1"/>
          </p:nvPr>
        </p:nvSpPr>
        <p:spPr>
          <a:xfrm>
            <a:off x="395536" y="1124744"/>
            <a:ext cx="8229600" cy="4525963"/>
          </a:xfrm>
        </p:spPr>
        <p:txBody>
          <a:bodyPr>
            <a:noAutofit/>
          </a:bodyPr>
          <a:lstStyle/>
          <a:p>
            <a:pPr lvl="0" algn="just">
              <a:buFont typeface="Wingdings" pitchFamily="2" charset="2"/>
              <a:buChar char="ü"/>
            </a:pPr>
            <a:r>
              <a:rPr lang="en-US" sz="2400" b="1" dirty="0"/>
              <a:t>Precautionary Principle: Pollution</a:t>
            </a:r>
            <a:r>
              <a:rPr lang="en-US" sz="2400" dirty="0"/>
              <a:t> is managed and controlled at the source before causing any serious damage. </a:t>
            </a:r>
          </a:p>
          <a:p>
            <a:pPr algn="just">
              <a:buFont typeface="Wingdings" pitchFamily="2" charset="2"/>
              <a:buChar char="ü"/>
            </a:pPr>
            <a:r>
              <a:rPr lang="en-US" sz="2400" b="1" dirty="0"/>
              <a:t>Prevention: </a:t>
            </a:r>
            <a:r>
              <a:rPr lang="en-US" sz="2400" dirty="0"/>
              <a:t>The concept of prevention can perhaps better be considered an overarching aim that gives rise to a multitude of legal mechanisms, including prior assessment of environmental harm, licensing or authorization .</a:t>
            </a:r>
          </a:p>
          <a:p>
            <a:pPr algn="just">
              <a:buFont typeface="Wingdings" pitchFamily="2" charset="2"/>
              <a:buChar char="ü"/>
            </a:pPr>
            <a:r>
              <a:rPr lang="en-US" sz="2400" b="1" dirty="0"/>
              <a:t>The polluter pays principle: </a:t>
            </a:r>
            <a:r>
              <a:rPr lang="en-US" sz="2400" dirty="0"/>
              <a:t> is a well-accepted concept and implemented across the EU. Companies have to pay for damage they cause through negligent management of environmental risks. </a:t>
            </a:r>
          </a:p>
          <a:p>
            <a:pPr algn="just">
              <a:buFont typeface="Wingdings" pitchFamily="2" charset="2"/>
              <a:buChar char="ü"/>
            </a:pPr>
            <a:r>
              <a:rPr lang="en-US" sz="2400" b="1" dirty="0"/>
              <a:t>Sustainable development</a:t>
            </a:r>
            <a:r>
              <a:rPr lang="en-US" sz="2400" dirty="0"/>
              <a:t>: The European Union (EU) established a </a:t>
            </a:r>
            <a:r>
              <a:rPr lang="en-US" sz="2400" dirty="0">
                <a:hlinkClick r:id="rId2"/>
              </a:rPr>
              <a:t>strategy for sustainable development</a:t>
            </a:r>
            <a:r>
              <a:rPr lang="en-US" sz="2400" dirty="0"/>
              <a:t> in May 2001. In endorsing this strategy, the </a:t>
            </a:r>
            <a:r>
              <a:rPr lang="en-US" sz="2400" dirty="0" err="1"/>
              <a:t>Göteborg</a:t>
            </a:r>
            <a:r>
              <a:rPr lang="en-US" sz="2400" dirty="0"/>
              <a:t> European Council recognized that the external dimension needed to be further developed. </a:t>
            </a:r>
          </a:p>
          <a:p>
            <a:pPr>
              <a:buFont typeface="Wingdings" pitchFamily="2" charset="2"/>
              <a:buChar char="ü"/>
            </a:pPr>
            <a:endParaRPr lang="en-US" sz="2400" dirty="0"/>
          </a:p>
          <a:p>
            <a:pPr>
              <a:buFont typeface="Wingdings" pitchFamily="2" charset="2"/>
              <a:buChar char="ü"/>
            </a:pPr>
            <a:endParaRPr lang="fr-BE" sz="2000" dirty="0"/>
          </a:p>
          <a:p>
            <a:pPr>
              <a:buFont typeface="Wingdings" pitchFamily="2" charset="2"/>
              <a:buChar char="ü"/>
            </a:pPr>
            <a:endParaRPr lang="fr-BE" sz="2800" b="1" dirty="0"/>
          </a:p>
          <a:p>
            <a:pPr lvl="0">
              <a:buFont typeface="Wingdings" pitchFamily="2" charset="2"/>
              <a:buChar char="ü"/>
            </a:pPr>
            <a:endParaRPr lang="fr-BE" sz="2800" dirty="0">
              <a:latin typeface="Times New Roman" pitchFamily="18" charset="0"/>
              <a:cs typeface="Times New Roman" pitchFamily="18" charset="0"/>
            </a:endParaRPr>
          </a:p>
        </p:txBody>
      </p:sp>
    </p:spTree>
  </p:cSld>
  <p:clrMapOvr>
    <a:masterClrMapping/>
  </p:clrMapOvr>
  <p:transition>
    <p:zoom dir="in"/>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764704"/>
            <a:ext cx="8229600" cy="4525963"/>
          </a:xfrm>
        </p:spPr>
        <p:txBody>
          <a:bodyPr>
            <a:noAutofit/>
          </a:bodyPr>
          <a:lstStyle/>
          <a:p>
            <a:pPr algn="just">
              <a:buFont typeface="Wingdings" pitchFamily="2" charset="2"/>
              <a:buChar char="ü"/>
            </a:pPr>
            <a:r>
              <a:rPr lang="en-US" sz="2400" b="1" dirty="0"/>
              <a:t>Equity: </a:t>
            </a:r>
            <a:r>
              <a:rPr lang="en-US" sz="2400" dirty="0"/>
              <a:t>Defined by UNEP to include intergenerational equity - "the right of future generations to enjoy a fair level of the common patrimony“</a:t>
            </a:r>
          </a:p>
          <a:p>
            <a:pPr algn="just">
              <a:buFont typeface="Wingdings" pitchFamily="2" charset="2"/>
              <a:buChar char="ü"/>
            </a:pPr>
            <a:r>
              <a:rPr lang="en-US" sz="2400" b="1" dirty="0" err="1"/>
              <a:t>Transboundary</a:t>
            </a:r>
            <a:r>
              <a:rPr lang="en-US" sz="2400" b="1" dirty="0"/>
              <a:t> responsibility: </a:t>
            </a:r>
            <a:r>
              <a:rPr lang="en-US" sz="2400" dirty="0"/>
              <a:t>Defined in the international law context as an obligation to protect one's own environment, and to prevent damage to neighboring environments, UNEP considers </a:t>
            </a:r>
            <a:r>
              <a:rPr lang="en-US" sz="2400" dirty="0" err="1"/>
              <a:t>transboundary</a:t>
            </a:r>
            <a:r>
              <a:rPr lang="en-US" sz="2400" dirty="0"/>
              <a:t> responsibility at the international level as a potential limitation on the rights of the </a:t>
            </a:r>
            <a:r>
              <a:rPr lang="en-US" sz="2400" u="sng" dirty="0">
                <a:hlinkClick r:id="rId2" tooltip="Sovereign state"/>
              </a:rPr>
              <a:t>sovereign state</a:t>
            </a:r>
            <a:endParaRPr lang="en-US" sz="2400" u="sng" dirty="0"/>
          </a:p>
          <a:p>
            <a:pPr algn="just">
              <a:buFont typeface="Wingdings" pitchFamily="2" charset="2"/>
              <a:buChar char="ü"/>
            </a:pPr>
            <a:r>
              <a:rPr lang="en-US" sz="2400" b="1" dirty="0"/>
              <a:t>Public participation and transparency : </a:t>
            </a:r>
            <a:r>
              <a:rPr lang="en-US" sz="2400" dirty="0"/>
              <a:t>Identified as essential conditions for "accountable governments . . ., industrial concerns," and organizations generally, public participation and transparency are presented by UNEP as requiring "effective protection of the human right to hold and express opinions and to seek, receive and impart ideas</a:t>
            </a:r>
            <a:endParaRPr lang="fr-BE" sz="2400" dirty="0"/>
          </a:p>
        </p:txBody>
      </p:sp>
    </p:spTree>
  </p:cSld>
  <p:clrMapOvr>
    <a:masterClrMapping/>
  </p:clrMapOvr>
  <p:transition>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Environmental Legislation in Europe </a:t>
            </a:r>
            <a:r>
              <a:rPr lang="en-US" dirty="0"/>
              <a:t>(</a:t>
            </a:r>
            <a:r>
              <a:rPr lang="fr-BE" dirty="0"/>
              <a:t>Institutions and Bodies)</a:t>
            </a:r>
            <a:br>
              <a:rPr lang="fr-BE" dirty="0"/>
            </a:br>
            <a:endParaRPr lang="fr-BE" dirty="0"/>
          </a:p>
        </p:txBody>
      </p:sp>
      <p:sp>
        <p:nvSpPr>
          <p:cNvPr id="3" name="Содержимое 2"/>
          <p:cNvSpPr>
            <a:spLocks noGrp="1"/>
          </p:cNvSpPr>
          <p:nvPr>
            <p:ph idx="1"/>
          </p:nvPr>
        </p:nvSpPr>
        <p:spPr>
          <a:xfrm>
            <a:off x="251520" y="1196752"/>
            <a:ext cx="8229600" cy="5661248"/>
          </a:xfrm>
        </p:spPr>
        <p:txBody>
          <a:bodyPr>
            <a:normAutofit fontScale="70000" lnSpcReduction="20000"/>
          </a:bodyPr>
          <a:lstStyle/>
          <a:p>
            <a:endParaRPr lang="fr-BE" dirty="0"/>
          </a:p>
          <a:p>
            <a:pPr lvl="0" algn="just">
              <a:buFont typeface="Wingdings" pitchFamily="2" charset="2"/>
              <a:buChar char="v"/>
            </a:pPr>
            <a:r>
              <a:rPr lang="fr-BE" sz="3100" dirty="0">
                <a:cs typeface="Times New Roman" pitchFamily="18" charset="0"/>
              </a:rPr>
              <a:t>European Parliament</a:t>
            </a:r>
          </a:p>
          <a:p>
            <a:pPr lvl="0" algn="just">
              <a:buFont typeface="Wingdings" pitchFamily="2" charset="2"/>
              <a:buChar char="v"/>
            </a:pPr>
            <a:r>
              <a:rPr lang="en-US" sz="3100" dirty="0">
                <a:cs typeface="Times New Roman" pitchFamily="18" charset="0"/>
              </a:rPr>
              <a:t>Committee on environment, public health and food safety</a:t>
            </a:r>
            <a:endParaRPr lang="fr-BE" sz="3100" dirty="0">
              <a:cs typeface="Times New Roman" pitchFamily="18" charset="0"/>
            </a:endParaRPr>
          </a:p>
          <a:p>
            <a:pPr algn="just">
              <a:buFont typeface="Wingdings" pitchFamily="2" charset="2"/>
              <a:buChar char="v"/>
            </a:pPr>
            <a:r>
              <a:rPr lang="fr-BE" sz="3100" dirty="0">
                <a:cs typeface="Times New Roman" pitchFamily="18" charset="0"/>
              </a:rPr>
              <a:t>Council of the European Union</a:t>
            </a:r>
          </a:p>
          <a:p>
            <a:pPr lvl="0" algn="just">
              <a:buFont typeface="Wingdings" pitchFamily="2" charset="2"/>
              <a:buChar char="v"/>
            </a:pPr>
            <a:r>
              <a:rPr lang="fr-BE" sz="3100" dirty="0">
                <a:cs typeface="Times New Roman" pitchFamily="18" charset="0"/>
              </a:rPr>
              <a:t>European Commission</a:t>
            </a:r>
          </a:p>
          <a:p>
            <a:pPr lvl="1" algn="just"/>
            <a:r>
              <a:rPr lang="fr-BE" sz="3100" dirty="0">
                <a:cs typeface="Times New Roman" pitchFamily="18" charset="0"/>
                <a:hlinkClick r:id="rId2"/>
              </a:rPr>
              <a:t>Environment</a:t>
            </a:r>
            <a:endParaRPr lang="fr-BE" sz="3100" dirty="0">
              <a:cs typeface="Times New Roman" pitchFamily="18" charset="0"/>
            </a:endParaRPr>
          </a:p>
          <a:p>
            <a:pPr lvl="1" algn="just"/>
            <a:r>
              <a:rPr lang="fr-BE" sz="3100" dirty="0">
                <a:cs typeface="Times New Roman" pitchFamily="18" charset="0"/>
                <a:hlinkClick r:id="rId3"/>
              </a:rPr>
              <a:t>Climate action</a:t>
            </a:r>
            <a:endParaRPr lang="fr-BE" sz="3100" dirty="0">
              <a:cs typeface="Times New Roman" pitchFamily="18" charset="0"/>
            </a:endParaRPr>
          </a:p>
          <a:p>
            <a:pPr algn="just">
              <a:buFont typeface="Wingdings" pitchFamily="2" charset="2"/>
              <a:buChar char="v"/>
            </a:pPr>
            <a:r>
              <a:rPr lang="fr-BE" sz="3100" dirty="0">
                <a:cs typeface="Times New Roman" pitchFamily="18" charset="0"/>
              </a:rPr>
              <a:t>European Economic and Social Committee</a:t>
            </a:r>
          </a:p>
          <a:p>
            <a:pPr lvl="1" algn="just"/>
            <a:r>
              <a:rPr lang="fr-BE" sz="3100" u="sng" dirty="0">
                <a:solidFill>
                  <a:schemeClr val="tx2"/>
                </a:solidFill>
                <a:cs typeface="Times New Roman" pitchFamily="18" charset="0"/>
              </a:rPr>
              <a:t>Agriculture, rural development and environment section</a:t>
            </a:r>
          </a:p>
          <a:p>
            <a:pPr lvl="0" algn="just">
              <a:buFont typeface="Wingdings" pitchFamily="2" charset="2"/>
              <a:buChar char="v"/>
            </a:pPr>
            <a:r>
              <a:rPr lang="fr-BE" sz="3100" dirty="0">
                <a:cs typeface="Times New Roman" pitchFamily="18" charset="0"/>
              </a:rPr>
              <a:t>Committee of the Regions</a:t>
            </a:r>
          </a:p>
          <a:p>
            <a:pPr lvl="1" algn="just"/>
            <a:r>
              <a:rPr lang="fr-BE" sz="3100" u="sng" dirty="0">
                <a:solidFill>
                  <a:schemeClr val="tx2"/>
                </a:solidFill>
                <a:cs typeface="Times New Roman" pitchFamily="18" charset="0"/>
              </a:rPr>
              <a:t>Commission for environment, climate change and energy (ENVE)</a:t>
            </a:r>
          </a:p>
          <a:p>
            <a:pPr lvl="0" algn="just">
              <a:buFont typeface="Wingdings" pitchFamily="2" charset="2"/>
              <a:buChar char="v"/>
            </a:pPr>
            <a:r>
              <a:rPr lang="fr-BE" sz="3100" b="1" dirty="0">
                <a:cs typeface="Times New Roman" pitchFamily="18" charset="0"/>
              </a:rPr>
              <a:t>European Investment Bank</a:t>
            </a:r>
            <a:endParaRPr lang="fr-BE" sz="3100" dirty="0">
              <a:cs typeface="Times New Roman" pitchFamily="18" charset="0"/>
            </a:endParaRPr>
          </a:p>
          <a:p>
            <a:pPr lvl="1" algn="just"/>
            <a:r>
              <a:rPr lang="fr-BE" sz="3100" dirty="0">
                <a:cs typeface="Times New Roman" pitchFamily="18" charset="0"/>
                <a:hlinkClick r:id="rId4"/>
              </a:rPr>
              <a:t>European Investment Bank and environment</a:t>
            </a:r>
            <a:endParaRPr lang="fr-BE" sz="3100" dirty="0">
              <a:cs typeface="Times New Roman" pitchFamily="18" charset="0"/>
            </a:endParaRPr>
          </a:p>
          <a:p>
            <a:pPr lvl="0" algn="just">
              <a:buFont typeface="Wingdings" pitchFamily="2" charset="2"/>
              <a:buChar char="v"/>
            </a:pPr>
            <a:r>
              <a:rPr lang="fr-BE" sz="3100" b="1" dirty="0">
                <a:cs typeface="Times New Roman" pitchFamily="18" charset="0"/>
              </a:rPr>
              <a:t>EU agencies</a:t>
            </a:r>
            <a:endParaRPr lang="fr-BE" sz="3100" dirty="0">
              <a:cs typeface="Times New Roman" pitchFamily="18" charset="0"/>
            </a:endParaRPr>
          </a:p>
          <a:p>
            <a:pPr lvl="1" algn="just"/>
            <a:r>
              <a:rPr lang="fr-BE" sz="3100" dirty="0">
                <a:cs typeface="Times New Roman" pitchFamily="18" charset="0"/>
                <a:hlinkClick r:id="rId5"/>
              </a:rPr>
              <a:t>European Environment Agency</a:t>
            </a:r>
            <a:endParaRPr lang="fr-BE" sz="3100" dirty="0">
              <a:cs typeface="Times New Roman" pitchFamily="18" charset="0"/>
            </a:endParaRPr>
          </a:p>
          <a:p>
            <a:pPr lvl="1"/>
            <a:endParaRPr lang="fr-BE" sz="2300" dirty="0">
              <a:solidFill>
                <a:srgbClr val="000000"/>
              </a:solidFill>
            </a:endParaRPr>
          </a:p>
          <a:p>
            <a:pPr lvl="1"/>
            <a:endParaRPr lang="fr-BE" sz="2300" dirty="0">
              <a:solidFill>
                <a:srgbClr val="000000"/>
              </a:solidFill>
            </a:endParaRPr>
          </a:p>
          <a:p>
            <a:pPr lvl="1"/>
            <a:endParaRPr lang="fr-BE" sz="3100" dirty="0">
              <a:solidFill>
                <a:srgbClr val="000000"/>
              </a:solidFill>
            </a:endParaRPr>
          </a:p>
          <a:p>
            <a:endParaRPr lang="fr-BE" dirty="0"/>
          </a:p>
        </p:txBody>
      </p:sp>
    </p:spTree>
  </p:cSld>
  <p:clrMapOvr>
    <a:masterClrMapping/>
  </p:clrMapOvr>
  <p:transition>
    <p:cover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143000"/>
          </a:xfrm>
        </p:spPr>
        <p:txBody>
          <a:bodyPr>
            <a:normAutofit fontScale="90000"/>
          </a:bodyPr>
          <a:lstStyle/>
          <a:p>
            <a:r>
              <a:rPr lang="en-GB" dirty="0"/>
              <a:t>The EU’s 2021-2027 long-term budget</a:t>
            </a:r>
          </a:p>
        </p:txBody>
      </p:sp>
      <p:sp>
        <p:nvSpPr>
          <p:cNvPr id="3" name="Content Placeholder 2"/>
          <p:cNvSpPr>
            <a:spLocks noGrp="1"/>
          </p:cNvSpPr>
          <p:nvPr>
            <p:ph idx="1"/>
          </p:nvPr>
        </p:nvSpPr>
        <p:spPr>
          <a:xfrm>
            <a:off x="611560" y="1052736"/>
            <a:ext cx="8229600" cy="6165304"/>
          </a:xfrm>
        </p:spPr>
        <p:txBody>
          <a:bodyPr>
            <a:normAutofit fontScale="92500" lnSpcReduction="20000"/>
          </a:bodyPr>
          <a:lstStyle/>
          <a:p>
            <a:pPr algn="just"/>
            <a:r>
              <a:rPr lang="en-GB" dirty="0"/>
              <a:t>The EU Multiannual Financial Framework 2021-2027 </a:t>
            </a:r>
            <a:r>
              <a:rPr lang="en-GB" b="1" dirty="0">
                <a:solidFill>
                  <a:srgbClr val="92D050"/>
                </a:solidFill>
              </a:rPr>
              <a:t>is also referred to </a:t>
            </a:r>
            <a:r>
              <a:rPr lang="en-GB" dirty="0"/>
              <a:t>as the EU’s 2021-2027 long-term budget.</a:t>
            </a:r>
          </a:p>
          <a:p>
            <a:pPr algn="just"/>
            <a:r>
              <a:rPr lang="en-GB" dirty="0"/>
              <a:t>From the period of  2021-2027, the EU  budget </a:t>
            </a:r>
            <a:r>
              <a:rPr lang="en-GB" dirty="0">
                <a:solidFill>
                  <a:srgbClr val="FF0000"/>
                </a:solidFill>
              </a:rPr>
              <a:t>will be €1.074 trillion </a:t>
            </a:r>
          </a:p>
          <a:p>
            <a:pPr marL="0" indent="0" algn="just">
              <a:buNone/>
            </a:pPr>
            <a:r>
              <a:rPr lang="en-GB" b="1" dirty="0"/>
              <a:t>The amount is the Union's answer to the ongoing global pandemic and aims to :</a:t>
            </a:r>
          </a:p>
          <a:p>
            <a:pPr algn="just"/>
            <a:r>
              <a:rPr lang="en-GB" dirty="0"/>
              <a:t>Repair  the economic and social damage caused by the coronavirus pandemic </a:t>
            </a:r>
          </a:p>
          <a:p>
            <a:pPr algn="just"/>
            <a:r>
              <a:rPr lang="en-GB" dirty="0"/>
              <a:t>To assist companies and individuals to deal with the transition towards a modern and more sustainable Europe.</a:t>
            </a:r>
          </a:p>
          <a:p>
            <a:pPr algn="just"/>
            <a:r>
              <a:rPr lang="en-GB" dirty="0"/>
              <a:t>Develop Earth-friendly technologies,</a:t>
            </a:r>
          </a:p>
          <a:p>
            <a:pPr algn="just"/>
            <a:r>
              <a:rPr lang="en-GB" dirty="0"/>
              <a:t>Infrastructures: Implement the EU Green Deal</a:t>
            </a:r>
          </a:p>
          <a:p>
            <a:endParaRPr lang="en-GB" dirty="0"/>
          </a:p>
        </p:txBody>
      </p:sp>
    </p:spTree>
    <p:extLst>
      <p:ext uri="{BB962C8B-B14F-4D97-AF65-F5344CB8AC3E}">
        <p14:creationId xmlns:p14="http://schemas.microsoft.com/office/powerpoint/2010/main" val="521071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55984"/>
            <a:ext cx="8229600" cy="1143000"/>
          </a:xfrm>
        </p:spPr>
        <p:txBody>
          <a:bodyPr>
            <a:normAutofit/>
          </a:bodyPr>
          <a:lstStyle/>
          <a:p>
            <a:r>
              <a:rPr lang="en-GB" sz="3200" dirty="0"/>
              <a:t>The Next Generation EU (NGEU)</a:t>
            </a:r>
            <a:endParaRPr lang="sl-SI" sz="3200" dirty="0"/>
          </a:p>
        </p:txBody>
      </p:sp>
      <p:sp>
        <p:nvSpPr>
          <p:cNvPr id="3" name="Content Placeholder 2"/>
          <p:cNvSpPr>
            <a:spLocks noGrp="1"/>
          </p:cNvSpPr>
          <p:nvPr>
            <p:ph idx="1"/>
          </p:nvPr>
        </p:nvSpPr>
        <p:spPr>
          <a:xfrm>
            <a:off x="395536" y="476672"/>
            <a:ext cx="8229600" cy="6480720"/>
          </a:xfrm>
        </p:spPr>
        <p:txBody>
          <a:bodyPr>
            <a:noAutofit/>
          </a:bodyPr>
          <a:lstStyle/>
          <a:p>
            <a:pPr algn="just"/>
            <a:r>
              <a:rPr lang="en-GB" sz="2800" dirty="0"/>
              <a:t>Additionally to the EU long term budget, there is </a:t>
            </a:r>
            <a:r>
              <a:rPr lang="en-GB" sz="2800" b="1" dirty="0">
                <a:solidFill>
                  <a:srgbClr val="92D050"/>
                </a:solidFill>
              </a:rPr>
              <a:t>The Next Generation EU </a:t>
            </a:r>
            <a:r>
              <a:rPr lang="en-GB" sz="2800" dirty="0"/>
              <a:t>(NGEU) which is a European Union recovery fund </a:t>
            </a:r>
            <a:r>
              <a:rPr lang="en-GB" sz="2800" b="1" dirty="0">
                <a:solidFill>
                  <a:srgbClr val="92D050"/>
                </a:solidFill>
              </a:rPr>
              <a:t>to support Member States</a:t>
            </a:r>
            <a:r>
              <a:rPr lang="en-GB" sz="2800" dirty="0"/>
              <a:t> mitigate the effects of the COVID-19 pandemic.  The European Council agreed on the NGEU on the 21</a:t>
            </a:r>
            <a:r>
              <a:rPr lang="en-GB" sz="2800" baseline="30000" dirty="0"/>
              <a:t>st</a:t>
            </a:r>
            <a:r>
              <a:rPr lang="en-GB" sz="2800" dirty="0"/>
              <a:t> of July 2020. </a:t>
            </a:r>
            <a:r>
              <a:rPr lang="en-GB" sz="2800" b="1" dirty="0">
                <a:solidFill>
                  <a:srgbClr val="FF0000"/>
                </a:solidFill>
              </a:rPr>
              <a:t>The fund is worth €750 billion</a:t>
            </a:r>
            <a:r>
              <a:rPr lang="en-GB" sz="2800" dirty="0"/>
              <a:t>. The NGEU fund will operate from </a:t>
            </a:r>
            <a:r>
              <a:rPr lang="en-GB" sz="2800" b="1" dirty="0">
                <a:solidFill>
                  <a:srgbClr val="92D050"/>
                </a:solidFill>
              </a:rPr>
              <a:t>2021–2023,</a:t>
            </a:r>
            <a:r>
              <a:rPr lang="en-GB" sz="2800" dirty="0"/>
              <a:t> and will be tied to the regular 2021–2027 budget of the EU's (MFF). The money from </a:t>
            </a:r>
            <a:r>
              <a:rPr lang="en-GB" sz="2800" dirty="0" err="1"/>
              <a:t>NextGenerationEU</a:t>
            </a:r>
            <a:r>
              <a:rPr lang="en-GB" sz="2800" dirty="0"/>
              <a:t> will be invested across several programmes, and will be distributed to EU countries and beneficiaries through grants (€390 billion) and loans (€360 billion).</a:t>
            </a:r>
            <a:endParaRPr lang="sl-SI" sz="2800" dirty="0"/>
          </a:p>
          <a:p>
            <a:pPr algn="just"/>
            <a:r>
              <a:rPr lang="en-GB" sz="2800" dirty="0"/>
              <a:t>The comprehensive NGEU and MFF packages are projected to reach </a:t>
            </a:r>
            <a:r>
              <a:rPr lang="en-GB" sz="2800" dirty="0">
                <a:solidFill>
                  <a:srgbClr val="FF0000"/>
                </a:solidFill>
              </a:rPr>
              <a:t>€1824.3 billion= 1 TRILLION 824 BILLION 30 MILLION</a:t>
            </a:r>
            <a:endParaRPr lang="sl-SI" sz="2800" dirty="0">
              <a:solidFill>
                <a:srgbClr val="FF0000"/>
              </a:solidFill>
            </a:endParaRPr>
          </a:p>
        </p:txBody>
      </p:sp>
    </p:spTree>
    <p:extLst>
      <p:ext uri="{BB962C8B-B14F-4D97-AF65-F5344CB8AC3E}">
        <p14:creationId xmlns:p14="http://schemas.microsoft.com/office/powerpoint/2010/main" val="2671436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8229600" cy="1143000"/>
          </a:xfrm>
        </p:spPr>
        <p:txBody>
          <a:bodyPr/>
          <a:lstStyle/>
          <a:p>
            <a:r>
              <a:rPr lang="en-GB" dirty="0"/>
              <a:t>The EU MFF + NGEU</a:t>
            </a:r>
            <a:endParaRPr lang="sl-SI" dirty="0"/>
          </a:p>
        </p:txBody>
      </p:sp>
      <p:pic>
        <p:nvPicPr>
          <p:cNvPr id="4" name="Content Placeholder 3"/>
          <p:cNvPicPr>
            <a:picLocks noGrp="1" noChangeAspect="1"/>
          </p:cNvPicPr>
          <p:nvPr>
            <p:ph idx="1"/>
          </p:nvPr>
        </p:nvPicPr>
        <p:blipFill>
          <a:blip r:embed="rId2"/>
          <a:stretch>
            <a:fillRect/>
          </a:stretch>
        </p:blipFill>
        <p:spPr>
          <a:xfrm>
            <a:off x="1123651" y="1919913"/>
            <a:ext cx="6896698" cy="3886537"/>
          </a:xfrm>
          <a:prstGeom prst="rect">
            <a:avLst/>
          </a:prstGeom>
        </p:spPr>
      </p:pic>
    </p:spTree>
    <p:extLst>
      <p:ext uri="{BB962C8B-B14F-4D97-AF65-F5344CB8AC3E}">
        <p14:creationId xmlns:p14="http://schemas.microsoft.com/office/powerpoint/2010/main" val="836269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3408"/>
            <a:ext cx="8229600" cy="1143000"/>
          </a:xfrm>
        </p:spPr>
        <p:txBody>
          <a:bodyPr/>
          <a:lstStyle/>
          <a:p>
            <a:r>
              <a:rPr lang="en-GB" dirty="0"/>
              <a:t>How will the money be spent</a:t>
            </a:r>
            <a:endParaRPr lang="sl-SI" dirty="0"/>
          </a:p>
        </p:txBody>
      </p:sp>
      <p:sp>
        <p:nvSpPr>
          <p:cNvPr id="3" name="Content Placeholder 2"/>
          <p:cNvSpPr>
            <a:spLocks noGrp="1"/>
          </p:cNvSpPr>
          <p:nvPr>
            <p:ph idx="1"/>
          </p:nvPr>
        </p:nvSpPr>
        <p:spPr>
          <a:xfrm>
            <a:off x="539552" y="899592"/>
            <a:ext cx="8229600" cy="5913784"/>
          </a:xfrm>
        </p:spPr>
        <p:txBody>
          <a:bodyPr>
            <a:normAutofit fontScale="85000" lnSpcReduction="10000"/>
          </a:bodyPr>
          <a:lstStyle/>
          <a:p>
            <a:pPr algn="just"/>
            <a:r>
              <a:rPr lang="en-GB" dirty="0"/>
              <a:t>More than 50% of the budget will be spent in order to : </a:t>
            </a:r>
          </a:p>
          <a:p>
            <a:pPr marL="514350" indent="-514350" algn="just">
              <a:buFont typeface="+mj-lt"/>
              <a:buAutoNum type="arabicPeriod"/>
            </a:pPr>
            <a:r>
              <a:rPr lang="en-GB" dirty="0">
                <a:solidFill>
                  <a:srgbClr val="FF0000"/>
                </a:solidFill>
              </a:rPr>
              <a:t>Support the modernisation of the European Union through research and innovation; fair climate and digital transitions; preparedness, recovery and resilience</a:t>
            </a:r>
          </a:p>
          <a:p>
            <a:pPr marL="514350" indent="-514350" algn="just">
              <a:buFont typeface="+mj-lt"/>
              <a:buAutoNum type="arabicPeriod"/>
            </a:pPr>
            <a:r>
              <a:rPr lang="en-GB" dirty="0">
                <a:solidFill>
                  <a:srgbClr val="00B0F0"/>
                </a:solidFill>
              </a:rPr>
              <a:t>30% of the EU budget will be spent to fight climate change. The package also pays specific attention to biodiversity protection and gender-related issues</a:t>
            </a:r>
          </a:p>
          <a:p>
            <a:pPr marL="514350" indent="-514350" algn="just">
              <a:buFont typeface="+mj-lt"/>
              <a:buAutoNum type="arabicPeriod"/>
            </a:pPr>
            <a:r>
              <a:rPr lang="en-GB" dirty="0">
                <a:solidFill>
                  <a:srgbClr val="00B050"/>
                </a:solidFill>
              </a:rPr>
              <a:t>20% of </a:t>
            </a:r>
            <a:r>
              <a:rPr lang="en-GB" dirty="0" err="1">
                <a:solidFill>
                  <a:srgbClr val="00B050"/>
                </a:solidFill>
              </a:rPr>
              <a:t>NextGenerationEU</a:t>
            </a:r>
            <a:r>
              <a:rPr lang="en-GB" dirty="0">
                <a:solidFill>
                  <a:srgbClr val="00B050"/>
                </a:solidFill>
              </a:rPr>
              <a:t> will be invested in the digital transformation</a:t>
            </a:r>
          </a:p>
          <a:p>
            <a:pPr marL="514350" indent="-514350" algn="just">
              <a:buFont typeface="+mj-lt"/>
              <a:buAutoNum type="arabicPeriod"/>
            </a:pPr>
            <a:r>
              <a:rPr lang="en-GB" dirty="0">
                <a:solidFill>
                  <a:srgbClr val="7030A0"/>
                </a:solidFill>
              </a:rPr>
              <a:t>In 2026 and 2027, 10% of the annual spending under the long-term budget will contribute to halting and reversing the decline of biodiversity</a:t>
            </a:r>
          </a:p>
        </p:txBody>
      </p:sp>
    </p:spTree>
    <p:extLst>
      <p:ext uri="{BB962C8B-B14F-4D97-AF65-F5344CB8AC3E}">
        <p14:creationId xmlns:p14="http://schemas.microsoft.com/office/powerpoint/2010/main" val="236017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5</a:t>
            </a:fld>
            <a:endParaRPr lang="en-US"/>
          </a:p>
        </p:txBody>
      </p:sp>
      <p:sp>
        <p:nvSpPr>
          <p:cNvPr id="4" name="Title 3"/>
          <p:cNvSpPr>
            <a:spLocks noGrp="1"/>
          </p:cNvSpPr>
          <p:nvPr>
            <p:ph type="title"/>
          </p:nvPr>
        </p:nvSpPr>
        <p:spPr>
          <a:xfrm>
            <a:off x="495300" y="509464"/>
            <a:ext cx="8153400" cy="1047328"/>
          </a:xfrm>
        </p:spPr>
        <p:txBody>
          <a:bodyPr/>
          <a:lstStyle/>
          <a:p>
            <a:pPr algn="ctr"/>
            <a:r>
              <a:rPr lang="en-GB" dirty="0"/>
              <a:t>Preserving cultural heritage</a:t>
            </a:r>
            <a:br>
              <a:rPr lang="en-GB" dirty="0"/>
            </a:br>
            <a:endParaRPr lang="sl-SI" dirty="0"/>
          </a:p>
        </p:txBody>
      </p:sp>
      <p:sp>
        <p:nvSpPr>
          <p:cNvPr id="5" name="Content Placeholder 4"/>
          <p:cNvSpPr>
            <a:spLocks noGrp="1"/>
          </p:cNvSpPr>
          <p:nvPr>
            <p:ph idx="1"/>
          </p:nvPr>
        </p:nvSpPr>
        <p:spPr>
          <a:xfrm>
            <a:off x="478140" y="1412776"/>
            <a:ext cx="8270324" cy="5256584"/>
          </a:xfrm>
        </p:spPr>
        <p:txBody>
          <a:bodyPr/>
          <a:lstStyle/>
          <a:p>
            <a:pPr algn="just"/>
            <a:r>
              <a:rPr lang="en-GB" sz="2800" dirty="0"/>
              <a:t>The event that aroused particular international concern was the decision to build the Aswan High Dam in Egypt, which would have flooded the valley containing the </a:t>
            </a:r>
            <a:r>
              <a:rPr lang="en-GB" sz="2800" dirty="0">
                <a:highlight>
                  <a:srgbClr val="FFFF00"/>
                </a:highlight>
              </a:rPr>
              <a:t>Abu Simbel temples </a:t>
            </a:r>
            <a:r>
              <a:rPr lang="en-GB" sz="2800" dirty="0"/>
              <a:t>, a treasure of ancient Egyptian civilization. In 1959, after an appeal from the governments of Egypt and Sudan, UNESCO launched an international safeguarding campaign. Archaeological research in the areas to be flooded was accelerated. Above all, the Abu Simbel and Philae temples were dismantled, moved to dry ground and reassembled.</a:t>
            </a:r>
            <a:endParaRPr lang="sl-SI" sz="2800" dirty="0"/>
          </a:p>
        </p:txBody>
      </p:sp>
    </p:spTree>
    <p:extLst>
      <p:ext uri="{BB962C8B-B14F-4D97-AF65-F5344CB8AC3E}">
        <p14:creationId xmlns:p14="http://schemas.microsoft.com/office/powerpoint/2010/main" val="210184315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85992"/>
          </a:xfrm>
          <a:prstGeom prst="rect">
            <a:avLst/>
          </a:prstGeom>
        </p:spPr>
      </p:pic>
    </p:spTree>
    <p:extLst>
      <p:ext uri="{BB962C8B-B14F-4D97-AF65-F5344CB8AC3E}">
        <p14:creationId xmlns:p14="http://schemas.microsoft.com/office/powerpoint/2010/main" val="1086977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58" y="-243408"/>
            <a:ext cx="8229600" cy="1143000"/>
          </a:xfrm>
        </p:spPr>
        <p:txBody>
          <a:bodyPr>
            <a:normAutofit/>
          </a:bodyPr>
          <a:lstStyle/>
          <a:p>
            <a:r>
              <a:rPr lang="en-GB" sz="2800" dirty="0" err="1"/>
              <a:t>NextGeneration</a:t>
            </a:r>
            <a:r>
              <a:rPr lang="en-GB" sz="2800" dirty="0"/>
              <a:t> EU: €750 billion for Europe's recovery</a:t>
            </a:r>
            <a:endParaRPr lang="sl-SI" sz="2800" dirty="0"/>
          </a:p>
        </p:txBody>
      </p:sp>
      <p:pic>
        <p:nvPicPr>
          <p:cNvPr id="4" name="Content Placeholder 3"/>
          <p:cNvPicPr>
            <a:picLocks noGrp="1" noChangeAspect="1"/>
          </p:cNvPicPr>
          <p:nvPr>
            <p:ph idx="1"/>
          </p:nvPr>
        </p:nvPicPr>
        <p:blipFill>
          <a:blip r:embed="rId2"/>
          <a:stretch>
            <a:fillRect/>
          </a:stretch>
        </p:blipFill>
        <p:spPr>
          <a:xfrm>
            <a:off x="-28205" y="692696"/>
            <a:ext cx="9280726" cy="6165304"/>
          </a:xfrm>
          <a:prstGeom prst="rect">
            <a:avLst/>
          </a:prstGeom>
        </p:spPr>
      </p:pic>
    </p:spTree>
    <p:extLst>
      <p:ext uri="{BB962C8B-B14F-4D97-AF65-F5344CB8AC3E}">
        <p14:creationId xmlns:p14="http://schemas.microsoft.com/office/powerpoint/2010/main" val="14696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43408"/>
            <a:ext cx="8229600" cy="1143000"/>
          </a:xfrm>
        </p:spPr>
        <p:txBody>
          <a:bodyPr>
            <a:normAutofit/>
          </a:bodyPr>
          <a:lstStyle/>
          <a:p>
            <a:r>
              <a:rPr lang="en-GB" sz="3600" dirty="0"/>
              <a:t>Additional Mechanism</a:t>
            </a:r>
            <a:endParaRPr lang="sl-SI" sz="3600" dirty="0"/>
          </a:p>
        </p:txBody>
      </p:sp>
      <p:sp>
        <p:nvSpPr>
          <p:cNvPr id="3" name="Content Placeholder 2"/>
          <p:cNvSpPr>
            <a:spLocks noGrp="1"/>
          </p:cNvSpPr>
          <p:nvPr>
            <p:ph idx="1"/>
          </p:nvPr>
        </p:nvSpPr>
        <p:spPr>
          <a:xfrm>
            <a:off x="323528" y="879308"/>
            <a:ext cx="8229600" cy="5978692"/>
          </a:xfrm>
        </p:spPr>
        <p:txBody>
          <a:bodyPr>
            <a:normAutofit fontScale="92500" lnSpcReduction="20000"/>
          </a:bodyPr>
          <a:lstStyle/>
          <a:p>
            <a:pPr algn="just"/>
            <a:r>
              <a:rPr lang="en-GB" dirty="0"/>
              <a:t>To fund </a:t>
            </a:r>
            <a:r>
              <a:rPr lang="en-GB" dirty="0" err="1"/>
              <a:t>NextGenerationEU</a:t>
            </a:r>
            <a:r>
              <a:rPr lang="en-GB" dirty="0"/>
              <a:t>,  the Commission will borrow up to €750 billion.  The funds raised will be repaid from future EU budgets or by the Member states concerned, starting after 2027 and by 2058 at the latest.</a:t>
            </a:r>
          </a:p>
          <a:p>
            <a:pPr algn="just"/>
            <a:r>
              <a:rPr lang="en-GB" dirty="0"/>
              <a:t>New sources of revenue to ease the burden on Member States:</a:t>
            </a:r>
          </a:p>
          <a:p>
            <a:pPr algn="just"/>
            <a:r>
              <a:rPr lang="en-GB" dirty="0"/>
              <a:t>The 1st new own resource, already as of 1 January 2021, will be a new contribution based on non-recycled plastic packaging waste. Further new sources of revenue could include a new own resource based on a carbon border adjustment mechanism, a digital levy, and the EU Emission Trading System.</a:t>
            </a:r>
          </a:p>
          <a:p>
            <a:pPr algn="just"/>
            <a:r>
              <a:rPr lang="en-GB" dirty="0"/>
              <a:t>A €5 billion </a:t>
            </a:r>
            <a:r>
              <a:rPr lang="en-GB" dirty="0" err="1"/>
              <a:t>Brexit</a:t>
            </a:r>
            <a:r>
              <a:rPr lang="en-GB" dirty="0"/>
              <a:t> Adjustment Reserve</a:t>
            </a:r>
            <a:endParaRPr lang="sl-SI" dirty="0"/>
          </a:p>
        </p:txBody>
      </p:sp>
    </p:spTree>
    <p:extLst>
      <p:ext uri="{BB962C8B-B14F-4D97-AF65-F5344CB8AC3E}">
        <p14:creationId xmlns:p14="http://schemas.microsoft.com/office/powerpoint/2010/main" val="35616726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EU Green Deal</a:t>
            </a:r>
            <a:endParaRPr lang="sl-SI" dirty="0"/>
          </a:p>
        </p:txBody>
      </p:sp>
      <p:sp>
        <p:nvSpPr>
          <p:cNvPr id="3" name="Content Placeholder 2"/>
          <p:cNvSpPr>
            <a:spLocks noGrp="1"/>
          </p:cNvSpPr>
          <p:nvPr>
            <p:ph idx="1"/>
          </p:nvPr>
        </p:nvSpPr>
        <p:spPr/>
        <p:txBody>
          <a:bodyPr>
            <a:normAutofit fontScale="92500"/>
          </a:bodyPr>
          <a:lstStyle/>
          <a:p>
            <a:pPr algn="just"/>
            <a:r>
              <a:rPr lang="en-GB" dirty="0"/>
              <a:t>The European Green Deal seeks primarily to combat global warming and to offer a decisive response to the many environmental challenges facing all countries.</a:t>
            </a:r>
          </a:p>
          <a:p>
            <a:pPr algn="just"/>
            <a:r>
              <a:rPr lang="en-GB" dirty="0"/>
              <a:t>The Green Deal is the European fulfilment of the COP 21 promise, where all member states of the UN Climate Change Agreement have pledged to reduce their greenhouse gas emissions and keep global warming below 2 ° C by 2100.</a:t>
            </a:r>
            <a:endParaRPr lang="sl-SI" dirty="0"/>
          </a:p>
        </p:txBody>
      </p:sp>
    </p:spTree>
    <p:extLst>
      <p:ext uri="{BB962C8B-B14F-4D97-AF65-F5344CB8AC3E}">
        <p14:creationId xmlns:p14="http://schemas.microsoft.com/office/powerpoint/2010/main" val="39820711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935"/>
            <a:ext cx="9036496" cy="6834065"/>
          </a:xfrm>
        </p:spPr>
        <p:txBody>
          <a:bodyPr/>
          <a:lstStyle/>
          <a:p>
            <a:pPr algn="just"/>
            <a:r>
              <a:rPr lang="en-GB" dirty="0"/>
              <a:t>This is a step that will encourage investment in infrastructure and green energy. The Green Deal will contribute to the development of a green economy, green technologies, sustainable tourism, sustainable industry and transport in Europe. By 2050, Europe must be climate neutral and its economy and energy must be adapted for sustainable green development. Respiratory diseases caused by pollution  treatment costs and impact on the standard of living of the population. The socio-cultural, political and economic consequences of global warming no longer leave doubts about quick action.</a:t>
            </a:r>
            <a:endParaRPr lang="sl-SI" dirty="0"/>
          </a:p>
        </p:txBody>
      </p:sp>
    </p:spTree>
    <p:extLst>
      <p:ext uri="{BB962C8B-B14F-4D97-AF65-F5344CB8AC3E}">
        <p14:creationId xmlns:p14="http://schemas.microsoft.com/office/powerpoint/2010/main" val="1516466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fr-BE" dirty="0"/>
          </a:p>
        </p:txBody>
      </p:sp>
      <p:pic>
        <p:nvPicPr>
          <p:cNvPr id="8" name="Содержимое 7" descr="sm2.jpg"/>
          <p:cNvPicPr>
            <a:picLocks noGrp="1" noChangeAspect="1"/>
          </p:cNvPicPr>
          <p:nvPr>
            <p:ph idx="1"/>
          </p:nvPr>
        </p:nvPicPr>
        <p:blipFill>
          <a:blip r:embed="rId2" cstate="print"/>
          <a:stretch>
            <a:fillRect/>
          </a:stretch>
        </p:blipFill>
        <p:spPr>
          <a:xfrm>
            <a:off x="0" y="0"/>
            <a:ext cx="4355976" cy="2983210"/>
          </a:xfrm>
        </p:spPr>
      </p:pic>
      <p:pic>
        <p:nvPicPr>
          <p:cNvPr id="19457" name="Picture 1" descr="D:\WSI\Summer school\sm3.jpg"/>
          <p:cNvPicPr>
            <a:picLocks noChangeAspect="1" noChangeArrowheads="1"/>
          </p:cNvPicPr>
          <p:nvPr/>
        </p:nvPicPr>
        <p:blipFill>
          <a:blip r:embed="rId3" cstate="print"/>
          <a:srcRect/>
          <a:stretch>
            <a:fillRect/>
          </a:stretch>
        </p:blipFill>
        <p:spPr bwMode="auto">
          <a:xfrm>
            <a:off x="0" y="2852936"/>
            <a:ext cx="4499992" cy="4005064"/>
          </a:xfrm>
          <a:prstGeom prst="rect">
            <a:avLst/>
          </a:prstGeom>
          <a:noFill/>
        </p:spPr>
      </p:pic>
      <p:pic>
        <p:nvPicPr>
          <p:cNvPr id="19458" name="Picture 2" descr="D:\WSI\Summer school\sm4.jpg"/>
          <p:cNvPicPr>
            <a:picLocks noChangeAspect="1" noChangeArrowheads="1"/>
          </p:cNvPicPr>
          <p:nvPr/>
        </p:nvPicPr>
        <p:blipFill>
          <a:blip r:embed="rId4" cstate="print"/>
          <a:srcRect/>
          <a:stretch>
            <a:fillRect/>
          </a:stretch>
        </p:blipFill>
        <p:spPr bwMode="auto">
          <a:xfrm>
            <a:off x="4355976" y="0"/>
            <a:ext cx="4788024" cy="3872880"/>
          </a:xfrm>
          <a:prstGeom prst="rect">
            <a:avLst/>
          </a:prstGeom>
          <a:noFill/>
        </p:spPr>
      </p:pic>
      <p:pic>
        <p:nvPicPr>
          <p:cNvPr id="19459" name="Picture 3" descr="D:\WSI\Summer school\sm5.jpg"/>
          <p:cNvPicPr>
            <a:picLocks noChangeAspect="1" noChangeArrowheads="1"/>
          </p:cNvPicPr>
          <p:nvPr/>
        </p:nvPicPr>
        <p:blipFill>
          <a:blip r:embed="rId5" cstate="print"/>
          <a:srcRect/>
          <a:stretch>
            <a:fillRect/>
          </a:stretch>
        </p:blipFill>
        <p:spPr bwMode="auto">
          <a:xfrm>
            <a:off x="4644008" y="4005064"/>
            <a:ext cx="4499992" cy="2852936"/>
          </a:xfrm>
          <a:prstGeom prst="rect">
            <a:avLst/>
          </a:prstGeom>
          <a:noFill/>
        </p:spPr>
      </p:pic>
    </p:spTree>
  </p:cSld>
  <p:clrMapOvr>
    <a:masterClrMapping/>
  </p:clrMapOvr>
  <p:transition>
    <p:split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229600" cy="1143000"/>
          </a:xfrm>
        </p:spPr>
        <p:txBody>
          <a:bodyPr>
            <a:normAutofit fontScale="90000"/>
          </a:bodyPr>
          <a:lstStyle/>
          <a:p>
            <a:r>
              <a:rPr lang="en-US" b="1" dirty="0"/>
              <a:t>What are we protecting?</a:t>
            </a:r>
            <a:br>
              <a:rPr lang="fr-BE" dirty="0"/>
            </a:br>
            <a:endParaRPr lang="fr-BE" dirty="0"/>
          </a:p>
        </p:txBody>
      </p:sp>
      <p:sp>
        <p:nvSpPr>
          <p:cNvPr id="3" name="Содержимое 2"/>
          <p:cNvSpPr>
            <a:spLocks noGrp="1"/>
          </p:cNvSpPr>
          <p:nvPr>
            <p:ph idx="1"/>
          </p:nvPr>
        </p:nvSpPr>
        <p:spPr>
          <a:xfrm>
            <a:off x="323528" y="620688"/>
            <a:ext cx="8229600" cy="4525963"/>
          </a:xfrm>
        </p:spPr>
        <p:txBody>
          <a:bodyPr>
            <a:noAutofit/>
          </a:bodyPr>
          <a:lstStyle/>
          <a:p>
            <a:pPr>
              <a:buFont typeface="Wingdings" pitchFamily="2" charset="2"/>
              <a:buChar char="§"/>
            </a:pPr>
            <a:r>
              <a:rPr lang="en-US" sz="2000" b="1" dirty="0">
                <a:latin typeface="Times New Roman" pitchFamily="18" charset="0"/>
                <a:cs typeface="Times New Roman" pitchFamily="18" charset="0"/>
              </a:rPr>
              <a:t>Air quality laws</a:t>
            </a:r>
            <a:r>
              <a:rPr lang="en-US" sz="2000" dirty="0">
                <a:latin typeface="Times New Roman" pitchFamily="18" charset="0"/>
                <a:cs typeface="Times New Roman" pitchFamily="18" charset="0"/>
              </a:rPr>
              <a:t> :govern the emission of </a:t>
            </a:r>
            <a:r>
              <a:rPr lang="en-US" sz="2000" dirty="0">
                <a:latin typeface="Times New Roman" pitchFamily="18" charset="0"/>
                <a:cs typeface="Times New Roman" pitchFamily="18" charset="0"/>
                <a:hlinkClick r:id="rId2" tooltip="Air pollution"/>
              </a:rPr>
              <a:t>air pollutants</a:t>
            </a:r>
            <a:r>
              <a:rPr lang="en-US" sz="2000" dirty="0">
                <a:latin typeface="Times New Roman" pitchFamily="18" charset="0"/>
                <a:cs typeface="Times New Roman" pitchFamily="18" charset="0"/>
              </a:rPr>
              <a:t> into the </a:t>
            </a:r>
            <a:r>
              <a:rPr lang="en-US" sz="2000" dirty="0">
                <a:latin typeface="Times New Roman" pitchFamily="18" charset="0"/>
                <a:cs typeface="Times New Roman" pitchFamily="18" charset="0"/>
                <a:hlinkClick r:id="rId3" tooltip="Atmosphere"/>
              </a:rPr>
              <a:t>atmosphere</a:t>
            </a:r>
            <a:r>
              <a:rPr lang="en-US" sz="2000" dirty="0">
                <a:latin typeface="Times New Roman" pitchFamily="18" charset="0"/>
                <a:cs typeface="Times New Roman" pitchFamily="18" charset="0"/>
              </a:rPr>
              <a:t>. A specialized subset of air quality laws regulate </a:t>
            </a:r>
            <a:r>
              <a:rPr lang="en-US" sz="2000" dirty="0">
                <a:latin typeface="Times New Roman" pitchFamily="18" charset="0"/>
                <a:cs typeface="Times New Roman" pitchFamily="18" charset="0"/>
                <a:hlinkClick r:id="rId4" tooltip="Indoor air quality"/>
              </a:rPr>
              <a:t>the quality of air inside buildings</a:t>
            </a:r>
            <a:r>
              <a:rPr lang="en-US" sz="2000" dirty="0">
                <a:latin typeface="Times New Roman" pitchFamily="18" charset="0"/>
                <a:cs typeface="Times New Roman" pitchFamily="18" charset="0"/>
              </a:rPr>
              <a:t>.</a:t>
            </a:r>
          </a:p>
          <a:p>
            <a:pPr>
              <a:buFont typeface="Wingdings" pitchFamily="2" charset="2"/>
              <a:buChar char="§"/>
            </a:pPr>
            <a:r>
              <a:rPr lang="en-US" sz="2000" b="1" dirty="0">
                <a:latin typeface="Times New Roman" pitchFamily="18" charset="0"/>
                <a:cs typeface="Times New Roman" pitchFamily="18" charset="0"/>
              </a:rPr>
              <a:t>Water quality laws: </a:t>
            </a:r>
            <a:r>
              <a:rPr lang="en-US" sz="2000" dirty="0">
                <a:latin typeface="Times New Roman" pitchFamily="18" charset="0"/>
                <a:cs typeface="Times New Roman" pitchFamily="18" charset="0"/>
              </a:rPr>
              <a:t> govern the </a:t>
            </a:r>
            <a:r>
              <a:rPr lang="en-US" sz="2000" dirty="0">
                <a:latin typeface="Times New Roman" pitchFamily="18" charset="0"/>
                <a:cs typeface="Times New Roman" pitchFamily="18" charset="0"/>
                <a:hlinkClick r:id="rId5" tooltip="Water pollution"/>
              </a:rPr>
              <a:t>release of pollutants into water resources</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6" tooltip="Surface water"/>
              </a:rPr>
              <a:t>surface water</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hlinkClick r:id="rId7" tooltip="Ground water"/>
              </a:rPr>
              <a:t>ground water</a:t>
            </a:r>
            <a:r>
              <a:rPr lang="en-US" sz="2000" dirty="0">
                <a:latin typeface="Times New Roman" pitchFamily="18" charset="0"/>
                <a:cs typeface="Times New Roman" pitchFamily="18" charset="0"/>
              </a:rPr>
              <a:t>, and </a:t>
            </a:r>
            <a:r>
              <a:rPr lang="en-US" sz="2000" dirty="0" err="1">
                <a:latin typeface="Times New Roman" pitchFamily="18" charset="0"/>
                <a:cs typeface="Times New Roman" pitchFamily="18" charset="0"/>
              </a:rPr>
              <a:t>stored</a:t>
            </a:r>
            <a:r>
              <a:rPr lang="en-US" sz="2000" dirty="0" err="1">
                <a:latin typeface="Times New Roman" pitchFamily="18" charset="0"/>
                <a:cs typeface="Times New Roman" pitchFamily="18" charset="0"/>
                <a:hlinkClick r:id="rId8" tooltip="Drinking water"/>
              </a:rPr>
              <a:t>drinking</a:t>
            </a:r>
            <a:r>
              <a:rPr lang="en-US" sz="2000" dirty="0">
                <a:latin typeface="Times New Roman" pitchFamily="18" charset="0"/>
                <a:cs typeface="Times New Roman" pitchFamily="18" charset="0"/>
                <a:hlinkClick r:id="rId8" tooltip="Drinking water"/>
              </a:rPr>
              <a:t> water</a:t>
            </a:r>
            <a:r>
              <a:rPr lang="en-US" sz="2000" dirty="0">
                <a:latin typeface="Times New Roman" pitchFamily="18" charset="0"/>
                <a:cs typeface="Times New Roman" pitchFamily="18" charset="0"/>
              </a:rPr>
              <a:t>. Some water quality laws, such as drinking water regulations, may be designed solely with reference to human health.</a:t>
            </a:r>
          </a:p>
          <a:p>
            <a:pPr>
              <a:buFont typeface="Wingdings" pitchFamily="2" charset="2"/>
              <a:buChar char="§"/>
            </a:pPr>
            <a:r>
              <a:rPr lang="en-US" sz="2000" b="1" dirty="0">
                <a:latin typeface="Times New Roman" pitchFamily="18" charset="0"/>
                <a:cs typeface="Times New Roman" pitchFamily="18" charset="0"/>
              </a:rPr>
              <a:t>Waste management laws </a:t>
            </a:r>
            <a:r>
              <a:rPr lang="en-US" sz="2000" dirty="0">
                <a:latin typeface="Times New Roman" pitchFamily="18" charset="0"/>
                <a:cs typeface="Times New Roman" pitchFamily="18" charset="0"/>
              </a:rPr>
              <a:t>govern the transport, treatment, storage, and disposal of all manner of </a:t>
            </a:r>
            <a:r>
              <a:rPr lang="en-US" sz="2000" dirty="0">
                <a:latin typeface="Times New Roman" pitchFamily="18" charset="0"/>
                <a:cs typeface="Times New Roman" pitchFamily="18" charset="0"/>
                <a:hlinkClick r:id="rId9" tooltip="Waste"/>
              </a:rPr>
              <a:t>waste</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10" tooltip="Municipal solid waste"/>
              </a:rPr>
              <a:t>municipal solid waste</a:t>
            </a:r>
            <a:r>
              <a:rPr lang="en-US" sz="2000" dirty="0">
                <a:latin typeface="Times New Roman" pitchFamily="18" charset="0"/>
                <a:cs typeface="Times New Roman" pitchFamily="18" charset="0"/>
              </a:rPr>
              <a:t>, </a:t>
            </a:r>
            <a:r>
              <a:rPr lang="en-US" sz="2000" dirty="0">
                <a:latin typeface="Times New Roman" pitchFamily="18" charset="0"/>
                <a:cs typeface="Times New Roman" pitchFamily="18" charset="0"/>
                <a:hlinkClick r:id="rId11" tooltip="Hazardous waste"/>
              </a:rPr>
              <a:t>hazardous waste</a:t>
            </a:r>
            <a:r>
              <a:rPr lang="en-US" sz="2000" dirty="0">
                <a:latin typeface="Times New Roman" pitchFamily="18" charset="0"/>
                <a:cs typeface="Times New Roman" pitchFamily="18" charset="0"/>
              </a:rPr>
              <a:t>, and </a:t>
            </a:r>
            <a:r>
              <a:rPr lang="en-US" sz="2000" dirty="0">
                <a:latin typeface="Times New Roman" pitchFamily="18" charset="0"/>
                <a:cs typeface="Times New Roman" pitchFamily="18" charset="0"/>
                <a:hlinkClick r:id="rId12" tooltip="Radioactive waste"/>
              </a:rPr>
              <a:t>nuclear waste</a:t>
            </a:r>
            <a:r>
              <a:rPr lang="en-US" sz="2000" dirty="0">
                <a:latin typeface="Times New Roman" pitchFamily="18" charset="0"/>
                <a:cs typeface="Times New Roman" pitchFamily="18" charset="0"/>
              </a:rPr>
              <a:t>, among </a:t>
            </a:r>
            <a:r>
              <a:rPr lang="en-US" sz="2000" dirty="0">
                <a:latin typeface="Times New Roman" pitchFamily="18" charset="0"/>
                <a:cs typeface="Times New Roman" pitchFamily="18" charset="0"/>
                <a:hlinkClick r:id="rId13" tooltip="List of waste types"/>
              </a:rPr>
              <a:t>many other types</a:t>
            </a:r>
            <a:r>
              <a:rPr lang="en-US" sz="2000" dirty="0">
                <a:latin typeface="Times New Roman" pitchFamily="18" charset="0"/>
                <a:cs typeface="Times New Roman" pitchFamily="18" charset="0"/>
              </a:rPr>
              <a:t>. </a:t>
            </a:r>
          </a:p>
          <a:p>
            <a:pPr>
              <a:buFont typeface="Wingdings" pitchFamily="2" charset="2"/>
              <a:buChar char="§"/>
            </a:pPr>
            <a:r>
              <a:rPr lang="en-US" sz="2000" b="1" dirty="0">
                <a:latin typeface="Times New Roman" pitchFamily="18" charset="0"/>
                <a:cs typeface="Times New Roman" pitchFamily="18" charset="0"/>
              </a:rPr>
              <a:t>Chemical safety laws</a:t>
            </a:r>
            <a:r>
              <a:rPr lang="en-US" sz="2000" dirty="0">
                <a:latin typeface="Times New Roman" pitchFamily="18" charset="0"/>
                <a:cs typeface="Times New Roman" pitchFamily="18" charset="0"/>
              </a:rPr>
              <a:t> govern the use of </a:t>
            </a:r>
            <a:r>
              <a:rPr lang="en-US" sz="2000" dirty="0">
                <a:latin typeface="Times New Roman" pitchFamily="18" charset="0"/>
                <a:cs typeface="Times New Roman" pitchFamily="18" charset="0"/>
                <a:hlinkClick r:id="rId14" tooltip="Chemicals"/>
              </a:rPr>
              <a:t>chemicals</a:t>
            </a:r>
            <a:r>
              <a:rPr lang="en-US" sz="2000" dirty="0">
                <a:latin typeface="Times New Roman" pitchFamily="18" charset="0"/>
                <a:cs typeface="Times New Roman" pitchFamily="18" charset="0"/>
              </a:rPr>
              <a:t> in human activities, particularly man-made chemicals in modern industrial applications. </a:t>
            </a:r>
          </a:p>
          <a:p>
            <a:pPr>
              <a:buFont typeface="Wingdings" pitchFamily="2" charset="2"/>
              <a:buChar char="§"/>
            </a:pPr>
            <a:r>
              <a:rPr lang="en-US" sz="2000" b="1" i="1" u="sng" dirty="0">
                <a:latin typeface="Times New Roman" pitchFamily="18" charset="0"/>
                <a:cs typeface="Times New Roman" pitchFamily="18" charset="0"/>
                <a:hlinkClick r:id="rId15"/>
              </a:rPr>
              <a:t>Road vehicles</a:t>
            </a:r>
            <a:r>
              <a:rPr lang="en-US" sz="2000" b="1" i="1" u="sng" dirty="0">
                <a:latin typeface="Times New Roman" pitchFamily="18" charset="0"/>
                <a:cs typeface="Times New Roman" pitchFamily="18" charset="0"/>
              </a:rPr>
              <a:t>:  </a:t>
            </a:r>
            <a:r>
              <a:rPr lang="en-US" sz="2000" b="1" dirty="0">
                <a:latin typeface="Times New Roman" pitchFamily="18" charset="0"/>
                <a:cs typeface="Times New Roman" pitchFamily="18" charset="0"/>
              </a:rPr>
              <a:t>Automotive fuel quality</a:t>
            </a:r>
            <a:endParaRPr lang="fr-BE" sz="2000" b="1" dirty="0">
              <a:latin typeface="Times New Roman" pitchFamily="18" charset="0"/>
              <a:cs typeface="Times New Roman" pitchFamily="18" charset="0"/>
            </a:endParaRPr>
          </a:p>
          <a:p>
            <a:pPr>
              <a:buFont typeface="Wingdings" pitchFamily="2" charset="2"/>
              <a:buChar char="§"/>
            </a:pPr>
            <a:r>
              <a:rPr lang="en-US" sz="2000" b="1" dirty="0">
                <a:latin typeface="Times New Roman" pitchFamily="18" charset="0"/>
                <a:cs typeface="Times New Roman" pitchFamily="18" charset="0"/>
              </a:rPr>
              <a:t>Pollutant emissions from ships:  </a:t>
            </a:r>
            <a:r>
              <a:rPr lang="fr-BE" sz="2000" u="sng" dirty="0">
                <a:latin typeface="Times New Roman" pitchFamily="18" charset="0"/>
                <a:cs typeface="Times New Roman" pitchFamily="18" charset="0"/>
                <a:hlinkClick r:id="rId16"/>
              </a:rPr>
              <a:t>Marine Pollution Convention, MARPOL 73/78</a:t>
            </a:r>
            <a:endParaRPr lang="fr-BE" sz="2000" u="sng" dirty="0">
              <a:latin typeface="Times New Roman" pitchFamily="18" charset="0"/>
              <a:cs typeface="Times New Roman" pitchFamily="18" charset="0"/>
            </a:endParaRPr>
          </a:p>
          <a:p>
            <a:pPr>
              <a:buFont typeface="Wingdings" pitchFamily="2" charset="2"/>
              <a:buChar char="§"/>
            </a:pPr>
            <a:r>
              <a:rPr lang="en-US" sz="2000" b="1" dirty="0">
                <a:latin typeface="Times New Roman" pitchFamily="18" charset="0"/>
                <a:cs typeface="Times New Roman" pitchFamily="18" charset="0"/>
              </a:rPr>
              <a:t>Water resources laws</a:t>
            </a:r>
            <a:r>
              <a:rPr lang="en-US" sz="2000" dirty="0">
                <a:latin typeface="Times New Roman" pitchFamily="18" charset="0"/>
                <a:cs typeface="Times New Roman" pitchFamily="18" charset="0"/>
              </a:rPr>
              <a:t> govern the ownership and use of </a:t>
            </a:r>
            <a:r>
              <a:rPr lang="en-US" sz="2000" dirty="0">
                <a:latin typeface="Times New Roman" pitchFamily="18" charset="0"/>
                <a:cs typeface="Times New Roman" pitchFamily="18" charset="0"/>
                <a:hlinkClick r:id="rId17" tooltip="Water resources"/>
              </a:rPr>
              <a:t>water resources</a:t>
            </a:r>
            <a:r>
              <a:rPr lang="en-US" sz="2000" dirty="0">
                <a:latin typeface="Times New Roman" pitchFamily="18" charset="0"/>
                <a:cs typeface="Times New Roman" pitchFamily="18" charset="0"/>
              </a:rPr>
              <a:t>, including </a:t>
            </a:r>
            <a:r>
              <a:rPr lang="en-US" sz="2000" dirty="0">
                <a:latin typeface="Times New Roman" pitchFamily="18" charset="0"/>
                <a:cs typeface="Times New Roman" pitchFamily="18" charset="0"/>
                <a:hlinkClick r:id="rId6" tooltip="Surface water"/>
              </a:rPr>
              <a:t>surface water</a:t>
            </a:r>
            <a:r>
              <a:rPr lang="en-US" sz="2000" dirty="0">
                <a:latin typeface="Times New Roman" pitchFamily="18" charset="0"/>
                <a:cs typeface="Times New Roman" pitchFamily="18" charset="0"/>
              </a:rPr>
              <a:t> and </a:t>
            </a:r>
            <a:r>
              <a:rPr lang="en-US" sz="2000" dirty="0">
                <a:latin typeface="Times New Roman" pitchFamily="18" charset="0"/>
                <a:cs typeface="Times New Roman" pitchFamily="18" charset="0"/>
                <a:hlinkClick r:id="rId7" tooltip="Ground water"/>
              </a:rPr>
              <a:t>ground water</a:t>
            </a:r>
            <a:r>
              <a:rPr lang="en-US" sz="2000" dirty="0">
                <a:latin typeface="Times New Roman" pitchFamily="18" charset="0"/>
                <a:cs typeface="Times New Roman" pitchFamily="18" charset="0"/>
              </a:rPr>
              <a:t>. </a:t>
            </a:r>
          </a:p>
          <a:p>
            <a:pPr>
              <a:buFont typeface="Wingdings" pitchFamily="2" charset="2"/>
              <a:buChar char="§"/>
            </a:pPr>
            <a:r>
              <a:rPr lang="en-US" sz="2000" b="1" dirty="0">
                <a:latin typeface="Times New Roman" pitchFamily="18" charset="0"/>
                <a:cs typeface="Times New Roman" pitchFamily="18" charset="0"/>
              </a:rPr>
              <a:t>Mineral resource laws</a:t>
            </a:r>
            <a:r>
              <a:rPr lang="en-US" sz="2000" dirty="0">
                <a:latin typeface="Times New Roman" pitchFamily="18" charset="0"/>
                <a:cs typeface="Times New Roman" pitchFamily="18" charset="0"/>
              </a:rPr>
              <a:t> cover several basic topics, including the ownership of the mineral resource and who can work them.</a:t>
            </a:r>
            <a:endParaRPr lang="fr-BE" sz="2000" dirty="0">
              <a:latin typeface="Times New Roman" pitchFamily="18" charset="0"/>
              <a:cs typeface="Times New Roman" pitchFamily="18" charset="0"/>
            </a:endParaRPr>
          </a:p>
          <a:p>
            <a:endParaRPr lang="fr-BE" sz="2000" dirty="0">
              <a:latin typeface="Times New Roman" pitchFamily="18" charset="0"/>
              <a:cs typeface="Times New Roman" pitchFamily="18" charset="0"/>
            </a:endParaRPr>
          </a:p>
        </p:txBody>
      </p:sp>
    </p:spTree>
  </p:cSld>
  <p:clrMapOvr>
    <a:masterClrMapping/>
  </p:clrMapOvr>
  <p:transition>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en-US" b="1" dirty="0"/>
              <a:t>Pollution and Facts in Europe</a:t>
            </a:r>
            <a:br>
              <a:rPr lang="fr-BE" dirty="0"/>
            </a:br>
            <a:endParaRPr lang="fr-BE" dirty="0"/>
          </a:p>
        </p:txBody>
      </p:sp>
      <p:sp>
        <p:nvSpPr>
          <p:cNvPr id="7" name="Содержимое 6"/>
          <p:cNvSpPr>
            <a:spLocks noGrp="1"/>
          </p:cNvSpPr>
          <p:nvPr>
            <p:ph idx="1"/>
          </p:nvPr>
        </p:nvSpPr>
        <p:spPr>
          <a:xfrm>
            <a:off x="395536" y="836712"/>
            <a:ext cx="8424936" cy="6021288"/>
          </a:xfrm>
        </p:spPr>
        <p:txBody>
          <a:bodyPr>
            <a:normAutofit fontScale="77500" lnSpcReduction="20000"/>
          </a:bodyPr>
          <a:lstStyle/>
          <a:p>
            <a:pPr lvl="0"/>
            <a:r>
              <a:rPr lang="en-US" sz="2900" dirty="0">
                <a:cs typeface="Times New Roman" pitchFamily="18" charset="0"/>
              </a:rPr>
              <a:t>A latest research : </a:t>
            </a:r>
            <a:r>
              <a:rPr lang="en-US" sz="2900" u="sng" dirty="0">
                <a:solidFill>
                  <a:schemeClr val="accent1"/>
                </a:solidFill>
                <a:cs typeface="Times New Roman" pitchFamily="18" charset="0"/>
              </a:rPr>
              <a:t>Europe’s dark cloud Published in June 2016 by WWF</a:t>
            </a:r>
            <a:r>
              <a:rPr lang="en-US" sz="2900" dirty="0">
                <a:solidFill>
                  <a:schemeClr val="accent1"/>
                </a:solidFill>
                <a:cs typeface="Times New Roman" pitchFamily="18" charset="0"/>
              </a:rPr>
              <a:t> </a:t>
            </a:r>
            <a:r>
              <a:rPr lang="en-US" sz="2900" dirty="0">
                <a:cs typeface="Times New Roman" pitchFamily="18" charset="0"/>
              </a:rPr>
              <a:t>European Policy Office and others, reveals that  the Total mortality impact of coal power plants in the EU was estimated at 240,000 life years lost, equivalent to </a:t>
            </a:r>
            <a:r>
              <a:rPr lang="en-US" sz="2900" b="1" u="sng" dirty="0">
                <a:solidFill>
                  <a:schemeClr val="accent1"/>
                </a:solidFill>
                <a:cs typeface="Times New Roman" pitchFamily="18" charset="0"/>
              </a:rPr>
              <a:t>about 22,000 premature deaths</a:t>
            </a:r>
            <a:r>
              <a:rPr lang="en-US" sz="2900" b="1" dirty="0">
                <a:solidFill>
                  <a:schemeClr val="accent1"/>
                </a:solidFill>
                <a:cs typeface="Times New Roman" pitchFamily="18" charset="0"/>
              </a:rPr>
              <a:t>.</a:t>
            </a:r>
            <a:endParaRPr lang="fr-BE" sz="2900" b="1" dirty="0">
              <a:solidFill>
                <a:schemeClr val="accent1"/>
              </a:solidFill>
              <a:cs typeface="Times New Roman" pitchFamily="18" charset="0"/>
            </a:endParaRPr>
          </a:p>
          <a:p>
            <a:pPr lvl="0"/>
            <a:r>
              <a:rPr lang="en-US" sz="2900" dirty="0">
                <a:cs typeface="Times New Roman" pitchFamily="18" charset="0"/>
              </a:rPr>
              <a:t>The health and climate impacts of coal power plants are immense, harmful and extremely costly to European countries, with the overall economic costs of health impacts from coal combustion in the EU estimated at up to 62.3 billion Euros. The fact that coal pollution travels means there is no ‘safe spot’ while any coal plant is running.</a:t>
            </a:r>
            <a:endParaRPr lang="fr-BE" sz="2900" dirty="0">
              <a:cs typeface="Times New Roman" pitchFamily="18" charset="0"/>
            </a:endParaRPr>
          </a:p>
          <a:p>
            <a:pPr lvl="0"/>
            <a:r>
              <a:rPr lang="en-US" sz="2900" dirty="0">
                <a:cs typeface="Times New Roman" pitchFamily="18" charset="0"/>
              </a:rPr>
              <a:t>The report finds that: EU’s currently operational coal-fired power plants were responsible for </a:t>
            </a:r>
            <a:r>
              <a:rPr lang="en-US" sz="2900" b="1" u="sng" dirty="0">
                <a:solidFill>
                  <a:schemeClr val="accent1"/>
                </a:solidFill>
                <a:cs typeface="Times New Roman" pitchFamily="18" charset="0"/>
              </a:rPr>
              <a:t>about 22,900 premature deaths in 2013</a:t>
            </a:r>
            <a:r>
              <a:rPr lang="en-US" sz="2900" dirty="0">
                <a:cs typeface="Times New Roman" pitchFamily="18" charset="0"/>
              </a:rPr>
              <a:t>: this can be compared to 26,000 deaths in road traffic accidents in the EU the same year.</a:t>
            </a:r>
          </a:p>
          <a:p>
            <a:pPr lvl="0"/>
            <a:r>
              <a:rPr lang="en-US" sz="2900" dirty="0">
                <a:cs typeface="Times New Roman" pitchFamily="18" charset="0"/>
              </a:rPr>
              <a:t>The coal plants were responsible for 11,800 new cases of chronic bronchitis and 21,000 hospital admissions in 2013.  </a:t>
            </a:r>
            <a:r>
              <a:rPr lang="en-US" sz="2900" b="1" u="sng" dirty="0">
                <a:solidFill>
                  <a:schemeClr val="accent1"/>
                </a:solidFill>
                <a:cs typeface="Times New Roman" pitchFamily="18" charset="0"/>
              </a:rPr>
              <a:t>The health impacts of EU coal created an overall bill of 32.4 to 62.3 billion Euros</a:t>
            </a:r>
            <a:endParaRPr lang="fr-BE" sz="2900" b="1" u="sng" dirty="0">
              <a:solidFill>
                <a:schemeClr val="accent1"/>
              </a:solidFill>
              <a:cs typeface="Times New Roman" pitchFamily="18" charset="0"/>
            </a:endParaRPr>
          </a:p>
          <a:p>
            <a:r>
              <a:rPr lang="en-US" sz="2900" dirty="0">
                <a:cs typeface="Times New Roman" pitchFamily="18" charset="0"/>
              </a:rPr>
              <a:t>Putting an end to coal-burning power generation across Europe will bring huge benefits for citizens, environment and the economy both at home and abroad. Protecting public health and averting dangerous climate change are two important challenges of our time. </a:t>
            </a:r>
            <a:endParaRPr lang="fr-BE" sz="2900" dirty="0">
              <a:cs typeface="Times New Roman" pitchFamily="18" charset="0"/>
            </a:endParaRPr>
          </a:p>
          <a:p>
            <a:endParaRPr lang="fr-BE" dirty="0"/>
          </a:p>
        </p:txBody>
      </p:sp>
    </p:spTree>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b="1" dirty="0"/>
              <a:t> </a:t>
            </a:r>
            <a:r>
              <a:rPr lang="en-US" b="1" dirty="0" err="1"/>
              <a:t>Transboundary</a:t>
            </a:r>
            <a:r>
              <a:rPr lang="en-US" b="1" dirty="0"/>
              <a:t> pollution</a:t>
            </a:r>
            <a:br>
              <a:rPr lang="fr-BE" b="1" dirty="0"/>
            </a:br>
            <a:endParaRPr lang="fr-BE" dirty="0"/>
          </a:p>
        </p:txBody>
      </p:sp>
      <p:sp>
        <p:nvSpPr>
          <p:cNvPr id="3" name="Содержимое 2"/>
          <p:cNvSpPr>
            <a:spLocks noGrp="1"/>
          </p:cNvSpPr>
          <p:nvPr>
            <p:ph idx="1"/>
          </p:nvPr>
        </p:nvSpPr>
        <p:spPr>
          <a:xfrm>
            <a:off x="457200" y="1052736"/>
            <a:ext cx="8229600" cy="5805264"/>
          </a:xfrm>
        </p:spPr>
        <p:txBody>
          <a:bodyPr>
            <a:normAutofit fontScale="85000" lnSpcReduction="20000"/>
          </a:bodyPr>
          <a:lstStyle/>
          <a:p>
            <a:pPr>
              <a:buFont typeface="Wingdings" pitchFamily="2" charset="2"/>
              <a:buChar char="ü"/>
            </a:pPr>
            <a:r>
              <a:rPr lang="en-US" sz="3500" dirty="0">
                <a:latin typeface="Times New Roman" pitchFamily="18" charset="0"/>
                <a:cs typeface="Times New Roman" pitchFamily="18" charset="0"/>
              </a:rPr>
              <a:t>Coal plants in </a:t>
            </a:r>
            <a:r>
              <a:rPr lang="en-US" sz="3500" b="1" dirty="0">
                <a:latin typeface="Times New Roman" pitchFamily="18" charset="0"/>
                <a:cs typeface="Times New Roman" pitchFamily="18" charset="0"/>
              </a:rPr>
              <a:t>Germany and Poland</a:t>
            </a:r>
            <a:r>
              <a:rPr lang="en-US" sz="3500" dirty="0">
                <a:latin typeface="Times New Roman" pitchFamily="18" charset="0"/>
                <a:cs typeface="Times New Roman" pitchFamily="18" charset="0"/>
              </a:rPr>
              <a:t> alone cause over 7,000 premature deaths abroad - 4,700 from Poland and 2,500 from Germany.</a:t>
            </a:r>
          </a:p>
          <a:p>
            <a:pPr>
              <a:buFont typeface="Wingdings" pitchFamily="2" charset="2"/>
              <a:buChar char="ü"/>
            </a:pPr>
            <a:r>
              <a:rPr lang="en-US" sz="3500" dirty="0">
                <a:latin typeface="Times New Roman" pitchFamily="18" charset="0"/>
                <a:cs typeface="Times New Roman" pitchFamily="18" charset="0"/>
              </a:rPr>
              <a:t>Coal plants in the </a:t>
            </a:r>
            <a:r>
              <a:rPr lang="en-US" sz="3500" b="1" dirty="0">
                <a:latin typeface="Times New Roman" pitchFamily="18" charset="0"/>
                <a:cs typeface="Times New Roman" pitchFamily="18" charset="0"/>
              </a:rPr>
              <a:t>Netherlands</a:t>
            </a:r>
            <a:r>
              <a:rPr lang="en-US" sz="3500" dirty="0">
                <a:latin typeface="Times New Roman" pitchFamily="18" charset="0"/>
                <a:cs typeface="Times New Roman" pitchFamily="18" charset="0"/>
              </a:rPr>
              <a:t> cause over 200 premature deaths </a:t>
            </a:r>
            <a:r>
              <a:rPr lang="en-US" sz="3500" b="1" dirty="0">
                <a:latin typeface="Times New Roman" pitchFamily="18" charset="0"/>
                <a:cs typeface="Times New Roman" pitchFamily="18" charset="0"/>
              </a:rPr>
              <a:t>abroad</a:t>
            </a:r>
            <a:r>
              <a:rPr lang="en-US" sz="3500" dirty="0">
                <a:latin typeface="Times New Roman" pitchFamily="18" charset="0"/>
                <a:cs typeface="Times New Roman" pitchFamily="18" charset="0"/>
              </a:rPr>
              <a:t>.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 Coal plants in </a:t>
            </a:r>
            <a:r>
              <a:rPr lang="en-US" sz="3500" b="1" dirty="0">
                <a:latin typeface="Times New Roman" pitchFamily="18" charset="0"/>
                <a:cs typeface="Times New Roman" pitchFamily="18" charset="0"/>
              </a:rPr>
              <a:t>Romania</a:t>
            </a:r>
            <a:r>
              <a:rPr lang="en-US" sz="3500" dirty="0">
                <a:latin typeface="Times New Roman" pitchFamily="18" charset="0"/>
                <a:cs typeface="Times New Roman" pitchFamily="18" charset="0"/>
              </a:rPr>
              <a:t> cause 1,600 deaths abroad.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 Coal plants in the </a:t>
            </a:r>
            <a:r>
              <a:rPr lang="en-US" sz="3500" b="1" dirty="0">
                <a:latin typeface="Times New Roman" pitchFamily="18" charset="0"/>
                <a:cs typeface="Times New Roman" pitchFamily="18" charset="0"/>
              </a:rPr>
              <a:t>UK </a:t>
            </a:r>
            <a:r>
              <a:rPr lang="en-US" sz="3500" dirty="0">
                <a:latin typeface="Times New Roman" pitchFamily="18" charset="0"/>
                <a:cs typeface="Times New Roman" pitchFamily="18" charset="0"/>
              </a:rPr>
              <a:t>cause 1,300 premature deaths abroad. </a:t>
            </a:r>
            <a:endParaRPr lang="fr-BE" sz="3500" dirty="0">
              <a:latin typeface="Times New Roman" pitchFamily="18" charset="0"/>
              <a:cs typeface="Times New Roman" pitchFamily="18" charset="0"/>
            </a:endParaRPr>
          </a:p>
          <a:p>
            <a:pPr>
              <a:buFont typeface="Wingdings" pitchFamily="2" charset="2"/>
              <a:buChar char="ü"/>
            </a:pPr>
            <a:r>
              <a:rPr lang="en-US" sz="3500" dirty="0">
                <a:latin typeface="Times New Roman" pitchFamily="18" charset="0"/>
                <a:cs typeface="Times New Roman" pitchFamily="18" charset="0"/>
              </a:rPr>
              <a:t>The biggest health impacts from coal abroad are seen in </a:t>
            </a:r>
            <a:r>
              <a:rPr lang="en-US" sz="3500" b="1" dirty="0">
                <a:latin typeface="Times New Roman" pitchFamily="18" charset="0"/>
                <a:cs typeface="Times New Roman" pitchFamily="18" charset="0"/>
              </a:rPr>
              <a:t>France </a:t>
            </a:r>
            <a:r>
              <a:rPr lang="en-US" sz="3500" dirty="0">
                <a:latin typeface="Times New Roman" pitchFamily="18" charset="0"/>
                <a:cs typeface="Times New Roman" pitchFamily="18" charset="0"/>
              </a:rPr>
              <a:t>with 1,200 premature deaths caused by coal pollution </a:t>
            </a:r>
            <a:r>
              <a:rPr lang="en-US" sz="3500" b="1" dirty="0">
                <a:latin typeface="Times New Roman" pitchFamily="18" charset="0"/>
                <a:cs typeface="Times New Roman" pitchFamily="18" charset="0"/>
              </a:rPr>
              <a:t>from Germany</a:t>
            </a:r>
            <a:r>
              <a:rPr lang="en-US" sz="3500" dirty="0">
                <a:latin typeface="Times New Roman" pitchFamily="18" charset="0"/>
                <a:cs typeface="Times New Roman" pitchFamily="18" charset="0"/>
              </a:rPr>
              <a:t>, </a:t>
            </a:r>
            <a:r>
              <a:rPr lang="en-US" sz="3500" b="1" dirty="0">
                <a:latin typeface="Times New Roman" pitchFamily="18" charset="0"/>
                <a:cs typeface="Times New Roman" pitchFamily="18" charset="0"/>
              </a:rPr>
              <a:t>the UK, Poland, Spain and the Czech Republic alone.</a:t>
            </a:r>
            <a:endParaRPr lang="fr-BE" sz="3500" dirty="0">
              <a:latin typeface="Times New Roman" pitchFamily="18" charset="0"/>
              <a:cs typeface="Times New Roman" pitchFamily="18" charset="0"/>
            </a:endParaRPr>
          </a:p>
          <a:p>
            <a:pPr>
              <a:buFont typeface="Wingdings" pitchFamily="2" charset="2"/>
              <a:buChar char="ü"/>
            </a:pPr>
            <a:endParaRPr lang="fr-BE" dirty="0"/>
          </a:p>
          <a:p>
            <a:endParaRPr lang="fr-BE" dirty="0"/>
          </a:p>
        </p:txBody>
      </p:sp>
    </p:spTree>
  </p:cSld>
  <p:clrMapOvr>
    <a:masterClrMapping/>
  </p:clrMapOvr>
  <p:transition>
    <p:strips/>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600200"/>
            <a:ext cx="8435280" cy="4525963"/>
          </a:xfrm>
        </p:spPr>
        <p:txBody>
          <a:bodyPr/>
          <a:lstStyle/>
          <a:p>
            <a:endParaRPr lang="en-US" dirty="0"/>
          </a:p>
          <a:p>
            <a:pPr algn="ctr">
              <a:buNone/>
            </a:pPr>
            <a:r>
              <a:rPr lang="en-US" dirty="0"/>
              <a:t>          </a:t>
            </a:r>
            <a:r>
              <a:rPr lang="en-US" sz="5400" dirty="0">
                <a:latin typeface="Times New Roman" pitchFamily="18" charset="0"/>
                <a:cs typeface="Times New Roman" pitchFamily="18" charset="0"/>
              </a:rPr>
              <a:t>Thank you</a:t>
            </a:r>
            <a:endParaRPr lang="fr-BE" sz="5400" dirty="0">
              <a:latin typeface="Times New Roman" pitchFamily="18" charset="0"/>
              <a:cs typeface="Times New Roman" pitchFamily="18" charset="0"/>
            </a:endParaRPr>
          </a:p>
        </p:txBody>
      </p:sp>
    </p:spTree>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6</a:t>
            </a:fld>
            <a:endParaRPr lang="en-US"/>
          </a:p>
        </p:txBody>
      </p:sp>
      <p:sp>
        <p:nvSpPr>
          <p:cNvPr id="5" name="Content Placeholder 4"/>
          <p:cNvSpPr>
            <a:spLocks noGrp="1"/>
          </p:cNvSpPr>
          <p:nvPr>
            <p:ph idx="1"/>
          </p:nvPr>
        </p:nvSpPr>
        <p:spPr>
          <a:xfrm>
            <a:off x="68026" y="548680"/>
            <a:ext cx="8896462" cy="6120680"/>
          </a:xfrm>
        </p:spPr>
        <p:txBody>
          <a:bodyPr/>
          <a:lstStyle/>
          <a:p>
            <a:pPr algn="just"/>
            <a:r>
              <a:rPr lang="en-GB" sz="2800" dirty="0"/>
              <a:t>The campaign cost about </a:t>
            </a:r>
            <a:r>
              <a:rPr lang="en-GB" sz="2800" dirty="0">
                <a:solidFill>
                  <a:srgbClr val="FF0000"/>
                </a:solidFill>
              </a:rPr>
              <a:t>US$80 million, half of which was donated by some 50 countries</a:t>
            </a:r>
            <a:r>
              <a:rPr lang="en-GB" sz="2800" dirty="0"/>
              <a:t>, showing the importance of solidarity and nations' shared responsibility in conserving outstanding cultural sites. Its success led to other safeguarding campaigns, such as saving </a:t>
            </a:r>
            <a:r>
              <a:rPr lang="en-GB" sz="2800" b="1" dirty="0"/>
              <a:t>Venice and its Lagoon (Italy) and the Archaeological Ruins at </a:t>
            </a:r>
            <a:r>
              <a:rPr lang="en-GB" sz="2800" b="1" dirty="0" err="1"/>
              <a:t>Moenjodaro</a:t>
            </a:r>
            <a:r>
              <a:rPr lang="en-GB" sz="2800" b="1" dirty="0"/>
              <a:t> (Pakistan) , and restoring the </a:t>
            </a:r>
            <a:r>
              <a:rPr lang="en-GB" sz="2800" b="1" dirty="0" err="1"/>
              <a:t>Borobodur</a:t>
            </a:r>
            <a:r>
              <a:rPr lang="en-GB" sz="2800" b="1" dirty="0"/>
              <a:t> Temple Compounds (Indonesia).</a:t>
            </a:r>
          </a:p>
          <a:p>
            <a:pPr algn="just"/>
            <a:endParaRPr lang="en-GB" sz="2800" dirty="0"/>
          </a:p>
          <a:p>
            <a:pPr algn="just"/>
            <a:r>
              <a:rPr lang="en-GB" sz="2800" dirty="0"/>
              <a:t>Consequently, UNESCO initiated, with the help of the International Council on Monuments and Sites </a:t>
            </a:r>
            <a:r>
              <a:rPr lang="en-GB" sz="2800" b="1" dirty="0"/>
              <a:t>(ICOMOS), </a:t>
            </a:r>
            <a:r>
              <a:rPr lang="en-GB" sz="2800" dirty="0"/>
              <a:t>the preparation of a draft convention on the protection of cultural heritage.</a:t>
            </a:r>
            <a:endParaRPr lang="sl-SI" sz="2800" dirty="0"/>
          </a:p>
        </p:txBody>
      </p:sp>
    </p:spTree>
    <p:extLst>
      <p:ext uri="{BB962C8B-B14F-4D97-AF65-F5344CB8AC3E}">
        <p14:creationId xmlns:p14="http://schemas.microsoft.com/office/powerpoint/2010/main" val="2330018673"/>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268760"/>
            <a:ext cx="6696744" cy="2684264"/>
          </a:xfrm>
        </p:spPr>
        <p:txBody>
          <a:bodyPr/>
          <a:lstStyle/>
          <a:p>
            <a:pPr algn="ctr"/>
            <a:r>
              <a:rPr lang="en-GB" dirty="0"/>
              <a:t>The Rule of Law and the Sustainable Development Goals</a:t>
            </a:r>
            <a:endParaRPr lang="sl-SI" dirty="0"/>
          </a:p>
        </p:txBody>
      </p:sp>
      <p:sp>
        <p:nvSpPr>
          <p:cNvPr id="3" name="Subtitle 2"/>
          <p:cNvSpPr>
            <a:spLocks noGrp="1"/>
          </p:cNvSpPr>
          <p:nvPr>
            <p:ph type="subTitle" idx="1"/>
          </p:nvPr>
        </p:nvSpPr>
        <p:spPr>
          <a:xfrm>
            <a:off x="1403648" y="4149080"/>
            <a:ext cx="6688832" cy="1727845"/>
          </a:xfrm>
        </p:spPr>
        <p:txBody>
          <a:bodyPr/>
          <a:lstStyle/>
          <a:p>
            <a:pPr algn="ctr"/>
            <a:r>
              <a:rPr lang="en-US" sz="2000" dirty="0">
                <a:solidFill>
                  <a:srgbClr val="FF0000"/>
                </a:solidFill>
              </a:rPr>
              <a:t>By Dr. </a:t>
            </a:r>
          </a:p>
          <a:p>
            <a:pPr algn="ctr"/>
            <a:r>
              <a:rPr lang="en-US" sz="2000" dirty="0">
                <a:solidFill>
                  <a:srgbClr val="FF0000"/>
                </a:solidFill>
              </a:rPr>
              <a:t>MENSAH C. Marius </a:t>
            </a:r>
          </a:p>
          <a:p>
            <a:pPr algn="ctr"/>
            <a:r>
              <a:rPr lang="en-US" sz="2000" dirty="0">
                <a:solidFill>
                  <a:srgbClr val="FF0000"/>
                </a:solidFill>
              </a:rPr>
              <a:t>Assistant Professor</a:t>
            </a:r>
          </a:p>
          <a:p>
            <a:pPr algn="ctr"/>
            <a:r>
              <a:rPr lang="en-US" sz="2000" dirty="0">
                <a:solidFill>
                  <a:srgbClr val="FF0000"/>
                </a:solidFill>
              </a:rPr>
              <a:t>Faculty of Law- University of Maribor</a:t>
            </a:r>
          </a:p>
          <a:p>
            <a:pPr algn="ctr"/>
            <a:r>
              <a:rPr lang="en-GB" sz="2000" b="1" dirty="0">
                <a:solidFill>
                  <a:schemeClr val="tx2"/>
                </a:solidFill>
                <a:latin typeface="Calibri"/>
                <a:cs typeface="Calibri"/>
                <a:hlinkClick r:id="rId2">
                  <a:extLst>
                    <a:ext uri="{A12FA001-AC4F-418D-AE19-62706E023703}">
                      <ahyp:hlinkClr xmlns:ahyp="http://schemas.microsoft.com/office/drawing/2018/hyperlinkcolor" val="tx"/>
                    </a:ext>
                  </a:extLst>
                </a:hlinkClick>
              </a:rPr>
              <a:t>Cocou.mensah@um.si</a:t>
            </a:r>
            <a:endParaRPr lang="sl-SI" sz="2000" b="1" dirty="0">
              <a:solidFill>
                <a:schemeClr val="tx2"/>
              </a:solidFill>
              <a:cs typeface="Calibri" pitchFamily="34" charset="0"/>
            </a:endParaRPr>
          </a:p>
          <a:p>
            <a:pPr algn="ctr"/>
            <a:r>
              <a:rPr lang="en-GB" sz="2000" b="1" dirty="0">
                <a:solidFill>
                  <a:schemeClr val="tx2"/>
                </a:solidFill>
                <a:latin typeface="Calibri"/>
                <a:cs typeface="Calibri"/>
              </a:rPr>
              <a:t>2024</a:t>
            </a:r>
            <a:endParaRPr lang="en-GB" sz="2000" b="1" dirty="0">
              <a:solidFill>
                <a:schemeClr val="tx2"/>
              </a:solidFill>
              <a:cs typeface="Calibri"/>
            </a:endParaRPr>
          </a:p>
        </p:txBody>
      </p:sp>
    </p:spTree>
    <p:extLst>
      <p:ext uri="{BB962C8B-B14F-4D97-AF65-F5344CB8AC3E}">
        <p14:creationId xmlns:p14="http://schemas.microsoft.com/office/powerpoint/2010/main" val="279537759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993194EE-3D4F-2980-3A39-F0EE23B562A6}"/>
              </a:ext>
            </a:extLst>
          </p:cNvPr>
          <p:cNvSpPr>
            <a:spLocks noGrp="1"/>
          </p:cNvSpPr>
          <p:nvPr>
            <p:ph type="title"/>
          </p:nvPr>
        </p:nvSpPr>
        <p:spPr>
          <a:xfrm>
            <a:off x="533400" y="476672"/>
            <a:ext cx="8153400" cy="1047328"/>
          </a:xfrm>
        </p:spPr>
        <p:txBody>
          <a:bodyPr/>
          <a:lstStyle/>
          <a:p>
            <a:pPr algn="ctr"/>
            <a:r>
              <a:rPr lang="en-US" dirty="0"/>
              <a:t>The SDGs</a:t>
            </a:r>
          </a:p>
        </p:txBody>
      </p:sp>
      <p:sp>
        <p:nvSpPr>
          <p:cNvPr id="2057" name="Content Placeholder 2">
            <a:extLst>
              <a:ext uri="{FF2B5EF4-FFF2-40B4-BE49-F238E27FC236}">
                <a16:creationId xmlns:a16="http://schemas.microsoft.com/office/drawing/2014/main" id="{BF529208-E9FF-7FA2-913A-9B75456B0897}"/>
              </a:ext>
            </a:extLst>
          </p:cNvPr>
          <p:cNvSpPr>
            <a:spLocks noGrp="1"/>
          </p:cNvSpPr>
          <p:nvPr>
            <p:ph sz="half" idx="1"/>
          </p:nvPr>
        </p:nvSpPr>
        <p:spPr>
          <a:xfrm>
            <a:off x="685800" y="1628800"/>
            <a:ext cx="3810000" cy="4608512"/>
          </a:xfrm>
        </p:spPr>
        <p:txBody>
          <a:bodyPr/>
          <a:lstStyle/>
          <a:p>
            <a:pPr algn="just"/>
            <a:r>
              <a:rPr lang="en-GB" sz="2000" dirty="0"/>
              <a:t>Adopted in January 2016, they represent the new, post-2015 development agenda: a set of 17 goals with 169 targets and further indicators to be pursued by every UN member state until 2030. One of the most significant developments is Goal 16 (peace, justice and strong governance) and nestled under this goal, target 16.3, which emphasises the promotion of the rule of law at national and international levels.</a:t>
            </a:r>
            <a:endParaRPr lang="en-US" sz="2000" dirty="0"/>
          </a:p>
        </p:txBody>
      </p:sp>
      <p:pic>
        <p:nvPicPr>
          <p:cNvPr id="2050" name="Picture 2" descr="Monitoring the Sustainable Development Goals">
            <a:extLst>
              <a:ext uri="{FF2B5EF4-FFF2-40B4-BE49-F238E27FC236}">
                <a16:creationId xmlns:a16="http://schemas.microsoft.com/office/drawing/2014/main" id="{142F5189-D59E-072E-6708-E0A062D48B2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3012994"/>
            <a:ext cx="3810000" cy="1840123"/>
          </a:xfrm>
          <a:prstGeom prst="rect">
            <a:avLst/>
          </a:prstGeom>
          <a:solidFill>
            <a:srgbClr val="FFFFFF"/>
          </a:solidFill>
        </p:spPr>
      </p:pic>
      <p:sp>
        <p:nvSpPr>
          <p:cNvPr id="3" name="Slide Number Placeholder 2"/>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a:pPr>
                <a:lnSpc>
                  <a:spcPct val="90000"/>
                </a:lnSpc>
                <a:spcAft>
                  <a:spcPts val="600"/>
                </a:spcAft>
                <a:defRPr/>
              </a:pPr>
              <a:t>61</a:t>
            </a:fld>
            <a:endParaRPr lang="en-US"/>
          </a:p>
        </p:txBody>
      </p:sp>
      <p:sp>
        <p:nvSpPr>
          <p:cNvPr id="2059" name="Text Placeholder 5">
            <a:extLst>
              <a:ext uri="{FF2B5EF4-FFF2-40B4-BE49-F238E27FC236}">
                <a16:creationId xmlns:a16="http://schemas.microsoft.com/office/drawing/2014/main" id="{DF8E0ED5-2408-3014-B40C-F2B9F821F2DD}"/>
              </a:ext>
            </a:extLst>
          </p:cNvPr>
          <p:cNvSpPr>
            <a:spLocks noGrp="1"/>
          </p:cNvSpPr>
          <p:nvPr>
            <p:ph type="body" sz="quarter" idx="10"/>
          </p:nvPr>
        </p:nvSpPr>
        <p:spPr>
          <a:xfrm>
            <a:off x="-1" y="0"/>
            <a:ext cx="7908455" cy="476672"/>
          </a:xfrm>
        </p:spPr>
        <p:txBody>
          <a:bodyPr/>
          <a:lstStyle/>
          <a:p>
            <a:endParaRPr lang="en-US"/>
          </a:p>
        </p:txBody>
      </p:sp>
    </p:spTree>
    <p:extLst>
      <p:ext uri="{BB962C8B-B14F-4D97-AF65-F5344CB8AC3E}">
        <p14:creationId xmlns:p14="http://schemas.microsoft.com/office/powerpoint/2010/main" val="715983485"/>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1C03626-5D32-F91E-E0CA-79E5EE6D1A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93" b="2220"/>
          <a:stretch/>
        </p:blipFill>
        <p:spPr bwMode="auto">
          <a:xfrm>
            <a:off x="20" y="10"/>
            <a:ext cx="9143980" cy="6857990"/>
          </a:xfrm>
          <a:prstGeom prst="rect">
            <a:avLst/>
          </a:prstGeom>
          <a:solidFill>
            <a:srgbClr val="FFFFFF"/>
          </a:solidFill>
        </p:spPr>
      </p:pic>
      <p:sp>
        <p:nvSpPr>
          <p:cNvPr id="5" name="Slide Number Placeholder 4" hidden="1">
            <a:extLst>
              <a:ext uri="{FF2B5EF4-FFF2-40B4-BE49-F238E27FC236}">
                <a16:creationId xmlns:a16="http://schemas.microsoft.com/office/drawing/2014/main" id="{E560F0DE-CCC5-D550-7BDE-D34B890C9C61}"/>
              </a:ext>
            </a:extLst>
          </p:cNvPr>
          <p:cNvSpPr>
            <a:spLocks noGrp="1"/>
          </p:cNvSpPr>
          <p:nvPr>
            <p:ph type="sldNum" sz="quarter" idx="4"/>
          </p:nvPr>
        </p:nvSpPr>
        <p:spPr/>
        <p:txBody>
          <a:bodyPr/>
          <a:lstStyle/>
          <a:p>
            <a:pPr>
              <a:spcAft>
                <a:spcPts val="600"/>
              </a:spcAft>
              <a:defRPr/>
            </a:pPr>
            <a:fld id="{869A43B6-4A72-4A6E-B3BC-4E1A4B5DD1B6}" type="slidenum">
              <a:rPr lang="en-US"/>
              <a:pPr>
                <a:spcAft>
                  <a:spcPts val="600"/>
                </a:spcAft>
                <a:defRPr/>
              </a:pPr>
              <a:t>62</a:t>
            </a:fld>
            <a:endParaRPr lang="en-US"/>
          </a:p>
        </p:txBody>
      </p:sp>
    </p:spTree>
    <p:extLst>
      <p:ext uri="{BB962C8B-B14F-4D97-AF65-F5344CB8AC3E}">
        <p14:creationId xmlns:p14="http://schemas.microsoft.com/office/powerpoint/2010/main" val="2306298007"/>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9E3A2-AC35-F63D-36EB-BD636230F4AB}"/>
              </a:ext>
            </a:extLst>
          </p:cNvPr>
          <p:cNvSpPr>
            <a:spLocks noGrp="1"/>
          </p:cNvSpPr>
          <p:nvPr>
            <p:ph type="title"/>
          </p:nvPr>
        </p:nvSpPr>
        <p:spPr>
          <a:xfrm>
            <a:off x="533400" y="476672"/>
            <a:ext cx="8153400" cy="1047328"/>
          </a:xfrm>
        </p:spPr>
        <p:txBody>
          <a:bodyPr wrap="square" anchor="ctr">
            <a:normAutofit/>
          </a:bodyPr>
          <a:lstStyle/>
          <a:p>
            <a:r>
              <a:rPr lang="en-GB" dirty="0"/>
              <a:t>The Right to a Sustainable Planet</a:t>
            </a:r>
            <a:endParaRPr lang="en-SI"/>
          </a:p>
        </p:txBody>
      </p:sp>
      <p:sp>
        <p:nvSpPr>
          <p:cNvPr id="2" name="Content Placeholder 1">
            <a:extLst>
              <a:ext uri="{FF2B5EF4-FFF2-40B4-BE49-F238E27FC236}">
                <a16:creationId xmlns:a16="http://schemas.microsoft.com/office/drawing/2014/main" id="{36103040-F0F5-A95B-65D8-3EC0A2DE6EF7}"/>
              </a:ext>
            </a:extLst>
          </p:cNvPr>
          <p:cNvSpPr>
            <a:spLocks noGrp="1"/>
          </p:cNvSpPr>
          <p:nvPr>
            <p:ph sz="half" idx="1"/>
          </p:nvPr>
        </p:nvSpPr>
        <p:spPr>
          <a:xfrm>
            <a:off x="685800" y="1628800"/>
            <a:ext cx="3810000" cy="4608512"/>
          </a:xfrm>
        </p:spPr>
        <p:txBody>
          <a:bodyPr wrap="square" anchor="t">
            <a:normAutofit/>
          </a:bodyPr>
          <a:lstStyle/>
          <a:p>
            <a:pPr>
              <a:lnSpc>
                <a:spcPct val="90000"/>
              </a:lnSpc>
            </a:pPr>
            <a:r>
              <a:rPr lang="en-GB" sz="2000" dirty="0"/>
              <a:t>Respect for human rights: The law must respect and protect human rights, including the right to a fair trial, freedom of speech and association, and the right to private property.</a:t>
            </a:r>
            <a:endParaRPr lang="en-GB" sz="2000"/>
          </a:p>
          <a:p>
            <a:pPr>
              <a:lnSpc>
                <a:spcPct val="90000"/>
              </a:lnSpc>
            </a:pPr>
            <a:endParaRPr lang="en-GB" sz="2000"/>
          </a:p>
          <a:p>
            <a:pPr>
              <a:lnSpc>
                <a:spcPct val="90000"/>
              </a:lnSpc>
            </a:pPr>
            <a:r>
              <a:rPr lang="en-GB" sz="2000" dirty="0"/>
              <a:t>The rule of law is a fundamental principle of democratic societies, and it is essential for ensuring good governance, protecting human rights, and promoting economic and social development.</a:t>
            </a:r>
            <a:endParaRPr lang="en-GB" sz="2000"/>
          </a:p>
          <a:p>
            <a:pPr>
              <a:lnSpc>
                <a:spcPct val="90000"/>
              </a:lnSpc>
            </a:pPr>
            <a:endParaRPr lang="en-SI" sz="2000"/>
          </a:p>
        </p:txBody>
      </p:sp>
      <p:pic>
        <p:nvPicPr>
          <p:cNvPr id="3074" name="Picture 2">
            <a:extLst>
              <a:ext uri="{FF2B5EF4-FFF2-40B4-BE49-F238E27FC236}">
                <a16:creationId xmlns:a16="http://schemas.microsoft.com/office/drawing/2014/main" id="{925ECE0E-4342-81FC-4670-817A79592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3137719"/>
            <a:ext cx="3810000" cy="1590674"/>
          </a:xfrm>
          <a:prstGeom prst="rect">
            <a:avLst/>
          </a:prstGeom>
          <a:solidFill>
            <a:srgbClr val="FFFFFF"/>
          </a:solidFill>
        </p:spPr>
      </p:pic>
      <p:sp>
        <p:nvSpPr>
          <p:cNvPr id="5" name="Slide Number Placeholder 4">
            <a:extLst>
              <a:ext uri="{FF2B5EF4-FFF2-40B4-BE49-F238E27FC236}">
                <a16:creationId xmlns:a16="http://schemas.microsoft.com/office/drawing/2014/main" id="{2864227C-D1E4-86AF-31DD-3AA9E1C3A88B}"/>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a:pPr>
                <a:lnSpc>
                  <a:spcPct val="90000"/>
                </a:lnSpc>
                <a:spcAft>
                  <a:spcPts val="600"/>
                </a:spcAft>
                <a:defRPr/>
              </a:pPr>
              <a:t>63</a:t>
            </a:fld>
            <a:endParaRPr lang="en-US"/>
          </a:p>
        </p:txBody>
      </p:sp>
      <p:sp>
        <p:nvSpPr>
          <p:cNvPr id="3079" name="Text Placeholder 5">
            <a:extLst>
              <a:ext uri="{FF2B5EF4-FFF2-40B4-BE49-F238E27FC236}">
                <a16:creationId xmlns:a16="http://schemas.microsoft.com/office/drawing/2014/main" id="{6DA90A8F-9DA8-9372-8614-4BB9C74F2888}"/>
              </a:ext>
            </a:extLst>
          </p:cNvPr>
          <p:cNvSpPr>
            <a:spLocks noGrp="1"/>
          </p:cNvSpPr>
          <p:nvPr>
            <p:ph type="body" sz="quarter" idx="10"/>
          </p:nvPr>
        </p:nvSpPr>
        <p:spPr>
          <a:xfrm>
            <a:off x="-1" y="0"/>
            <a:ext cx="7908455" cy="476672"/>
          </a:xfrm>
        </p:spPr>
        <p:txBody>
          <a:bodyPr/>
          <a:lstStyle/>
          <a:p>
            <a:endParaRPr lang="en-US"/>
          </a:p>
        </p:txBody>
      </p:sp>
    </p:spTree>
    <p:extLst>
      <p:ext uri="{BB962C8B-B14F-4D97-AF65-F5344CB8AC3E}">
        <p14:creationId xmlns:p14="http://schemas.microsoft.com/office/powerpoint/2010/main" val="2720600907"/>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CF021CFA-F238-2DC8-1BD2-DC6D20440A42}"/>
              </a:ext>
            </a:extLst>
          </p:cNvPr>
          <p:cNvSpPr>
            <a:spLocks noGrp="1"/>
          </p:cNvSpPr>
          <p:nvPr>
            <p:ph type="title"/>
          </p:nvPr>
        </p:nvSpPr>
        <p:spPr>
          <a:xfrm>
            <a:off x="533400" y="476672"/>
            <a:ext cx="8153400" cy="1047328"/>
          </a:xfrm>
        </p:spPr>
        <p:txBody>
          <a:bodyPr wrap="square" anchor="ctr">
            <a:normAutofit/>
          </a:bodyPr>
          <a:lstStyle/>
          <a:p>
            <a:pPr algn="ctr"/>
            <a:r>
              <a:rPr lang="en-US" dirty="0"/>
              <a:t>The Rule of Law </a:t>
            </a:r>
          </a:p>
        </p:txBody>
      </p:sp>
      <p:sp>
        <p:nvSpPr>
          <p:cNvPr id="5" name="Content Placeholder 4">
            <a:extLst>
              <a:ext uri="{FF2B5EF4-FFF2-40B4-BE49-F238E27FC236}">
                <a16:creationId xmlns:a16="http://schemas.microsoft.com/office/drawing/2014/main" id="{8291BD57-0540-A1C4-BA25-FB5801789004}"/>
              </a:ext>
            </a:extLst>
          </p:cNvPr>
          <p:cNvSpPr>
            <a:spLocks noGrp="1"/>
          </p:cNvSpPr>
          <p:nvPr>
            <p:ph sz="half" idx="1"/>
          </p:nvPr>
        </p:nvSpPr>
        <p:spPr>
          <a:xfrm>
            <a:off x="685800" y="1628800"/>
            <a:ext cx="3810000" cy="4608512"/>
          </a:xfrm>
        </p:spPr>
        <p:txBody>
          <a:bodyPr wrap="square" anchor="t">
            <a:normAutofit lnSpcReduction="10000"/>
          </a:bodyPr>
          <a:lstStyle/>
          <a:p>
            <a:pPr marL="0" indent="0">
              <a:lnSpc>
                <a:spcPct val="90000"/>
              </a:lnSpc>
              <a:buNone/>
            </a:pPr>
            <a:endParaRPr lang="ru-RU" sz="1800" dirty="0"/>
          </a:p>
          <a:p>
            <a:pPr>
              <a:lnSpc>
                <a:spcPct val="90000"/>
              </a:lnSpc>
            </a:pPr>
            <a:endParaRPr lang="sl-SI" sz="1800" dirty="0"/>
          </a:p>
          <a:p>
            <a:pPr marL="0" indent="0" algn="just">
              <a:lnSpc>
                <a:spcPct val="90000"/>
              </a:lnSpc>
              <a:buNone/>
            </a:pPr>
            <a:r>
              <a:rPr lang="en-GB" sz="2000" dirty="0"/>
              <a:t>The rule of law is a legal concept that refers to the principle that every person, organization, and institution is subject to the law, and that the law must be applied fairly, consistently, and impartially to everyone. The rule of law requires that all individuals and institutions, including government officials and institutions, are bound by and accountable to the law, and that the laws are clear, predictable, and applied without discrimination or arbitrary judgment.</a:t>
            </a:r>
            <a:endParaRPr lang="en-SI" sz="2000" dirty="0"/>
          </a:p>
        </p:txBody>
      </p:sp>
      <p:pic>
        <p:nvPicPr>
          <p:cNvPr id="1026" name="Picture 2" descr="What is the Rule of Law? | Rule of Law Education Centre">
            <a:extLst>
              <a:ext uri="{FF2B5EF4-FFF2-40B4-BE49-F238E27FC236}">
                <a16:creationId xmlns:a16="http://schemas.microsoft.com/office/drawing/2014/main" id="{8DB8CA7C-4BD5-97AC-C492-1789721D0A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48200" y="2028056"/>
            <a:ext cx="3810000" cy="3810000"/>
          </a:xfrm>
          <a:prstGeom prst="rect">
            <a:avLst/>
          </a:prstGeom>
          <a:solidFill>
            <a:srgbClr val="FFFFFF"/>
          </a:solidFill>
        </p:spPr>
      </p:pic>
      <p:sp>
        <p:nvSpPr>
          <p:cNvPr id="3" name="Slide Number Placeholder 2">
            <a:extLst>
              <a:ext uri="{FF2B5EF4-FFF2-40B4-BE49-F238E27FC236}">
                <a16:creationId xmlns:a16="http://schemas.microsoft.com/office/drawing/2014/main" id="{83D2EBAD-A2DF-BE99-5655-1BB5DA83F033}"/>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a:pPr>
                <a:lnSpc>
                  <a:spcPct val="90000"/>
                </a:lnSpc>
                <a:spcAft>
                  <a:spcPts val="600"/>
                </a:spcAft>
                <a:defRPr/>
              </a:pPr>
              <a:t>64</a:t>
            </a:fld>
            <a:endParaRPr lang="en-US"/>
          </a:p>
        </p:txBody>
      </p:sp>
      <p:sp>
        <p:nvSpPr>
          <p:cNvPr id="4110" name="Text Placeholder 5">
            <a:extLst>
              <a:ext uri="{FF2B5EF4-FFF2-40B4-BE49-F238E27FC236}">
                <a16:creationId xmlns:a16="http://schemas.microsoft.com/office/drawing/2014/main" id="{1A3B10A1-9D43-F07B-6C6B-1E54E18F1D73}"/>
              </a:ext>
            </a:extLst>
          </p:cNvPr>
          <p:cNvSpPr>
            <a:spLocks noGrp="1"/>
          </p:cNvSpPr>
          <p:nvPr>
            <p:ph type="body" sz="quarter" idx="10"/>
          </p:nvPr>
        </p:nvSpPr>
        <p:spPr>
          <a:xfrm>
            <a:off x="-1" y="0"/>
            <a:ext cx="7908455" cy="476672"/>
          </a:xfrm>
        </p:spPr>
        <p:txBody>
          <a:bodyPr/>
          <a:lstStyle/>
          <a:p>
            <a:endParaRPr lang="en-US"/>
          </a:p>
        </p:txBody>
      </p:sp>
    </p:spTree>
    <p:extLst>
      <p:ext uri="{BB962C8B-B14F-4D97-AF65-F5344CB8AC3E}">
        <p14:creationId xmlns:p14="http://schemas.microsoft.com/office/powerpoint/2010/main" val="2662759958"/>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2ABD6A-1730-15EF-D98C-01447532F717}"/>
              </a:ext>
            </a:extLst>
          </p:cNvPr>
          <p:cNvSpPr txBox="1"/>
          <p:nvPr/>
        </p:nvSpPr>
        <p:spPr bwMode="auto">
          <a:xfrm>
            <a:off x="533400" y="476672"/>
            <a:ext cx="8153400" cy="1047328"/>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algn="ctr">
              <a:lnSpc>
                <a:spcPct val="90000"/>
              </a:lnSpc>
              <a:spcAft>
                <a:spcPts val="600"/>
              </a:spcAft>
            </a:pPr>
            <a:r>
              <a:rPr lang="en-US" sz="3200" dirty="0">
                <a:solidFill>
                  <a:srgbClr val="FF0000"/>
                </a:solidFill>
                <a:latin typeface="Calibri" pitchFamily="34" charset="0"/>
                <a:ea typeface="+mj-ea"/>
                <a:cs typeface="+mj-cs"/>
              </a:rPr>
              <a:t>Key legal sources that describe the rule of law</a:t>
            </a:r>
          </a:p>
        </p:txBody>
      </p:sp>
      <p:sp>
        <p:nvSpPr>
          <p:cNvPr id="5" name="Slide Number Placeholder 4" hidden="1">
            <a:extLst>
              <a:ext uri="{FF2B5EF4-FFF2-40B4-BE49-F238E27FC236}">
                <a16:creationId xmlns:a16="http://schemas.microsoft.com/office/drawing/2014/main" id="{5C074469-68BE-3F1E-6B93-CA91D873B03F}"/>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65</a:t>
            </a:fld>
            <a:endParaRPr lang="en-US"/>
          </a:p>
        </p:txBody>
      </p:sp>
      <p:graphicFrame>
        <p:nvGraphicFramePr>
          <p:cNvPr id="12" name="TextBox 9">
            <a:extLst>
              <a:ext uri="{FF2B5EF4-FFF2-40B4-BE49-F238E27FC236}">
                <a16:creationId xmlns:a16="http://schemas.microsoft.com/office/drawing/2014/main" id="{68CB8775-6174-6631-81DB-C5024197BA50}"/>
              </a:ext>
            </a:extLst>
          </p:cNvPr>
          <p:cNvGraphicFramePr/>
          <p:nvPr>
            <p:extLst>
              <p:ext uri="{D42A27DB-BD31-4B8C-83A1-F6EECF244321}">
                <p14:modId xmlns:p14="http://schemas.microsoft.com/office/powerpoint/2010/main" val="3460883695"/>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655150"/>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E23FE0B-8578-F74B-F94E-00BAC1AD8DB7}"/>
              </a:ext>
            </a:extLst>
          </p:cNvPr>
          <p:cNvSpPr txBox="1"/>
          <p:nvPr/>
        </p:nvSpPr>
        <p:spPr bwMode="auto">
          <a:xfrm>
            <a:off x="685800" y="1628800"/>
            <a:ext cx="7772400" cy="4608512"/>
          </a:xfrm>
          <a:prstGeom prst="rect">
            <a:avLst/>
          </a:prstGeom>
          <a:noFill/>
          <a:ln>
            <a:noFill/>
          </a:ln>
          <a:effectLst/>
        </p:spPr>
        <p:txBody>
          <a:bodyPr vert="horz" wrap="square" lIns="91440" tIns="45720" rIns="91440" bIns="45720" numCol="1" anchor="t" anchorCtr="0" compatLnSpc="1">
            <a:prstTxWarp prst="textNoShape">
              <a:avLst/>
            </a:prstTxWarp>
            <a:normAutofit/>
          </a:bodyPr>
          <a:lstStyle/>
          <a:p>
            <a:pPr marL="342900" indent="-342900">
              <a:lnSpc>
                <a:spcPct val="90000"/>
              </a:lnSpc>
              <a:spcBef>
                <a:spcPct val="20000"/>
              </a:spcBef>
              <a:buClr>
                <a:schemeClr val="tx1"/>
              </a:buClr>
              <a:buFont typeface="Wingdings" pitchFamily="2" charset="2"/>
              <a:buChar char="n"/>
            </a:pPr>
            <a:r>
              <a:rPr lang="en-US" sz="2700" dirty="0">
                <a:latin typeface="Calibri" pitchFamily="34" charset="0"/>
              </a:rPr>
              <a:t>Magna Carta (1215): This landmark document is often considered to be a foundational principle of the rule of law. It established the principle that the King was subject to the law and that no person could be arbitrarily imprisoned or deprived of their property without due process. The Magna Carta is a set of 63 clauses agreed to by King John of England and a group of rebel barons in 1215. It is considered to be one of the most important documents in English history and has had a profound impact on the development of the rule of law around the world.</a:t>
            </a:r>
          </a:p>
        </p:txBody>
      </p:sp>
      <p:sp>
        <p:nvSpPr>
          <p:cNvPr id="8" name="TextBox 7">
            <a:extLst>
              <a:ext uri="{FF2B5EF4-FFF2-40B4-BE49-F238E27FC236}">
                <a16:creationId xmlns:a16="http://schemas.microsoft.com/office/drawing/2014/main" id="{872ABD6A-1730-15EF-D98C-01447532F717}"/>
              </a:ext>
            </a:extLst>
          </p:cNvPr>
          <p:cNvSpPr txBox="1"/>
          <p:nvPr/>
        </p:nvSpPr>
        <p:spPr bwMode="auto">
          <a:xfrm>
            <a:off x="533400" y="476672"/>
            <a:ext cx="8153400" cy="1047328"/>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algn="ctr">
              <a:lnSpc>
                <a:spcPct val="90000"/>
              </a:lnSpc>
              <a:spcAft>
                <a:spcPts val="600"/>
              </a:spcAft>
            </a:pPr>
            <a:r>
              <a:rPr lang="en-US" sz="3200" dirty="0">
                <a:solidFill>
                  <a:srgbClr val="FF0000"/>
                </a:solidFill>
                <a:latin typeface="Calibri" pitchFamily="34" charset="0"/>
                <a:ea typeface="+mj-ea"/>
                <a:cs typeface="+mj-cs"/>
              </a:rPr>
              <a:t>Key legal sources that describe the rule of law</a:t>
            </a:r>
          </a:p>
        </p:txBody>
      </p:sp>
      <p:sp>
        <p:nvSpPr>
          <p:cNvPr id="5" name="Slide Number Placeholder 4" hidden="1">
            <a:extLst>
              <a:ext uri="{FF2B5EF4-FFF2-40B4-BE49-F238E27FC236}">
                <a16:creationId xmlns:a16="http://schemas.microsoft.com/office/drawing/2014/main" id="{5C074469-68BE-3F1E-6B93-CA91D873B03F}"/>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66</a:t>
            </a:fld>
            <a:endParaRPr lang="en-US"/>
          </a:p>
        </p:txBody>
      </p:sp>
    </p:spTree>
    <p:extLst>
      <p:ext uri="{BB962C8B-B14F-4D97-AF65-F5344CB8AC3E}">
        <p14:creationId xmlns:p14="http://schemas.microsoft.com/office/powerpoint/2010/main" val="2421552783"/>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21683E3F-73EE-5AEE-0591-0ED2233CBA6E}"/>
              </a:ext>
            </a:extLst>
          </p:cNvPr>
          <p:cNvSpPr>
            <a:spLocks noGrp="1"/>
          </p:cNvSpPr>
          <p:nvPr>
            <p:ph type="sldNum" sz="quarter" idx="4"/>
          </p:nvPr>
        </p:nvSpPr>
        <p:spPr>
          <a:xfrm>
            <a:off x="8163395" y="6381328"/>
            <a:ext cx="898659" cy="392904"/>
          </a:xfrm>
        </p:spPr>
        <p:txBody>
          <a:bodyPr/>
          <a:lstStyle/>
          <a:p>
            <a:pPr>
              <a:spcAft>
                <a:spcPts val="600"/>
              </a:spcAft>
              <a:defRPr/>
            </a:pPr>
            <a:fld id="{869A43B6-4A72-4A6E-B3BC-4E1A4B5DD1B6}" type="slidenum">
              <a:rPr lang="en-US"/>
              <a:pPr>
                <a:spcAft>
                  <a:spcPts val="600"/>
                </a:spcAft>
                <a:defRPr/>
              </a:pPr>
              <a:t>67</a:t>
            </a:fld>
            <a:endParaRPr lang="en-US"/>
          </a:p>
        </p:txBody>
      </p:sp>
      <p:graphicFrame>
        <p:nvGraphicFramePr>
          <p:cNvPr id="4" name="Content Placeholder 1">
            <a:extLst>
              <a:ext uri="{FF2B5EF4-FFF2-40B4-BE49-F238E27FC236}">
                <a16:creationId xmlns:a16="http://schemas.microsoft.com/office/drawing/2014/main" id="{05D07127-9251-7F22-65CA-B7A99070AD51}"/>
              </a:ext>
            </a:extLst>
          </p:cNvPr>
          <p:cNvGraphicFramePr>
            <a:graphicFrameLocks noGrp="1"/>
          </p:cNvGraphicFramePr>
          <p:nvPr>
            <p:ph idx="1"/>
            <p:extLst>
              <p:ext uri="{D42A27DB-BD31-4B8C-83A1-F6EECF244321}">
                <p14:modId xmlns:p14="http://schemas.microsoft.com/office/powerpoint/2010/main" val="267602968"/>
              </p:ext>
            </p:extLst>
          </p:nvPr>
        </p:nvGraphicFramePr>
        <p:xfrm>
          <a:off x="685800" y="476672"/>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3402808"/>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2ABD6A-1730-15EF-D98C-01447532F717}"/>
              </a:ext>
            </a:extLst>
          </p:cNvPr>
          <p:cNvSpPr txBox="1"/>
          <p:nvPr/>
        </p:nvSpPr>
        <p:spPr bwMode="auto">
          <a:xfrm>
            <a:off x="827584" y="-243408"/>
            <a:ext cx="8153400" cy="1047328"/>
          </a:xfrm>
          <a:prstGeom prst="rect">
            <a:avLst/>
          </a:prstGeom>
          <a:noFill/>
          <a:ln>
            <a:noFill/>
          </a:ln>
          <a:effectLst/>
        </p:spPr>
        <p:txBody>
          <a:bodyPr vert="horz" wrap="square" lIns="91440" tIns="45720" rIns="91440" bIns="45720" numCol="1" anchor="ctr" anchorCtr="0" compatLnSpc="1">
            <a:prstTxWarp prst="textNoShape">
              <a:avLst/>
            </a:prstTxWarp>
            <a:normAutofit/>
          </a:bodyPr>
          <a:lstStyle/>
          <a:p>
            <a:pPr>
              <a:lnSpc>
                <a:spcPct val="90000"/>
              </a:lnSpc>
              <a:spcAft>
                <a:spcPts val="600"/>
              </a:spcAft>
            </a:pPr>
            <a:r>
              <a:rPr lang="en-US" sz="3200" dirty="0">
                <a:solidFill>
                  <a:schemeClr val="tx2"/>
                </a:solidFill>
                <a:latin typeface="Calibri" pitchFamily="34" charset="0"/>
                <a:ea typeface="+mj-ea"/>
                <a:cs typeface="+mj-cs"/>
              </a:rPr>
              <a:t>Key legal sources that describe the rule of law</a:t>
            </a:r>
          </a:p>
        </p:txBody>
      </p:sp>
      <p:sp>
        <p:nvSpPr>
          <p:cNvPr id="5" name="Slide Number Placeholder 4" hidden="1">
            <a:extLst>
              <a:ext uri="{FF2B5EF4-FFF2-40B4-BE49-F238E27FC236}">
                <a16:creationId xmlns:a16="http://schemas.microsoft.com/office/drawing/2014/main" id="{5C074469-68BE-3F1E-6B93-CA91D873B03F}"/>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68</a:t>
            </a:fld>
            <a:endParaRPr lang="en-US"/>
          </a:p>
        </p:txBody>
      </p:sp>
      <p:graphicFrame>
        <p:nvGraphicFramePr>
          <p:cNvPr id="12" name="TextBox 9">
            <a:extLst>
              <a:ext uri="{FF2B5EF4-FFF2-40B4-BE49-F238E27FC236}">
                <a16:creationId xmlns:a16="http://schemas.microsoft.com/office/drawing/2014/main" id="{185E4FCA-C6E3-278F-8142-4DF7F4BCA7FE}"/>
              </a:ext>
            </a:extLst>
          </p:cNvPr>
          <p:cNvGraphicFramePr/>
          <p:nvPr>
            <p:extLst>
              <p:ext uri="{D42A27DB-BD31-4B8C-83A1-F6EECF244321}">
                <p14:modId xmlns:p14="http://schemas.microsoft.com/office/powerpoint/2010/main" val="19809549"/>
              </p:ext>
            </p:extLst>
          </p:nvPr>
        </p:nvGraphicFramePr>
        <p:xfrm>
          <a:off x="321364" y="692696"/>
          <a:ext cx="8532440" cy="63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728863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71FD-1CBF-B7BB-9AA0-876E079942BF}"/>
              </a:ext>
            </a:extLst>
          </p:cNvPr>
          <p:cNvSpPr>
            <a:spLocks noGrp="1"/>
          </p:cNvSpPr>
          <p:nvPr>
            <p:ph type="title"/>
          </p:nvPr>
        </p:nvSpPr>
        <p:spPr>
          <a:xfrm>
            <a:off x="533400" y="476672"/>
            <a:ext cx="8153400" cy="1047328"/>
          </a:xfrm>
        </p:spPr>
        <p:txBody>
          <a:bodyPr wrap="square" anchor="ctr">
            <a:normAutofit/>
          </a:bodyPr>
          <a:lstStyle/>
          <a:p>
            <a:r>
              <a:rPr lang="en-GB"/>
              <a:t>Climate Change</a:t>
            </a:r>
            <a:endParaRPr lang="en-SI"/>
          </a:p>
        </p:txBody>
      </p:sp>
      <p:sp>
        <p:nvSpPr>
          <p:cNvPr id="4" name="Content Placeholder 3">
            <a:extLst>
              <a:ext uri="{FF2B5EF4-FFF2-40B4-BE49-F238E27FC236}">
                <a16:creationId xmlns:a16="http://schemas.microsoft.com/office/drawing/2014/main" id="{D84E6489-69DB-BB6D-2379-C3706A2C8EBC}"/>
              </a:ext>
            </a:extLst>
          </p:cNvPr>
          <p:cNvSpPr>
            <a:spLocks noGrp="1"/>
          </p:cNvSpPr>
          <p:nvPr>
            <p:ph sz="half" idx="1"/>
          </p:nvPr>
        </p:nvSpPr>
        <p:spPr>
          <a:xfrm>
            <a:off x="685800" y="1628800"/>
            <a:ext cx="3810000" cy="4608512"/>
          </a:xfrm>
        </p:spPr>
        <p:txBody>
          <a:bodyPr wrap="square" anchor="t">
            <a:normAutofit/>
          </a:bodyPr>
          <a:lstStyle/>
          <a:p>
            <a:pPr>
              <a:lnSpc>
                <a:spcPct val="90000"/>
              </a:lnSpc>
            </a:pPr>
            <a:r>
              <a:rPr lang="en-GB" sz="1500" dirty="0"/>
              <a:t>Meeting the 1.5-degree threshold will require unprecedented efforts, but it is crucial to avoid the worst impacts of climate change, such as more frequent and severe heatwaves, droughts, floods, and other extreme weather events, and to protect the planet for future generations.</a:t>
            </a:r>
          </a:p>
          <a:p>
            <a:pPr>
              <a:lnSpc>
                <a:spcPct val="90000"/>
              </a:lnSpc>
            </a:pPr>
            <a:r>
              <a:rPr lang="en-GB" sz="1500" dirty="0"/>
              <a:t>Governments must adopt policies and regulations that drive the transition to a low-carbon economy and provide financial support for clean energy and climate adaptation. Businesses must reduce their carbon footprint and invest in sustainable technologies and practices. Individuals can reduce their own carbon footprint by making lifestyle changes such as using public transportation, reducing meat consumption, and using energy-efficient appliances.</a:t>
            </a:r>
          </a:p>
          <a:p>
            <a:pPr>
              <a:lnSpc>
                <a:spcPct val="90000"/>
              </a:lnSpc>
            </a:pPr>
            <a:endParaRPr lang="en-SI" sz="1500" dirty="0"/>
          </a:p>
        </p:txBody>
      </p:sp>
      <p:graphicFrame>
        <p:nvGraphicFramePr>
          <p:cNvPr id="14" name="Content Placeholder 2">
            <a:extLst>
              <a:ext uri="{FF2B5EF4-FFF2-40B4-BE49-F238E27FC236}">
                <a16:creationId xmlns:a16="http://schemas.microsoft.com/office/drawing/2014/main" id="{94FA2F75-0017-188B-5485-EC44FCE3EB96}"/>
              </a:ext>
            </a:extLst>
          </p:cNvPr>
          <p:cNvGraphicFramePr>
            <a:graphicFrameLocks noGrp="1"/>
          </p:cNvGraphicFramePr>
          <p:nvPr>
            <p:ph sz="half" idx="2"/>
            <p:extLst>
              <p:ext uri="{D42A27DB-BD31-4B8C-83A1-F6EECF244321}">
                <p14:modId xmlns:p14="http://schemas.microsoft.com/office/powerpoint/2010/main" val="2196044230"/>
              </p:ext>
            </p:extLst>
          </p:nvPr>
        </p:nvGraphicFramePr>
        <p:xfrm>
          <a:off x="4572000" y="1035630"/>
          <a:ext cx="38100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hidden="1">
            <a:extLst>
              <a:ext uri="{FF2B5EF4-FFF2-40B4-BE49-F238E27FC236}">
                <a16:creationId xmlns:a16="http://schemas.microsoft.com/office/drawing/2014/main" id="{606AED67-AF78-C2A6-7770-7BF018D578DA}"/>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69</a:t>
            </a:fld>
            <a:endParaRPr lang="en-US"/>
          </a:p>
        </p:txBody>
      </p:sp>
    </p:spTree>
    <p:extLst>
      <p:ext uri="{BB962C8B-B14F-4D97-AF65-F5344CB8AC3E}">
        <p14:creationId xmlns:p14="http://schemas.microsoft.com/office/powerpoint/2010/main" val="189338679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7</a:t>
            </a:fld>
            <a:endParaRPr lang="en-US"/>
          </a:p>
        </p:txBody>
      </p:sp>
      <p:sp>
        <p:nvSpPr>
          <p:cNvPr id="5" name="Content Placeholder 4"/>
          <p:cNvSpPr>
            <a:spLocks noGrp="1"/>
          </p:cNvSpPr>
          <p:nvPr>
            <p:ph idx="1"/>
          </p:nvPr>
        </p:nvSpPr>
        <p:spPr>
          <a:xfrm>
            <a:off x="421676" y="764704"/>
            <a:ext cx="7966747" cy="5400600"/>
          </a:xfrm>
        </p:spPr>
        <p:txBody>
          <a:bodyPr/>
          <a:lstStyle/>
          <a:p>
            <a:pPr algn="just"/>
            <a:r>
              <a:rPr lang="en-GB" dirty="0">
                <a:solidFill>
                  <a:schemeClr val="tx2"/>
                </a:solidFill>
              </a:rPr>
              <a:t>This is embodied in an international treaty called the  </a:t>
            </a:r>
            <a:r>
              <a:rPr lang="en-GB" b="1" dirty="0">
                <a:solidFill>
                  <a:srgbClr val="FF0000"/>
                </a:solidFill>
              </a:rPr>
              <a:t>Convention concerning the Protection of the World Cultural and Natural Heritage, adopted by UNESCO in 1972.</a:t>
            </a:r>
          </a:p>
          <a:p>
            <a:pPr algn="just"/>
            <a:r>
              <a:rPr lang="en-GB" dirty="0">
                <a:solidFill>
                  <a:schemeClr val="tx2"/>
                </a:solidFill>
              </a:rPr>
              <a:t>What makes the concept of World Heritage exceptional is its universal application. World Heritage sites belong to all the peoples of the world, irrespective of the territory on which they are located.</a:t>
            </a:r>
          </a:p>
          <a:p>
            <a:endParaRPr lang="sl-SI" dirty="0"/>
          </a:p>
        </p:txBody>
      </p:sp>
    </p:spTree>
    <p:extLst>
      <p:ext uri="{BB962C8B-B14F-4D97-AF65-F5344CB8AC3E}">
        <p14:creationId xmlns:p14="http://schemas.microsoft.com/office/powerpoint/2010/main" val="715983485"/>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uropean Green Deal">
            <a:extLst>
              <a:ext uri="{FF2B5EF4-FFF2-40B4-BE49-F238E27FC236}">
                <a16:creationId xmlns:a16="http://schemas.microsoft.com/office/drawing/2014/main" id="{9AF178F3-7EA5-7285-FF42-4315F66BF1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488" y="1403167"/>
            <a:ext cx="8963025" cy="452632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hidden="1">
            <a:extLst>
              <a:ext uri="{FF2B5EF4-FFF2-40B4-BE49-F238E27FC236}">
                <a16:creationId xmlns:a16="http://schemas.microsoft.com/office/drawing/2014/main" id="{AC0F91BF-0C4A-70CF-EA0C-2CD96EC9FCCE}"/>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70</a:t>
            </a:fld>
            <a:endParaRPr lang="en-US" sz="2000"/>
          </a:p>
        </p:txBody>
      </p:sp>
    </p:spTree>
    <p:extLst>
      <p:ext uri="{BB962C8B-B14F-4D97-AF65-F5344CB8AC3E}">
        <p14:creationId xmlns:p14="http://schemas.microsoft.com/office/powerpoint/2010/main" val="2979468648"/>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895DDE-BBA2-36E8-1FF9-42F0CDE26F87}"/>
              </a:ext>
            </a:extLst>
          </p:cNvPr>
          <p:cNvSpPr>
            <a:spLocks noGrp="1"/>
          </p:cNvSpPr>
          <p:nvPr>
            <p:ph type="title"/>
          </p:nvPr>
        </p:nvSpPr>
        <p:spPr>
          <a:xfrm>
            <a:off x="533400" y="476672"/>
            <a:ext cx="8153400" cy="1047328"/>
          </a:xfrm>
        </p:spPr>
        <p:txBody>
          <a:bodyPr wrap="square" anchor="ctr">
            <a:normAutofit/>
          </a:bodyPr>
          <a:lstStyle/>
          <a:p>
            <a:pPr algn="ctr">
              <a:lnSpc>
                <a:spcPct val="90000"/>
              </a:lnSpc>
            </a:pPr>
            <a:r>
              <a:rPr lang="en-GB" sz="2800" b="1" dirty="0"/>
              <a:t>Countries and islands that are at risk of disappearing due to global warming and climate change</a:t>
            </a:r>
            <a:endParaRPr lang="en-SI" sz="2800" b="1" dirty="0"/>
          </a:p>
        </p:txBody>
      </p:sp>
      <p:sp>
        <p:nvSpPr>
          <p:cNvPr id="3" name="Slide Number Placeholder 2" hidden="1">
            <a:extLst>
              <a:ext uri="{FF2B5EF4-FFF2-40B4-BE49-F238E27FC236}">
                <a16:creationId xmlns:a16="http://schemas.microsoft.com/office/drawing/2014/main" id="{C0E16623-F4CE-04E7-4798-C8EA986087F8}"/>
              </a:ext>
            </a:extLst>
          </p:cNvPr>
          <p:cNvSpPr>
            <a:spLocks noGrp="1"/>
          </p:cNvSpPr>
          <p:nvPr>
            <p:ph type="sldNum" sz="quarter" idx="4294967295"/>
          </p:nvPr>
        </p:nvSpPr>
        <p:spPr>
          <a:xfrm>
            <a:off x="8163395" y="6381328"/>
            <a:ext cx="898659" cy="392904"/>
          </a:xfrm>
          <a:prstGeom prst="rect">
            <a:avLst/>
          </a:prstGeom>
        </p:spPr>
        <p:txBody>
          <a:bodyPr/>
          <a:lstStyle/>
          <a:p>
            <a:pPr>
              <a:spcAft>
                <a:spcPts val="600"/>
              </a:spcAft>
              <a:defRPr/>
            </a:pPr>
            <a:fld id="{869A43B6-4A72-4A6E-B3BC-4E1A4B5DD1B6}" type="slidenum">
              <a:rPr lang="en-US"/>
              <a:pPr>
                <a:spcAft>
                  <a:spcPts val="600"/>
                </a:spcAft>
                <a:defRPr/>
              </a:pPr>
              <a:t>71</a:t>
            </a:fld>
            <a:endParaRPr lang="en-US"/>
          </a:p>
        </p:txBody>
      </p:sp>
      <p:graphicFrame>
        <p:nvGraphicFramePr>
          <p:cNvPr id="7" name="Content Placeholder 4">
            <a:extLst>
              <a:ext uri="{FF2B5EF4-FFF2-40B4-BE49-F238E27FC236}">
                <a16:creationId xmlns:a16="http://schemas.microsoft.com/office/drawing/2014/main" id="{095AD2F0-1ACF-B7AD-5E4D-D1211394B8B6}"/>
              </a:ext>
            </a:extLst>
          </p:cNvPr>
          <p:cNvGraphicFramePr>
            <a:graphicFrameLocks noGrp="1"/>
          </p:cNvGraphicFramePr>
          <p:nvPr>
            <p:ph idx="1"/>
            <p:extLst>
              <p:ext uri="{D42A27DB-BD31-4B8C-83A1-F6EECF244321}">
                <p14:modId xmlns:p14="http://schemas.microsoft.com/office/powerpoint/2010/main" val="202240764"/>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5987381"/>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AD3E4-C4AA-55D3-D350-4208CD850750}"/>
              </a:ext>
            </a:extLst>
          </p:cNvPr>
          <p:cNvSpPr>
            <a:spLocks noGrp="1"/>
          </p:cNvSpPr>
          <p:nvPr>
            <p:ph type="title"/>
          </p:nvPr>
        </p:nvSpPr>
        <p:spPr>
          <a:xfrm>
            <a:off x="533400" y="476672"/>
            <a:ext cx="8153400" cy="1047328"/>
          </a:xfrm>
        </p:spPr>
        <p:txBody>
          <a:bodyPr wrap="square" anchor="ctr">
            <a:normAutofit/>
          </a:bodyPr>
          <a:lstStyle/>
          <a:p>
            <a:pPr algn="ctr"/>
            <a:r>
              <a:rPr lang="en-GB" dirty="0"/>
              <a:t>P</a:t>
            </a:r>
            <a:r>
              <a:rPr lang="en-GB" b="0" i="0" dirty="0">
                <a:effectLst/>
              </a:rPr>
              <a:t>ollution facts in the EU</a:t>
            </a:r>
            <a:endParaRPr lang="en-SI" dirty="0"/>
          </a:p>
        </p:txBody>
      </p:sp>
      <p:graphicFrame>
        <p:nvGraphicFramePr>
          <p:cNvPr id="5" name="Content Placeholder 1">
            <a:extLst>
              <a:ext uri="{FF2B5EF4-FFF2-40B4-BE49-F238E27FC236}">
                <a16:creationId xmlns:a16="http://schemas.microsoft.com/office/drawing/2014/main" id="{8C57452B-9507-6816-6152-8478761FFABB}"/>
              </a:ext>
            </a:extLst>
          </p:cNvPr>
          <p:cNvGraphicFramePr>
            <a:graphicFrameLocks noGrp="1"/>
          </p:cNvGraphicFramePr>
          <p:nvPr>
            <p:ph idx="1"/>
            <p:extLst>
              <p:ext uri="{D42A27DB-BD31-4B8C-83A1-F6EECF244321}">
                <p14:modId xmlns:p14="http://schemas.microsoft.com/office/powerpoint/2010/main" val="2200721475"/>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7060930"/>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8AE2FA67-2B92-D36A-EB45-CC5AA0D9CEB2}"/>
              </a:ext>
            </a:extLst>
          </p:cNvPr>
          <p:cNvSpPr>
            <a:spLocks noGrp="1"/>
          </p:cNvSpPr>
          <p:nvPr>
            <p:ph type="body" sz="quarter" idx="10"/>
          </p:nvPr>
        </p:nvSpPr>
        <p:spPr>
          <a:xfrm>
            <a:off x="-1" y="0"/>
            <a:ext cx="7908455" cy="476672"/>
          </a:xfrm>
        </p:spPr>
        <p:txBody>
          <a:bodyPr/>
          <a:lstStyle/>
          <a:p>
            <a:endParaRPr lang="en-US"/>
          </a:p>
        </p:txBody>
      </p:sp>
      <p:sp>
        <p:nvSpPr>
          <p:cNvPr id="3" name="Slide Number Placeholder 2">
            <a:extLst>
              <a:ext uri="{FF2B5EF4-FFF2-40B4-BE49-F238E27FC236}">
                <a16:creationId xmlns:a16="http://schemas.microsoft.com/office/drawing/2014/main" id="{00B873DB-6E52-87D2-46EA-86C63346605C}"/>
              </a:ext>
            </a:extLst>
          </p:cNvPr>
          <p:cNvSpPr>
            <a:spLocks noGrp="1"/>
          </p:cNvSpPr>
          <p:nvPr>
            <p:ph type="sldNum" sz="quarter" idx="4"/>
          </p:nvPr>
        </p:nvSpPr>
        <p:spPr>
          <a:xfrm>
            <a:off x="8163395" y="6381328"/>
            <a:ext cx="898659" cy="392904"/>
          </a:xfrm>
        </p:spPr>
        <p:txBody>
          <a:bodyPr anchor="ctr">
            <a:normAutofit/>
          </a:bodyPr>
          <a:lstStyle/>
          <a:p>
            <a:pPr>
              <a:lnSpc>
                <a:spcPct val="90000"/>
              </a:lnSpc>
              <a:spcAft>
                <a:spcPts val="600"/>
              </a:spcAft>
              <a:defRPr/>
            </a:pPr>
            <a:fld id="{869A43B6-4A72-4A6E-B3BC-4E1A4B5DD1B6}" type="slidenum">
              <a:rPr lang="en-US" sz="2000"/>
              <a:pPr>
                <a:lnSpc>
                  <a:spcPct val="90000"/>
                </a:lnSpc>
                <a:spcAft>
                  <a:spcPts val="600"/>
                </a:spcAft>
                <a:defRPr/>
              </a:pPr>
              <a:t>73</a:t>
            </a:fld>
            <a:endParaRPr lang="en-US" sz="2000"/>
          </a:p>
        </p:txBody>
      </p:sp>
      <p:sp>
        <p:nvSpPr>
          <p:cNvPr id="4" name="Title 3">
            <a:extLst>
              <a:ext uri="{FF2B5EF4-FFF2-40B4-BE49-F238E27FC236}">
                <a16:creationId xmlns:a16="http://schemas.microsoft.com/office/drawing/2014/main" id="{800691D4-C536-1A72-D3BC-43832566800F}"/>
              </a:ext>
            </a:extLst>
          </p:cNvPr>
          <p:cNvSpPr>
            <a:spLocks noGrp="1"/>
          </p:cNvSpPr>
          <p:nvPr>
            <p:ph type="title"/>
          </p:nvPr>
        </p:nvSpPr>
        <p:spPr>
          <a:xfrm>
            <a:off x="533400" y="476672"/>
            <a:ext cx="8153400" cy="1047328"/>
          </a:xfrm>
        </p:spPr>
        <p:txBody>
          <a:bodyPr wrap="square" anchor="ctr">
            <a:normAutofit/>
          </a:bodyPr>
          <a:lstStyle/>
          <a:p>
            <a:r>
              <a:rPr lang="en-GB" dirty="0"/>
              <a:t>The Solution</a:t>
            </a:r>
            <a:endParaRPr lang="en-SI"/>
          </a:p>
        </p:txBody>
      </p:sp>
      <p:graphicFrame>
        <p:nvGraphicFramePr>
          <p:cNvPr id="7" name="Content Placeholder 4">
            <a:extLst>
              <a:ext uri="{FF2B5EF4-FFF2-40B4-BE49-F238E27FC236}">
                <a16:creationId xmlns:a16="http://schemas.microsoft.com/office/drawing/2014/main" id="{BD9B4BA3-1FA5-345E-539C-F97A912B48E5}"/>
              </a:ext>
            </a:extLst>
          </p:cNvPr>
          <p:cNvGraphicFramePr>
            <a:graphicFrameLocks noGrp="1"/>
          </p:cNvGraphicFramePr>
          <p:nvPr>
            <p:ph idx="1"/>
            <p:extLst>
              <p:ext uri="{D42A27DB-BD31-4B8C-83A1-F6EECF244321}">
                <p14:modId xmlns:p14="http://schemas.microsoft.com/office/powerpoint/2010/main" val="4203529262"/>
              </p:ext>
            </p:extLst>
          </p:nvPr>
        </p:nvGraphicFramePr>
        <p:xfrm>
          <a:off x="685800" y="1628800"/>
          <a:ext cx="77724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9952675"/>
      </p:ext>
    </p:extLst>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FA8595-C685-4CFD-8C0A-F15FCA2D912A}"/>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7F053F3C-F859-390F-762A-80C93B723D0A}"/>
              </a:ext>
            </a:extLst>
          </p:cNvPr>
          <p:cNvSpPr>
            <a:spLocks noGrp="1"/>
          </p:cNvSpPr>
          <p:nvPr>
            <p:ph type="sldNum" sz="quarter" idx="4"/>
          </p:nvPr>
        </p:nvSpPr>
        <p:spPr/>
        <p:txBody>
          <a:bodyPr/>
          <a:lstStyle/>
          <a:p>
            <a:pPr>
              <a:defRPr/>
            </a:pPr>
            <a:fld id="{869A43B6-4A72-4A6E-B3BC-4E1A4B5DD1B6}" type="slidenum">
              <a:rPr lang="en-US"/>
              <a:pPr>
                <a:defRPr/>
              </a:pPr>
              <a:t>74</a:t>
            </a:fld>
            <a:endParaRPr lang="en-US"/>
          </a:p>
        </p:txBody>
      </p:sp>
      <p:sp>
        <p:nvSpPr>
          <p:cNvPr id="5" name="Content Placeholder 4">
            <a:extLst>
              <a:ext uri="{FF2B5EF4-FFF2-40B4-BE49-F238E27FC236}">
                <a16:creationId xmlns:a16="http://schemas.microsoft.com/office/drawing/2014/main" id="{3FB3D1AD-469E-17CA-54C1-824BD8659BE7}"/>
              </a:ext>
            </a:extLst>
          </p:cNvPr>
          <p:cNvSpPr>
            <a:spLocks noGrp="1"/>
          </p:cNvSpPr>
          <p:nvPr>
            <p:ph idx="1"/>
          </p:nvPr>
        </p:nvSpPr>
        <p:spPr>
          <a:xfrm>
            <a:off x="390995" y="836712"/>
            <a:ext cx="7772400" cy="4608512"/>
          </a:xfrm>
        </p:spPr>
        <p:txBody>
          <a:bodyPr/>
          <a:lstStyle/>
          <a:p>
            <a:pPr algn="just"/>
            <a:r>
              <a:rPr lang="en-GB" sz="2400" dirty="0"/>
              <a:t>Promote international cooperation: Sustainable development is a global issue, and international cooperation is essential to address it. Governments, businesses, and civil society organizations can work together to share knowledge, resources, and best practices, and to promote sustainable development goals at the international level.</a:t>
            </a:r>
          </a:p>
          <a:p>
            <a:pPr algn="just"/>
            <a:endParaRPr lang="en-GB" sz="2400" dirty="0"/>
          </a:p>
          <a:p>
            <a:pPr algn="just"/>
            <a:r>
              <a:rPr lang="en-GB" sz="2400" dirty="0"/>
              <a:t>Promote transparency and accountability: Governments can be held accountable for their actions through transparency and accountability measures such as public reporting, independent monitoring, and citizen participation in decision-making.</a:t>
            </a:r>
            <a:endParaRPr lang="en-SI" sz="2400" dirty="0"/>
          </a:p>
        </p:txBody>
      </p:sp>
    </p:spTree>
    <p:extLst>
      <p:ext uri="{BB962C8B-B14F-4D97-AF65-F5344CB8AC3E}">
        <p14:creationId xmlns:p14="http://schemas.microsoft.com/office/powerpoint/2010/main" val="4259552856"/>
      </p:ext>
    </p:extLst>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B3026D-C214-836D-D53F-16801113531C}"/>
              </a:ext>
            </a:extLst>
          </p:cNvPr>
          <p:cNvSpPr>
            <a:spLocks noGrp="1"/>
          </p:cNvSpPr>
          <p:nvPr>
            <p:ph type="body" sz="quarter" idx="10"/>
          </p:nvPr>
        </p:nvSpPr>
        <p:spPr/>
        <p:txBody>
          <a:bodyPr/>
          <a:lstStyle/>
          <a:p>
            <a:endParaRPr lang="en-SI"/>
          </a:p>
        </p:txBody>
      </p:sp>
      <p:sp>
        <p:nvSpPr>
          <p:cNvPr id="3" name="Slide Number Placeholder 2">
            <a:extLst>
              <a:ext uri="{FF2B5EF4-FFF2-40B4-BE49-F238E27FC236}">
                <a16:creationId xmlns:a16="http://schemas.microsoft.com/office/drawing/2014/main" id="{CA78677A-C75F-55A6-C549-8F8C15956362}"/>
              </a:ext>
            </a:extLst>
          </p:cNvPr>
          <p:cNvSpPr>
            <a:spLocks noGrp="1"/>
          </p:cNvSpPr>
          <p:nvPr>
            <p:ph type="sldNum" sz="quarter" idx="4"/>
          </p:nvPr>
        </p:nvSpPr>
        <p:spPr/>
        <p:txBody>
          <a:bodyPr/>
          <a:lstStyle/>
          <a:p>
            <a:pPr>
              <a:defRPr/>
            </a:pPr>
            <a:fld id="{869A43B6-4A72-4A6E-B3BC-4E1A4B5DD1B6}" type="slidenum">
              <a:rPr lang="en-US"/>
              <a:pPr>
                <a:defRPr/>
              </a:pPr>
              <a:t>75</a:t>
            </a:fld>
            <a:endParaRPr lang="en-US"/>
          </a:p>
        </p:txBody>
      </p:sp>
      <p:sp>
        <p:nvSpPr>
          <p:cNvPr id="5" name="Content Placeholder 4">
            <a:extLst>
              <a:ext uri="{FF2B5EF4-FFF2-40B4-BE49-F238E27FC236}">
                <a16:creationId xmlns:a16="http://schemas.microsoft.com/office/drawing/2014/main" id="{C6F9AD99-908D-9398-4FDB-1D069DF94D18}"/>
              </a:ext>
            </a:extLst>
          </p:cNvPr>
          <p:cNvSpPr>
            <a:spLocks noGrp="1"/>
          </p:cNvSpPr>
          <p:nvPr>
            <p:ph idx="1"/>
          </p:nvPr>
        </p:nvSpPr>
        <p:spPr>
          <a:xfrm>
            <a:off x="390995" y="3429000"/>
            <a:ext cx="7772400" cy="4608512"/>
          </a:xfrm>
        </p:spPr>
        <p:txBody>
          <a:bodyPr/>
          <a:lstStyle/>
          <a:p>
            <a:pPr algn="ctr"/>
            <a:r>
              <a:rPr lang="en-GB" dirty="0"/>
              <a:t>THANK YOU</a:t>
            </a:r>
            <a:endParaRPr lang="en-SI" dirty="0"/>
          </a:p>
        </p:txBody>
      </p:sp>
    </p:spTree>
    <p:extLst>
      <p:ext uri="{BB962C8B-B14F-4D97-AF65-F5344CB8AC3E}">
        <p14:creationId xmlns:p14="http://schemas.microsoft.com/office/powerpoint/2010/main" val="2466961813"/>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268760"/>
            <a:ext cx="6696744" cy="2684264"/>
          </a:xfrm>
        </p:spPr>
        <p:txBody>
          <a:bodyPr/>
          <a:lstStyle/>
          <a:p>
            <a:pPr algn="ctr"/>
            <a:r>
              <a:rPr lang="en-GB" dirty="0"/>
              <a:t>Minorities and Sustainable Development </a:t>
            </a:r>
            <a:endParaRPr lang="sl-SI" dirty="0"/>
          </a:p>
        </p:txBody>
      </p:sp>
      <p:sp>
        <p:nvSpPr>
          <p:cNvPr id="3" name="Subtitle 2"/>
          <p:cNvSpPr>
            <a:spLocks noGrp="1"/>
          </p:cNvSpPr>
          <p:nvPr>
            <p:ph type="subTitle" idx="1"/>
          </p:nvPr>
        </p:nvSpPr>
        <p:spPr/>
        <p:txBody>
          <a:bodyPr/>
          <a:lstStyle/>
          <a:p>
            <a:pPr algn="ctr"/>
            <a:r>
              <a:rPr lang="en-US" sz="2000" dirty="0">
                <a:solidFill>
                  <a:srgbClr val="FF0000"/>
                </a:solidFill>
              </a:rPr>
              <a:t>By Dr. </a:t>
            </a:r>
          </a:p>
          <a:p>
            <a:pPr algn="ctr"/>
            <a:r>
              <a:rPr lang="en-US" sz="2000" dirty="0">
                <a:solidFill>
                  <a:srgbClr val="FF0000"/>
                </a:solidFill>
              </a:rPr>
              <a:t>MENSAH C. Marius </a:t>
            </a:r>
          </a:p>
          <a:p>
            <a:pPr algn="ctr"/>
            <a:r>
              <a:rPr lang="en-US" sz="2000" dirty="0">
                <a:solidFill>
                  <a:srgbClr val="FF0000"/>
                </a:solidFill>
              </a:rPr>
              <a:t>Assistant Professor</a:t>
            </a:r>
          </a:p>
          <a:p>
            <a:pPr algn="ctr"/>
            <a:r>
              <a:rPr lang="en-US" sz="2000" dirty="0">
                <a:solidFill>
                  <a:srgbClr val="FF0000"/>
                </a:solidFill>
              </a:rPr>
              <a:t>Faculty of Law- University of Maribor</a:t>
            </a:r>
          </a:p>
          <a:p>
            <a:pPr algn="ctr"/>
            <a:r>
              <a:rPr lang="en-GB" sz="2000" b="1" dirty="0">
                <a:solidFill>
                  <a:schemeClr val="tx2"/>
                </a:solidFill>
              </a:rPr>
              <a:t>Cocou.mensah@um.si</a:t>
            </a:r>
            <a:endParaRPr lang="sl-SI" sz="2000" b="1" dirty="0">
              <a:solidFill>
                <a:schemeClr val="tx2"/>
              </a:solidFill>
            </a:endParaRPr>
          </a:p>
        </p:txBody>
      </p:sp>
    </p:spTree>
    <p:extLst>
      <p:ext uri="{BB962C8B-B14F-4D97-AF65-F5344CB8AC3E}">
        <p14:creationId xmlns:p14="http://schemas.microsoft.com/office/powerpoint/2010/main" val="2795377594"/>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77</a:t>
            </a:fld>
            <a:endParaRPr lang="en-US"/>
          </a:p>
        </p:txBody>
      </p:sp>
      <p:sp>
        <p:nvSpPr>
          <p:cNvPr id="6" name="AutoShape 2" descr="Résultat de recherche d'images pour &quot;sustainable development goals&quot;"/>
          <p:cNvSpPr>
            <a:spLocks noChangeAspect="1" noChangeArrowheads="1"/>
          </p:cNvSpPr>
          <p:nvPr/>
        </p:nvSpPr>
        <p:spPr bwMode="auto">
          <a:xfrm>
            <a:off x="965397" y="318169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030" name="Picture 6" descr="Sustainable Development Goals launch in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78" y="1124744"/>
            <a:ext cx="8139908" cy="5042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95673"/>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78</a:t>
            </a:fld>
            <a:endParaRPr lang="en-US"/>
          </a:p>
        </p:txBody>
      </p:sp>
      <p:sp>
        <p:nvSpPr>
          <p:cNvPr id="4" name="Title 3"/>
          <p:cNvSpPr>
            <a:spLocks noGrp="1"/>
          </p:cNvSpPr>
          <p:nvPr>
            <p:ph type="title"/>
          </p:nvPr>
        </p:nvSpPr>
        <p:spPr/>
        <p:txBody>
          <a:bodyPr/>
          <a:lstStyle/>
          <a:p>
            <a:pPr algn="ctr"/>
            <a:r>
              <a:rPr lang="en-GB" dirty="0"/>
              <a:t>What is an ethnic minority </a:t>
            </a:r>
            <a:endParaRPr lang="sl-SI" dirty="0"/>
          </a:p>
        </p:txBody>
      </p:sp>
      <p:sp>
        <p:nvSpPr>
          <p:cNvPr id="5" name="Content Placeholder 4"/>
          <p:cNvSpPr>
            <a:spLocks noGrp="1"/>
          </p:cNvSpPr>
          <p:nvPr>
            <p:ph idx="1"/>
          </p:nvPr>
        </p:nvSpPr>
        <p:spPr/>
        <p:txBody>
          <a:bodyPr/>
          <a:lstStyle/>
          <a:p>
            <a:pPr marL="0" indent="0" algn="just">
              <a:buNone/>
            </a:pPr>
            <a:r>
              <a:rPr lang="en-GB" sz="2000" dirty="0"/>
              <a:t>The term is generally understood to be </a:t>
            </a:r>
            <a:r>
              <a:rPr lang="en-GB" sz="2000" dirty="0">
                <a:solidFill>
                  <a:srgbClr val="FF0000"/>
                </a:solidFill>
              </a:rPr>
              <a:t>those groups exhibiting cultural preferences different to those of the majority population</a:t>
            </a:r>
            <a:r>
              <a:rPr lang="en-GB" sz="2000" dirty="0"/>
              <a:t>, or </a:t>
            </a:r>
            <a:r>
              <a:rPr lang="en-GB" sz="2000" dirty="0">
                <a:solidFill>
                  <a:srgbClr val="FF0000"/>
                </a:solidFill>
              </a:rPr>
              <a:t>groups with different cultural and societal origins</a:t>
            </a:r>
            <a:r>
              <a:rPr lang="en-GB" sz="2000" dirty="0"/>
              <a:t>. However in the  empirical field, ‘ethnic minority is likely to refer only to </a:t>
            </a:r>
            <a:r>
              <a:rPr lang="en-GB" sz="2000" dirty="0">
                <a:solidFill>
                  <a:srgbClr val="FF0000"/>
                </a:solidFill>
              </a:rPr>
              <a:t>a group of individuals who were born in, or are citizens of, another country</a:t>
            </a:r>
            <a:r>
              <a:rPr lang="en-GB" sz="2000" dirty="0"/>
              <a:t>. It can also be the case that the term refers only to those individuals with </a:t>
            </a:r>
            <a:r>
              <a:rPr lang="en-GB" sz="2000" dirty="0">
                <a:solidFill>
                  <a:srgbClr val="FF0000"/>
                </a:solidFill>
              </a:rPr>
              <a:t>a different racial background</a:t>
            </a:r>
            <a:r>
              <a:rPr lang="en-GB" sz="2000" dirty="0"/>
              <a:t>. Evidently, this can lead to discrepancies and the omission of data which correctly capture those who can also be regarded as belonging to an ethnic minority: naturalized immigrants; autochthonous minorities who, although present for hundreds of years have not assimilated to natives; and second and third generations of immigrants. Matters are further complicated by countries using different empirical definitions of what it means to be an ethnic minority. </a:t>
            </a:r>
            <a:endParaRPr lang="sl-SI" sz="2000" dirty="0"/>
          </a:p>
        </p:txBody>
      </p:sp>
    </p:spTree>
    <p:extLst>
      <p:ext uri="{BB962C8B-B14F-4D97-AF65-F5344CB8AC3E}">
        <p14:creationId xmlns:p14="http://schemas.microsoft.com/office/powerpoint/2010/main" val="2183715685"/>
      </p:ext>
    </p:ext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79</a:t>
            </a:fld>
            <a:endParaRPr lang="en-US"/>
          </a:p>
        </p:txBody>
      </p:sp>
      <p:sp>
        <p:nvSpPr>
          <p:cNvPr id="5" name="Content Placeholder 4"/>
          <p:cNvSpPr>
            <a:spLocks noGrp="1"/>
          </p:cNvSpPr>
          <p:nvPr>
            <p:ph idx="1"/>
          </p:nvPr>
        </p:nvSpPr>
        <p:spPr/>
        <p:txBody>
          <a:bodyPr/>
          <a:lstStyle/>
          <a:p>
            <a:pPr marL="0" indent="0" algn="just">
              <a:buNone/>
            </a:pPr>
            <a:r>
              <a:rPr lang="en-GB" dirty="0"/>
              <a:t>The term can be broad and flexible and encompass all categories of the population of foreign origin (including </a:t>
            </a:r>
            <a:r>
              <a:rPr lang="en-GB" dirty="0">
                <a:solidFill>
                  <a:srgbClr val="FF0000"/>
                </a:solidFill>
              </a:rPr>
              <a:t>recent migrants and descendants of previous generations of migrants</a:t>
            </a:r>
            <a:r>
              <a:rPr lang="en-GB" dirty="0"/>
              <a:t>), ethnic minorities, national minorities, </a:t>
            </a:r>
            <a:r>
              <a:rPr lang="en-GB" dirty="0">
                <a:solidFill>
                  <a:srgbClr val="FF0000"/>
                </a:solidFill>
              </a:rPr>
              <a:t>linguistic minorities, religious minorities, and stateless people</a:t>
            </a:r>
            <a:r>
              <a:rPr lang="en-GB" dirty="0"/>
              <a:t>. </a:t>
            </a:r>
            <a:endParaRPr lang="sl-SI" dirty="0"/>
          </a:p>
        </p:txBody>
      </p:sp>
    </p:spTree>
    <p:extLst>
      <p:ext uri="{BB962C8B-B14F-4D97-AF65-F5344CB8AC3E}">
        <p14:creationId xmlns:p14="http://schemas.microsoft.com/office/powerpoint/2010/main" val="42391013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8</a:t>
            </a:fld>
            <a:endParaRPr lang="en-US"/>
          </a:p>
        </p:txBody>
      </p:sp>
      <p:sp>
        <p:nvSpPr>
          <p:cNvPr id="4" name="Title 3"/>
          <p:cNvSpPr>
            <a:spLocks noGrp="1"/>
          </p:cNvSpPr>
          <p:nvPr>
            <p:ph type="title"/>
          </p:nvPr>
        </p:nvSpPr>
        <p:spPr>
          <a:xfrm>
            <a:off x="539552" y="238336"/>
            <a:ext cx="8153400" cy="1047328"/>
          </a:xfrm>
        </p:spPr>
        <p:txBody>
          <a:bodyPr/>
          <a:lstStyle/>
          <a:p>
            <a:pPr algn="ctr"/>
            <a:r>
              <a:rPr lang="sl-SI" dirty="0"/>
              <a:t>UNESCO- MISSION</a:t>
            </a:r>
          </a:p>
        </p:txBody>
      </p:sp>
      <p:pic>
        <p:nvPicPr>
          <p:cNvPr id="6" name="Content Placeholder 5"/>
          <p:cNvPicPr>
            <a:picLocks noGrp="1" noChangeAspect="1"/>
          </p:cNvPicPr>
          <p:nvPr>
            <p:ph idx="1"/>
          </p:nvPr>
        </p:nvPicPr>
        <p:blipFill>
          <a:blip r:embed="rId2"/>
          <a:stretch>
            <a:fillRect/>
          </a:stretch>
        </p:blipFill>
        <p:spPr>
          <a:xfrm>
            <a:off x="47881" y="1052736"/>
            <a:ext cx="9042359" cy="5805264"/>
          </a:xfrm>
          <a:prstGeom prst="rect">
            <a:avLst/>
          </a:prstGeom>
        </p:spPr>
      </p:pic>
    </p:spTree>
    <p:extLst>
      <p:ext uri="{BB962C8B-B14F-4D97-AF65-F5344CB8AC3E}">
        <p14:creationId xmlns:p14="http://schemas.microsoft.com/office/powerpoint/2010/main" val="1889088466"/>
      </p:ext>
    </p:extLst>
  </p:cSld>
  <p:clrMapOvr>
    <a:masterClrMapping/>
  </p:clrMapOvr>
  <p:transition spd="slow">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80</a:t>
            </a:fld>
            <a:endParaRPr lang="en-US"/>
          </a:p>
        </p:txBody>
      </p:sp>
      <p:sp>
        <p:nvSpPr>
          <p:cNvPr id="4" name="Title 3"/>
          <p:cNvSpPr>
            <a:spLocks noGrp="1"/>
          </p:cNvSpPr>
          <p:nvPr>
            <p:ph type="title"/>
          </p:nvPr>
        </p:nvSpPr>
        <p:spPr>
          <a:xfrm>
            <a:off x="495300" y="242257"/>
            <a:ext cx="8153400" cy="1047328"/>
          </a:xfrm>
        </p:spPr>
        <p:txBody>
          <a:bodyPr/>
          <a:lstStyle/>
          <a:p>
            <a:pPr algn="ctr"/>
            <a:r>
              <a:rPr lang="en-GB" dirty="0"/>
              <a:t>The UN special Rapporteur</a:t>
            </a:r>
            <a:endParaRPr lang="sl-SI" dirty="0"/>
          </a:p>
        </p:txBody>
      </p:sp>
      <p:sp>
        <p:nvSpPr>
          <p:cNvPr id="5" name="Content Placeholder 4"/>
          <p:cNvSpPr>
            <a:spLocks noGrp="1"/>
          </p:cNvSpPr>
          <p:nvPr>
            <p:ph idx="1"/>
          </p:nvPr>
        </p:nvSpPr>
        <p:spPr>
          <a:xfrm>
            <a:off x="495300" y="1531200"/>
            <a:ext cx="7772400" cy="4608512"/>
          </a:xfrm>
        </p:spPr>
        <p:txBody>
          <a:bodyPr/>
          <a:lstStyle/>
          <a:p>
            <a:pPr marL="0" indent="0" algn="just">
              <a:buNone/>
            </a:pPr>
            <a:r>
              <a:rPr lang="en-GB" dirty="0"/>
              <a:t>The UN has a special Rapporteur on minority issues, </a:t>
            </a:r>
            <a:r>
              <a:rPr lang="en-GB" dirty="0" err="1"/>
              <a:t>Dr.</a:t>
            </a:r>
            <a:r>
              <a:rPr lang="en-GB" dirty="0"/>
              <a:t> Fernand de Varennes, under </a:t>
            </a:r>
            <a:r>
              <a:rPr lang="en-GB" dirty="0">
                <a:highlight>
                  <a:srgbClr val="FFFF00"/>
                </a:highlight>
              </a:rPr>
              <a:t>Human Rights Council resolution 34/6</a:t>
            </a:r>
            <a:r>
              <a:rPr lang="en-GB" dirty="0"/>
              <a:t>, and his mandate identified the need for the new global development agenda to include specific goals relating to addressing inequality and promoting social inclusion, which include specific requirements and targets focused on activities to address the situations of disadvantaged minority groups.</a:t>
            </a:r>
            <a:endParaRPr lang="sl-SI" dirty="0"/>
          </a:p>
        </p:txBody>
      </p:sp>
    </p:spTree>
    <p:extLst>
      <p:ext uri="{BB962C8B-B14F-4D97-AF65-F5344CB8AC3E}">
        <p14:creationId xmlns:p14="http://schemas.microsoft.com/office/powerpoint/2010/main" val="27041118"/>
      </p:ext>
    </p:ext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81</a:t>
            </a:fld>
            <a:endParaRPr lang="en-US"/>
          </a:p>
        </p:txBody>
      </p:sp>
      <p:sp>
        <p:nvSpPr>
          <p:cNvPr id="4" name="Title 3"/>
          <p:cNvSpPr>
            <a:spLocks noGrp="1"/>
          </p:cNvSpPr>
          <p:nvPr>
            <p:ph type="title"/>
          </p:nvPr>
        </p:nvSpPr>
        <p:spPr/>
        <p:txBody>
          <a:bodyPr/>
          <a:lstStyle/>
          <a:p>
            <a:pPr algn="ctr"/>
            <a:r>
              <a:rPr lang="en-GB" dirty="0"/>
              <a:t>The Challenge</a:t>
            </a:r>
            <a:endParaRPr lang="sl-SI" dirty="0"/>
          </a:p>
        </p:txBody>
      </p:sp>
      <p:sp>
        <p:nvSpPr>
          <p:cNvPr id="5" name="Content Placeholder 4"/>
          <p:cNvSpPr>
            <a:spLocks noGrp="1"/>
          </p:cNvSpPr>
          <p:nvPr>
            <p:ph idx="1"/>
          </p:nvPr>
        </p:nvSpPr>
        <p:spPr/>
        <p:txBody>
          <a:bodyPr/>
          <a:lstStyle/>
          <a:p>
            <a:pPr marL="0" indent="0" algn="just">
              <a:buNone/>
            </a:pPr>
            <a:r>
              <a:rPr lang="en-GB" sz="2800" dirty="0">
                <a:solidFill>
                  <a:srgbClr val="FF0000"/>
                </a:solidFill>
              </a:rPr>
              <a:t>Social and economic exclusion </a:t>
            </a:r>
            <a:r>
              <a:rPr lang="en-GB" sz="2800" dirty="0"/>
              <a:t>remains an everyday challenge to millions of members of ethnic minorities living in Europe today. Underlying differences between ethnic minorities and majority populations, as defined by their cultural and ethnic backgrounds, often correlate with gaps in their </a:t>
            </a:r>
            <a:r>
              <a:rPr lang="en-GB" sz="2800" dirty="0" err="1"/>
              <a:t>labor</a:t>
            </a:r>
            <a:r>
              <a:rPr lang="en-GB" sz="2800" dirty="0"/>
              <a:t> market outcomes. </a:t>
            </a:r>
            <a:r>
              <a:rPr lang="en-GB" sz="2800" dirty="0">
                <a:solidFill>
                  <a:srgbClr val="FF0000"/>
                </a:solidFill>
              </a:rPr>
              <a:t>Being a member of an ethnic minority per se often bears a disadvantage </a:t>
            </a:r>
            <a:r>
              <a:rPr lang="en-GB" sz="2800" dirty="0"/>
              <a:t>in terms of relative </a:t>
            </a:r>
            <a:r>
              <a:rPr lang="en-GB" sz="2800" dirty="0" err="1"/>
              <a:t>labor</a:t>
            </a:r>
            <a:r>
              <a:rPr lang="en-GB" sz="2800" dirty="0"/>
              <a:t> market outcomes </a:t>
            </a:r>
            <a:r>
              <a:rPr lang="en-GB" sz="2800" dirty="0" err="1"/>
              <a:t>visà</a:t>
            </a:r>
            <a:r>
              <a:rPr lang="en-GB" sz="2800" dirty="0"/>
              <a:t>-vis the majority population.</a:t>
            </a:r>
            <a:endParaRPr lang="sl-SI" sz="2800" dirty="0"/>
          </a:p>
        </p:txBody>
      </p:sp>
    </p:spTree>
    <p:extLst>
      <p:ext uri="{BB962C8B-B14F-4D97-AF65-F5344CB8AC3E}">
        <p14:creationId xmlns:p14="http://schemas.microsoft.com/office/powerpoint/2010/main" val="213404114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82</a:t>
            </a:fld>
            <a:endParaRPr lang="en-US"/>
          </a:p>
        </p:txBody>
      </p:sp>
      <p:sp>
        <p:nvSpPr>
          <p:cNvPr id="5" name="Content Placeholder 4"/>
          <p:cNvSpPr>
            <a:spLocks noGrp="1"/>
          </p:cNvSpPr>
          <p:nvPr>
            <p:ph idx="1"/>
          </p:nvPr>
        </p:nvSpPr>
        <p:spPr/>
        <p:txBody>
          <a:bodyPr/>
          <a:lstStyle/>
          <a:p>
            <a:pPr marL="0" indent="0" algn="just">
              <a:buNone/>
            </a:pPr>
            <a:r>
              <a:rPr lang="en-GB" sz="2800" dirty="0">
                <a:solidFill>
                  <a:srgbClr val="FF0000"/>
                </a:solidFill>
              </a:rPr>
              <a:t>Integration challenges </a:t>
            </a:r>
            <a:r>
              <a:rPr lang="en-GB" sz="2800" dirty="0"/>
              <a:t>appear in a variety of forms, from </a:t>
            </a:r>
            <a:r>
              <a:rPr lang="en-GB" sz="2800" dirty="0">
                <a:solidFill>
                  <a:srgbClr val="FF0000"/>
                </a:solidFill>
              </a:rPr>
              <a:t>unequal access to health care and social services to unemployment, underemployment, and substandard remuneration</a:t>
            </a:r>
            <a:r>
              <a:rPr lang="en-GB" sz="2800" dirty="0"/>
              <a:t> of individuals belonging to different ethnic minorities. </a:t>
            </a:r>
            <a:r>
              <a:rPr lang="en-GB" sz="2800" dirty="0" err="1"/>
              <a:t>Labor</a:t>
            </a:r>
            <a:r>
              <a:rPr lang="en-GB" sz="2800" dirty="0"/>
              <a:t> market segmentation is a particularly worrisome issue, since equal </a:t>
            </a:r>
            <a:r>
              <a:rPr lang="en-GB" sz="2800" dirty="0" err="1"/>
              <a:t>labor</a:t>
            </a:r>
            <a:r>
              <a:rPr lang="en-GB" sz="2800" dirty="0"/>
              <a:t> market opportunities are a cornerstone for achieving not only a high quality of life for minorities themselves but also prosperity and social cohesion for society at large. </a:t>
            </a:r>
            <a:endParaRPr lang="sl-SI" sz="2800" dirty="0"/>
          </a:p>
        </p:txBody>
      </p:sp>
    </p:spTree>
    <p:extLst>
      <p:ext uri="{BB962C8B-B14F-4D97-AF65-F5344CB8AC3E}">
        <p14:creationId xmlns:p14="http://schemas.microsoft.com/office/powerpoint/2010/main" val="3939758778"/>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b="1" dirty="0">
                <a:latin typeface="+mn-lt"/>
              </a:rPr>
              <a:t>Minorities &amp; Environment: </a:t>
            </a:r>
            <a:r>
              <a:rPr lang="en-SI" sz="3600" b="1" dirty="0">
                <a:latin typeface="+mn-lt"/>
              </a:rPr>
              <a:t>THE EU GREEN DEAL</a:t>
            </a:r>
            <a:br>
              <a:rPr lang="sl-SI" dirty="0">
                <a:latin typeface="+mn-lt"/>
              </a:rPr>
            </a:br>
            <a:endParaRPr lang="sl-SI" dirty="0">
              <a:latin typeface="+mn-lt"/>
            </a:endParaRPr>
          </a:p>
        </p:txBody>
      </p:sp>
      <p:sp>
        <p:nvSpPr>
          <p:cNvPr id="3" name="Content Placeholder 2"/>
          <p:cNvSpPr>
            <a:spLocks noGrp="1"/>
          </p:cNvSpPr>
          <p:nvPr>
            <p:ph idx="1"/>
          </p:nvPr>
        </p:nvSpPr>
        <p:spPr/>
        <p:txBody>
          <a:bodyPr>
            <a:noAutofit/>
          </a:bodyPr>
          <a:lstStyle/>
          <a:p>
            <a:pPr algn="just"/>
            <a:r>
              <a:rPr lang="en-GB" sz="2400" dirty="0"/>
              <a:t>The European Green Deal </a:t>
            </a:r>
            <a:r>
              <a:rPr lang="en-GB" sz="2400" dirty="0">
                <a:solidFill>
                  <a:srgbClr val="0070C0"/>
                </a:solidFill>
              </a:rPr>
              <a:t>aims primarily to fight against global warming and to offer a strong response to the multiple environmental challenges facing all countries</a:t>
            </a:r>
            <a:r>
              <a:rPr lang="en-GB" sz="2400" dirty="0"/>
              <a:t>. The consequences of the above activities will have </a:t>
            </a:r>
            <a:r>
              <a:rPr lang="en-GB" sz="2400" dirty="0">
                <a:solidFill>
                  <a:srgbClr val="C00000"/>
                </a:solidFill>
              </a:rPr>
              <a:t>terrible impacts on the European and world economy, at all levels</a:t>
            </a:r>
            <a:r>
              <a:rPr lang="en-GB" sz="2400" dirty="0"/>
              <a:t>. Already the respiratory diseases due to pollution, the costs of care, and the impact on the standard of living of the populations is clearly indexed. </a:t>
            </a:r>
            <a:r>
              <a:rPr lang="en-GB" sz="2400" dirty="0">
                <a:solidFill>
                  <a:srgbClr val="FF0000"/>
                </a:solidFill>
              </a:rPr>
              <a:t>The socio-cultural, political and economic impacts of global warming no longer leave rapid action in doubt. </a:t>
            </a:r>
            <a:r>
              <a:rPr lang="en-GB" sz="2400" dirty="0"/>
              <a:t>The role of minorities in implementing the new set of climate action rules is important </a:t>
            </a:r>
            <a:endParaRPr lang="sl-SI" sz="2400" dirty="0"/>
          </a:p>
        </p:txBody>
      </p:sp>
    </p:spTree>
    <p:extLst>
      <p:ext uri="{BB962C8B-B14F-4D97-AF65-F5344CB8AC3E}">
        <p14:creationId xmlns:p14="http://schemas.microsoft.com/office/powerpoint/2010/main" val="7492190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150" y="586065"/>
            <a:ext cx="7543800" cy="1088068"/>
          </a:xfrm>
        </p:spPr>
        <p:txBody>
          <a:bodyPr/>
          <a:lstStyle/>
          <a:p>
            <a:pPr algn="ctr"/>
            <a:r>
              <a:rPr lang="en-GB" dirty="0"/>
              <a:t> THE CHALLENGE</a:t>
            </a:r>
            <a:endParaRPr lang="sl-SI" dirty="0"/>
          </a:p>
        </p:txBody>
      </p:sp>
      <p:sp>
        <p:nvSpPr>
          <p:cNvPr id="3" name="Content Placeholder 2"/>
          <p:cNvSpPr>
            <a:spLocks noGrp="1"/>
          </p:cNvSpPr>
          <p:nvPr>
            <p:ph idx="1"/>
          </p:nvPr>
        </p:nvSpPr>
        <p:spPr/>
        <p:txBody>
          <a:bodyPr>
            <a:noAutofit/>
          </a:bodyPr>
          <a:lstStyle/>
          <a:p>
            <a:pPr algn="just"/>
            <a:r>
              <a:rPr lang="en-SI" sz="2700" dirty="0"/>
              <a:t>All EU countries</a:t>
            </a:r>
            <a:r>
              <a:rPr lang="en-GB" sz="2700" dirty="0"/>
              <a:t>*</a:t>
            </a:r>
            <a:r>
              <a:rPr lang="en-SI" sz="2700" dirty="0"/>
              <a:t> MUST  reach the bar zero greenhouse gas emissions by 2050. In the future, all actions, investments, project financing and European policies will consolidate the European climate law, which will systematically reduce public and even private investments in fossil fuels or polluting technology across the EU. , since 2050 is the target year for achieving these goals.</a:t>
            </a:r>
            <a:endParaRPr lang="sl-SI" sz="2700" dirty="0"/>
          </a:p>
          <a:p>
            <a:endParaRPr lang="sl-SI" sz="2700" dirty="0"/>
          </a:p>
        </p:txBody>
      </p:sp>
    </p:spTree>
    <p:extLst>
      <p:ext uri="{BB962C8B-B14F-4D97-AF65-F5344CB8AC3E}">
        <p14:creationId xmlns:p14="http://schemas.microsoft.com/office/powerpoint/2010/main" val="18709304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681558"/>
            <a:ext cx="7543800" cy="1088068"/>
          </a:xfrm>
        </p:spPr>
        <p:txBody>
          <a:bodyPr/>
          <a:lstStyle/>
          <a:p>
            <a:pPr algn="ctr"/>
            <a:r>
              <a:rPr lang="en-GB" dirty="0">
                <a:latin typeface="+mn-lt"/>
              </a:rPr>
              <a:t>EFFECTS</a:t>
            </a:r>
            <a:endParaRPr lang="sl-SI" dirty="0">
              <a:latin typeface="+mn-lt"/>
            </a:endParaRPr>
          </a:p>
        </p:txBody>
      </p:sp>
      <p:sp>
        <p:nvSpPr>
          <p:cNvPr id="3" name="Content Placeholder 2"/>
          <p:cNvSpPr>
            <a:spLocks noGrp="1"/>
          </p:cNvSpPr>
          <p:nvPr>
            <p:ph idx="1"/>
          </p:nvPr>
        </p:nvSpPr>
        <p:spPr/>
        <p:txBody>
          <a:bodyPr>
            <a:normAutofit/>
          </a:bodyPr>
          <a:lstStyle/>
          <a:p>
            <a:pPr algn="just"/>
            <a:r>
              <a:rPr lang="en-SI" dirty="0"/>
              <a:t>·</a:t>
            </a:r>
            <a:r>
              <a:rPr lang="en-SI" sz="2100" dirty="0"/>
              <a:t>Rationalize the use of available resources</a:t>
            </a:r>
            <a:endParaRPr lang="sl-SI" sz="2100" dirty="0"/>
          </a:p>
          <a:p>
            <a:pPr algn="just"/>
            <a:r>
              <a:rPr lang="en-SI" sz="2100" dirty="0"/>
              <a:t>·Promote circular economy focused on recycling and responsible consumption</a:t>
            </a:r>
            <a:endParaRPr lang="sl-SI" sz="2100" dirty="0"/>
          </a:p>
          <a:p>
            <a:pPr algn="just"/>
            <a:r>
              <a:rPr lang="en-SI" sz="2100" dirty="0"/>
              <a:t>·Restore ecosystems and biodiversity by fighting against the depletion of species and reducing pollution.</a:t>
            </a:r>
            <a:endParaRPr lang="sl-SI" sz="2100" dirty="0"/>
          </a:p>
          <a:p>
            <a:pPr algn="just"/>
            <a:r>
              <a:rPr lang="en-SI" sz="2100" dirty="0"/>
              <a:t>·Support social justice</a:t>
            </a:r>
            <a:endParaRPr lang="sl-SI" sz="2100" dirty="0"/>
          </a:p>
          <a:p>
            <a:pPr algn="just"/>
            <a:r>
              <a:rPr lang="en-SI" sz="2100" dirty="0"/>
              <a:t>·Convert or Adapt all sectors of the economy to finance projects that have a positive impact on the environment</a:t>
            </a:r>
            <a:endParaRPr lang="sl-SI" sz="2100" dirty="0"/>
          </a:p>
          <a:p>
            <a:pPr algn="just"/>
            <a:r>
              <a:rPr lang="en-SI" sz="2100" dirty="0"/>
              <a:t>·Invest in environmentally friendly technologies</a:t>
            </a:r>
            <a:endParaRPr lang="sl-SI" sz="2100" dirty="0"/>
          </a:p>
          <a:p>
            <a:r>
              <a:rPr lang="en-SI" sz="2100" dirty="0"/>
              <a:t> </a:t>
            </a:r>
            <a:r>
              <a:rPr lang="en-GB" sz="2100" dirty="0">
                <a:solidFill>
                  <a:srgbClr val="FF0000"/>
                </a:solidFill>
              </a:rPr>
              <a:t>Integration for minorities &amp; complex climate action</a:t>
            </a:r>
            <a:endParaRPr lang="sl-SI" sz="2100" dirty="0">
              <a:solidFill>
                <a:srgbClr val="FF0000"/>
              </a:solidFill>
            </a:endParaRPr>
          </a:p>
        </p:txBody>
      </p:sp>
    </p:spTree>
    <p:extLst>
      <p:ext uri="{BB962C8B-B14F-4D97-AF65-F5344CB8AC3E}">
        <p14:creationId xmlns:p14="http://schemas.microsoft.com/office/powerpoint/2010/main" val="20934944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00E2-57B7-CC31-9BA6-8E8F103BBE9A}"/>
              </a:ext>
            </a:extLst>
          </p:cNvPr>
          <p:cNvSpPr>
            <a:spLocks noGrp="1"/>
          </p:cNvSpPr>
          <p:nvPr>
            <p:ph type="title"/>
          </p:nvPr>
        </p:nvSpPr>
        <p:spPr>
          <a:xfrm>
            <a:off x="656589" y="14556"/>
            <a:ext cx="8153400" cy="1047328"/>
          </a:xfrm>
        </p:spPr>
        <p:txBody>
          <a:bodyPr/>
          <a:lstStyle/>
          <a:p>
            <a:pPr algn="ctr"/>
            <a:r>
              <a:rPr lang="en-GB" dirty="0"/>
              <a:t>Minorities and Heritage</a:t>
            </a:r>
            <a:endParaRPr lang="en-SI" dirty="0"/>
          </a:p>
        </p:txBody>
      </p:sp>
      <p:sp>
        <p:nvSpPr>
          <p:cNvPr id="3" name="Content Placeholder 2">
            <a:extLst>
              <a:ext uri="{FF2B5EF4-FFF2-40B4-BE49-F238E27FC236}">
                <a16:creationId xmlns:a16="http://schemas.microsoft.com/office/drawing/2014/main" id="{8D2E69C8-6A6B-3E91-9104-B54C190333A9}"/>
              </a:ext>
            </a:extLst>
          </p:cNvPr>
          <p:cNvSpPr>
            <a:spLocks noGrp="1"/>
          </p:cNvSpPr>
          <p:nvPr>
            <p:ph idx="1"/>
          </p:nvPr>
        </p:nvSpPr>
        <p:spPr>
          <a:xfrm>
            <a:off x="656589" y="1048697"/>
            <a:ext cx="8350696" cy="5229200"/>
          </a:xfrm>
        </p:spPr>
        <p:txBody>
          <a:bodyPr/>
          <a:lstStyle/>
          <a:p>
            <a:pPr marL="0" indent="0" algn="just">
              <a:buNone/>
            </a:pPr>
            <a:r>
              <a:rPr lang="en-GB" dirty="0"/>
              <a:t>Minorities often serve as custodians of unique intangible heritage—such as languages, rituals, and crafts—ensuring their transmission to future generations while enriching Europe’s cultural diversity. Moreover, Indigenous and minority groups frequently spearhead grassroots efforts to protect endangered heritage sites, combining traditional knowledge with sustainable practices.</a:t>
            </a:r>
            <a:endParaRPr lang="en-SI" dirty="0"/>
          </a:p>
        </p:txBody>
      </p:sp>
      <p:sp>
        <p:nvSpPr>
          <p:cNvPr id="4" name="Footer Placeholder 3">
            <a:extLst>
              <a:ext uri="{FF2B5EF4-FFF2-40B4-BE49-F238E27FC236}">
                <a16:creationId xmlns:a16="http://schemas.microsoft.com/office/drawing/2014/main" id="{432B8D34-4C8A-6F47-2BBD-54FB71A9FD54}"/>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3DDBF6A2-C7D7-8679-0C9F-C0734AFE2A74}"/>
              </a:ext>
            </a:extLst>
          </p:cNvPr>
          <p:cNvSpPr>
            <a:spLocks noGrp="1"/>
          </p:cNvSpPr>
          <p:nvPr>
            <p:ph type="sldNum" sz="quarter" idx="12"/>
          </p:nvPr>
        </p:nvSpPr>
        <p:spPr/>
        <p:txBody>
          <a:bodyPr/>
          <a:lstStyle/>
          <a:p>
            <a:fld id="{091B14A6-E137-49BF-B446-9CEA52828396}" type="slidenum">
              <a:rPr lang="sl-SI"/>
              <a:t>86</a:t>
            </a:fld>
            <a:endParaRPr lang="sl-SI"/>
          </a:p>
        </p:txBody>
      </p:sp>
    </p:spTree>
    <p:extLst>
      <p:ext uri="{BB962C8B-B14F-4D97-AF65-F5344CB8AC3E}">
        <p14:creationId xmlns:p14="http://schemas.microsoft.com/office/powerpoint/2010/main" val="1405515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430AF-6085-2C47-40B5-4CD3BA06B43A}"/>
              </a:ext>
            </a:extLst>
          </p:cNvPr>
          <p:cNvSpPr>
            <a:spLocks noGrp="1"/>
          </p:cNvSpPr>
          <p:nvPr>
            <p:ph type="title"/>
          </p:nvPr>
        </p:nvSpPr>
        <p:spPr>
          <a:xfrm>
            <a:off x="685800" y="24388"/>
            <a:ext cx="8153400" cy="1047328"/>
          </a:xfrm>
        </p:spPr>
        <p:txBody>
          <a:bodyPr/>
          <a:lstStyle/>
          <a:p>
            <a:pPr algn="ctr"/>
            <a:r>
              <a:rPr lang="sl-SI" dirty="0" err="1"/>
              <a:t>Sustainable</a:t>
            </a:r>
            <a:r>
              <a:rPr lang="sl-SI" dirty="0"/>
              <a:t> </a:t>
            </a:r>
            <a:r>
              <a:rPr lang="sl-SI" dirty="0" err="1"/>
              <a:t>Tourism</a:t>
            </a:r>
            <a:r>
              <a:rPr lang="sl-SI" dirty="0"/>
              <a:t> </a:t>
            </a:r>
            <a:r>
              <a:rPr lang="sl-SI" dirty="0" err="1"/>
              <a:t>Models</a:t>
            </a:r>
            <a:endParaRPr lang="en-SI" dirty="0"/>
          </a:p>
        </p:txBody>
      </p:sp>
      <p:sp>
        <p:nvSpPr>
          <p:cNvPr id="3" name="Content Placeholder 2">
            <a:extLst>
              <a:ext uri="{FF2B5EF4-FFF2-40B4-BE49-F238E27FC236}">
                <a16:creationId xmlns:a16="http://schemas.microsoft.com/office/drawing/2014/main" id="{D9EE61BB-B5B1-9E29-C1C1-9D072EA3DC4C}"/>
              </a:ext>
            </a:extLst>
          </p:cNvPr>
          <p:cNvSpPr>
            <a:spLocks noGrp="1"/>
          </p:cNvSpPr>
          <p:nvPr>
            <p:ph idx="1"/>
          </p:nvPr>
        </p:nvSpPr>
        <p:spPr>
          <a:xfrm>
            <a:off x="611560" y="1045514"/>
            <a:ext cx="7772400" cy="4392488"/>
          </a:xfrm>
        </p:spPr>
        <p:txBody>
          <a:bodyPr/>
          <a:lstStyle/>
          <a:p>
            <a:pPr algn="just"/>
            <a:r>
              <a:rPr lang="sl-SI" sz="2800" dirty="0" err="1"/>
              <a:t>Minority</a:t>
            </a:r>
            <a:r>
              <a:rPr lang="sl-SI" sz="2800" dirty="0"/>
              <a:t>-run </a:t>
            </a:r>
            <a:r>
              <a:rPr lang="sl-SI" sz="2800" dirty="0" err="1"/>
              <a:t>eco-tourism</a:t>
            </a:r>
            <a:r>
              <a:rPr lang="sl-SI" sz="2800" dirty="0"/>
              <a:t> </a:t>
            </a:r>
            <a:r>
              <a:rPr lang="sl-SI" sz="2800" dirty="0" err="1"/>
              <a:t>initiatives</a:t>
            </a:r>
            <a:r>
              <a:rPr lang="sl-SI" sz="2800" dirty="0"/>
              <a:t>—like </a:t>
            </a:r>
            <a:r>
              <a:rPr lang="sl-SI" sz="2800" dirty="0" err="1"/>
              <a:t>Basque</a:t>
            </a:r>
            <a:r>
              <a:rPr lang="sl-SI" sz="2800" dirty="0"/>
              <a:t> </a:t>
            </a:r>
            <a:r>
              <a:rPr lang="sl-SI" sz="2800" dirty="0" err="1"/>
              <a:t>gastronomic</a:t>
            </a:r>
            <a:r>
              <a:rPr lang="sl-SI" sz="2800" dirty="0"/>
              <a:t> </a:t>
            </a:r>
            <a:r>
              <a:rPr lang="sl-SI" sz="2800" dirty="0" err="1"/>
              <a:t>routes</a:t>
            </a:r>
            <a:r>
              <a:rPr lang="sl-SI" sz="2800" dirty="0"/>
              <a:t> </a:t>
            </a:r>
            <a:r>
              <a:rPr lang="sl-SI" sz="2800" dirty="0" err="1"/>
              <a:t>or</a:t>
            </a:r>
            <a:r>
              <a:rPr lang="sl-SI" sz="2800" dirty="0"/>
              <a:t> </a:t>
            </a:r>
            <a:r>
              <a:rPr lang="sl-SI" sz="2800" dirty="0" err="1"/>
              <a:t>Vlach</a:t>
            </a:r>
            <a:r>
              <a:rPr lang="sl-SI" sz="2800" dirty="0"/>
              <a:t> </a:t>
            </a:r>
            <a:r>
              <a:rPr lang="sl-SI" sz="2800" dirty="0" err="1"/>
              <a:t>cultural</a:t>
            </a:r>
            <a:r>
              <a:rPr lang="sl-SI" sz="2800" dirty="0"/>
              <a:t> </a:t>
            </a:r>
            <a:r>
              <a:rPr lang="sl-SI" sz="2800" dirty="0" err="1"/>
              <a:t>trails</a:t>
            </a:r>
            <a:r>
              <a:rPr lang="sl-SI" sz="2800" dirty="0"/>
              <a:t>—</a:t>
            </a:r>
            <a:r>
              <a:rPr lang="sl-SI" sz="2800" dirty="0" err="1"/>
              <a:t>demonstrate</a:t>
            </a:r>
            <a:r>
              <a:rPr lang="sl-SI" sz="2800" dirty="0"/>
              <a:t> how </a:t>
            </a:r>
            <a:r>
              <a:rPr lang="sl-SI" sz="2800" dirty="0" err="1"/>
              <a:t>heritage</a:t>
            </a:r>
            <a:r>
              <a:rPr lang="sl-SI" sz="2800" dirty="0"/>
              <a:t> </a:t>
            </a:r>
            <a:r>
              <a:rPr lang="sl-SI" sz="2800" dirty="0" err="1"/>
              <a:t>can</a:t>
            </a:r>
            <a:r>
              <a:rPr lang="sl-SI" sz="2800" dirty="0"/>
              <a:t> </a:t>
            </a:r>
            <a:r>
              <a:rPr lang="sl-SI" sz="2800" dirty="0" err="1"/>
              <a:t>drive</a:t>
            </a:r>
            <a:r>
              <a:rPr lang="sl-SI" sz="2800" dirty="0"/>
              <a:t> </a:t>
            </a:r>
            <a:r>
              <a:rPr lang="sl-SI" sz="2800" dirty="0" err="1"/>
              <a:t>local</a:t>
            </a:r>
            <a:r>
              <a:rPr lang="sl-SI" sz="2800" dirty="0"/>
              <a:t> </a:t>
            </a:r>
            <a:r>
              <a:rPr lang="sl-SI" sz="2800" dirty="0" err="1"/>
              <a:t>economies</a:t>
            </a:r>
            <a:r>
              <a:rPr lang="sl-SI" sz="2800" dirty="0"/>
              <a:t> </a:t>
            </a:r>
            <a:r>
              <a:rPr lang="sl-SI" sz="2800" dirty="0" err="1"/>
              <a:t>without</a:t>
            </a:r>
            <a:r>
              <a:rPr lang="sl-SI" sz="2800" dirty="0"/>
              <a:t> </a:t>
            </a:r>
            <a:r>
              <a:rPr lang="sl-SI" sz="2800" dirty="0" err="1"/>
              <a:t>compromising</a:t>
            </a:r>
            <a:r>
              <a:rPr lang="sl-SI" sz="2800" dirty="0"/>
              <a:t> </a:t>
            </a:r>
            <a:r>
              <a:rPr lang="sl-SI" sz="2800" dirty="0" err="1"/>
              <a:t>ecological</a:t>
            </a:r>
            <a:r>
              <a:rPr lang="sl-SI" sz="2800" dirty="0"/>
              <a:t> </a:t>
            </a:r>
            <a:r>
              <a:rPr lang="sl-SI" sz="2800" dirty="0" err="1"/>
              <a:t>or</a:t>
            </a:r>
            <a:r>
              <a:rPr lang="sl-SI" sz="2800" dirty="0"/>
              <a:t> </a:t>
            </a:r>
            <a:r>
              <a:rPr lang="sl-SI" sz="2800" dirty="0" err="1"/>
              <a:t>cultural</a:t>
            </a:r>
            <a:r>
              <a:rPr lang="sl-SI" sz="2800" dirty="0"/>
              <a:t> </a:t>
            </a:r>
            <a:r>
              <a:rPr lang="sl-SI" sz="2800" dirty="0" err="1"/>
              <a:t>integrity</a:t>
            </a:r>
            <a:r>
              <a:rPr lang="sl-SI" sz="2800" dirty="0"/>
              <a:t>.</a:t>
            </a:r>
            <a:endParaRPr lang="en-GB" sz="2800" dirty="0"/>
          </a:p>
          <a:p>
            <a:pPr marL="0" indent="0" algn="just">
              <a:buNone/>
            </a:pPr>
            <a:endParaRPr lang="sl-SI" sz="2800" dirty="0"/>
          </a:p>
          <a:p>
            <a:pPr algn="just"/>
            <a:r>
              <a:rPr lang="sl-SI" sz="2800" dirty="0" err="1"/>
              <a:t>Policy</a:t>
            </a:r>
            <a:r>
              <a:rPr lang="sl-SI" sz="2800" dirty="0"/>
              <a:t> </a:t>
            </a:r>
            <a:r>
              <a:rPr lang="sl-SI" sz="2800" dirty="0" err="1"/>
              <a:t>Advocacy</a:t>
            </a:r>
            <a:r>
              <a:rPr lang="sl-SI" sz="2800" dirty="0"/>
              <a:t>: </a:t>
            </a:r>
            <a:r>
              <a:rPr lang="sl-SI" sz="2800" dirty="0" err="1"/>
              <a:t>Minority</a:t>
            </a:r>
            <a:r>
              <a:rPr lang="sl-SI" sz="2800" dirty="0"/>
              <a:t> </a:t>
            </a:r>
            <a:r>
              <a:rPr lang="sl-SI" sz="2800" dirty="0" err="1"/>
              <a:t>representatives</a:t>
            </a:r>
            <a:r>
              <a:rPr lang="sl-SI" sz="2800" dirty="0"/>
              <a:t> </a:t>
            </a:r>
            <a:r>
              <a:rPr lang="sl-SI" sz="2800" dirty="0" err="1"/>
              <a:t>push</a:t>
            </a:r>
            <a:r>
              <a:rPr lang="sl-SI" sz="2800" dirty="0"/>
              <a:t> </a:t>
            </a:r>
            <a:r>
              <a:rPr lang="sl-SI" sz="2800" dirty="0" err="1"/>
              <a:t>for</a:t>
            </a:r>
            <a:r>
              <a:rPr lang="sl-SI" sz="2800" dirty="0"/>
              <a:t> legal </a:t>
            </a:r>
            <a:r>
              <a:rPr lang="sl-SI" sz="2800" dirty="0" err="1"/>
              <a:t>recognition</a:t>
            </a:r>
            <a:r>
              <a:rPr lang="sl-SI" sz="2800" dirty="0"/>
              <a:t> of </a:t>
            </a:r>
            <a:r>
              <a:rPr lang="sl-SI" sz="2800" dirty="0" err="1"/>
              <a:t>their</a:t>
            </a:r>
            <a:r>
              <a:rPr lang="sl-SI" sz="2800" dirty="0"/>
              <a:t> </a:t>
            </a:r>
            <a:r>
              <a:rPr lang="sl-SI" sz="2800" dirty="0" err="1"/>
              <a:t>heritage</a:t>
            </a:r>
            <a:r>
              <a:rPr lang="sl-SI" sz="2800" dirty="0"/>
              <a:t> </a:t>
            </a:r>
            <a:r>
              <a:rPr lang="sl-SI" sz="2800" dirty="0" err="1"/>
              <a:t>within</a:t>
            </a:r>
            <a:r>
              <a:rPr lang="sl-SI" sz="2800" dirty="0"/>
              <a:t> EU </a:t>
            </a:r>
            <a:r>
              <a:rPr lang="sl-SI" sz="2800" dirty="0" err="1"/>
              <a:t>and</a:t>
            </a:r>
            <a:r>
              <a:rPr lang="sl-SI" sz="2800" dirty="0"/>
              <a:t> </a:t>
            </a:r>
            <a:r>
              <a:rPr lang="sl-SI" sz="2800" dirty="0" err="1"/>
              <a:t>national</a:t>
            </a:r>
            <a:r>
              <a:rPr lang="sl-SI" sz="2800" dirty="0"/>
              <a:t> </a:t>
            </a:r>
            <a:r>
              <a:rPr lang="sl-SI" sz="2800" dirty="0" err="1"/>
              <a:t>frameworks</a:t>
            </a:r>
            <a:r>
              <a:rPr lang="sl-SI" sz="2800" dirty="0"/>
              <a:t> (</a:t>
            </a:r>
            <a:r>
              <a:rPr lang="sl-SI" sz="2800" dirty="0" err="1"/>
              <a:t>e.g</a:t>
            </a:r>
            <a:r>
              <a:rPr lang="sl-SI" sz="2800" dirty="0"/>
              <a:t>., </a:t>
            </a:r>
            <a:r>
              <a:rPr lang="sl-SI" sz="2800" dirty="0" err="1"/>
              <a:t>Catalan</a:t>
            </a:r>
            <a:r>
              <a:rPr lang="sl-SI" sz="2800" dirty="0"/>
              <a:t> </a:t>
            </a:r>
            <a:r>
              <a:rPr lang="sl-SI" sz="2800" dirty="0" err="1"/>
              <a:t>linguistic</a:t>
            </a:r>
            <a:r>
              <a:rPr lang="sl-SI" sz="2800" dirty="0"/>
              <a:t> </a:t>
            </a:r>
            <a:r>
              <a:rPr lang="sl-SI" sz="2800" dirty="0" err="1"/>
              <a:t>heritage</a:t>
            </a:r>
            <a:r>
              <a:rPr lang="sl-SI" sz="2800" dirty="0"/>
              <a:t> </a:t>
            </a:r>
            <a:r>
              <a:rPr lang="sl-SI" sz="2800" dirty="0" err="1"/>
              <a:t>under</a:t>
            </a:r>
            <a:r>
              <a:rPr lang="sl-SI" sz="2800" dirty="0"/>
              <a:t> UNESCO), </a:t>
            </a:r>
            <a:r>
              <a:rPr lang="sl-SI" sz="2800" dirty="0" err="1"/>
              <a:t>ensuring</a:t>
            </a:r>
            <a:r>
              <a:rPr lang="sl-SI" sz="2800" dirty="0"/>
              <a:t> </a:t>
            </a:r>
            <a:r>
              <a:rPr lang="sl-SI" sz="2800" dirty="0" err="1"/>
              <a:t>protection</a:t>
            </a:r>
            <a:r>
              <a:rPr lang="sl-SI" sz="2800" dirty="0"/>
              <a:t> </a:t>
            </a:r>
            <a:r>
              <a:rPr lang="sl-SI" sz="2800" dirty="0" err="1"/>
              <a:t>aligns</a:t>
            </a:r>
            <a:r>
              <a:rPr lang="sl-SI" sz="2800" dirty="0"/>
              <a:t> </a:t>
            </a:r>
            <a:r>
              <a:rPr lang="sl-SI" sz="2800" dirty="0" err="1"/>
              <a:t>with</a:t>
            </a:r>
            <a:r>
              <a:rPr lang="sl-SI" sz="2800" dirty="0"/>
              <a:t> </a:t>
            </a:r>
            <a:r>
              <a:rPr lang="sl-SI" sz="2800" dirty="0" err="1"/>
              <a:t>sustainability</a:t>
            </a:r>
            <a:r>
              <a:rPr lang="sl-SI" sz="2800" dirty="0"/>
              <a:t> </a:t>
            </a:r>
            <a:r>
              <a:rPr lang="sl-SI" sz="2800" dirty="0" err="1"/>
              <a:t>goals</a:t>
            </a:r>
            <a:r>
              <a:rPr lang="sl-SI" sz="2800" dirty="0"/>
              <a:t>.</a:t>
            </a:r>
            <a:endParaRPr lang="en-SI" sz="2800" dirty="0"/>
          </a:p>
        </p:txBody>
      </p:sp>
      <p:sp>
        <p:nvSpPr>
          <p:cNvPr id="4" name="Footer Placeholder 3">
            <a:extLst>
              <a:ext uri="{FF2B5EF4-FFF2-40B4-BE49-F238E27FC236}">
                <a16:creationId xmlns:a16="http://schemas.microsoft.com/office/drawing/2014/main" id="{A61AFDD5-8249-F82C-D031-CBF95B23497B}"/>
              </a:ext>
            </a:extLst>
          </p:cNvPr>
          <p:cNvSpPr>
            <a:spLocks noGrp="1"/>
          </p:cNvSpPr>
          <p:nvPr>
            <p:ph type="ftr" sz="quarter" idx="11"/>
          </p:nvPr>
        </p:nvSpPr>
        <p:spPr/>
        <p:txBody>
          <a:bodyPr/>
          <a:lstStyle/>
          <a:p>
            <a:endParaRPr lang="sl-SI"/>
          </a:p>
        </p:txBody>
      </p:sp>
      <p:sp>
        <p:nvSpPr>
          <p:cNvPr id="5" name="Slide Number Placeholder 4">
            <a:extLst>
              <a:ext uri="{FF2B5EF4-FFF2-40B4-BE49-F238E27FC236}">
                <a16:creationId xmlns:a16="http://schemas.microsoft.com/office/drawing/2014/main" id="{3E85CFC7-B823-110F-80A5-062421AD8669}"/>
              </a:ext>
            </a:extLst>
          </p:cNvPr>
          <p:cNvSpPr>
            <a:spLocks noGrp="1"/>
          </p:cNvSpPr>
          <p:nvPr>
            <p:ph type="sldNum" sz="quarter" idx="12"/>
          </p:nvPr>
        </p:nvSpPr>
        <p:spPr/>
        <p:txBody>
          <a:bodyPr/>
          <a:lstStyle/>
          <a:p>
            <a:fld id="{091B14A6-E137-49BF-B446-9CEA52828396}" type="slidenum">
              <a:rPr lang="sl-SI"/>
              <a:t>87</a:t>
            </a:fld>
            <a:endParaRPr lang="sl-SI"/>
          </a:p>
        </p:txBody>
      </p:sp>
    </p:spTree>
    <p:extLst>
      <p:ext uri="{BB962C8B-B14F-4D97-AF65-F5344CB8AC3E}">
        <p14:creationId xmlns:p14="http://schemas.microsoft.com/office/powerpoint/2010/main" val="3440151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Minority issues in Asia (as example)</a:t>
            </a:r>
            <a:endParaRPr lang="sl-SI" dirty="0"/>
          </a:p>
        </p:txBody>
      </p:sp>
      <p:sp>
        <p:nvSpPr>
          <p:cNvPr id="3" name="Content Placeholder 2"/>
          <p:cNvSpPr>
            <a:spLocks noGrp="1"/>
          </p:cNvSpPr>
          <p:nvPr>
            <p:ph idx="1"/>
          </p:nvPr>
        </p:nvSpPr>
        <p:spPr/>
        <p:txBody>
          <a:bodyPr/>
          <a:lstStyle/>
          <a:p>
            <a:pPr marL="0" indent="0" algn="just">
              <a:buNone/>
            </a:pPr>
            <a:r>
              <a:rPr lang="en-GB" sz="2000" dirty="0"/>
              <a:t>India is a country with diverse ethnic groups. To ensure special rights and benefits for </a:t>
            </a:r>
            <a:r>
              <a:rPr lang="en-GB" sz="2000" dirty="0">
                <a:solidFill>
                  <a:srgbClr val="FF0000"/>
                </a:solidFill>
              </a:rPr>
              <a:t>ethnic minority groups aim at the sustainable development </a:t>
            </a:r>
            <a:r>
              <a:rPr lang="en-GB" sz="2000" dirty="0"/>
              <a:t>of the ethnic groups, the Indian Government has regulations on preferential treatment in terms of policies, capital provision, education and employment opportunities included in its Constitution. In addition to providing legal protection to minorities in the Constitution, the Government also implements national projects to promote socio-economic development in ethnic minority areas, establishing various agencies to manage issues of the groups. </a:t>
            </a:r>
            <a:r>
              <a:rPr lang="en-GB" sz="2000" dirty="0">
                <a:solidFill>
                  <a:srgbClr val="FF0000"/>
                </a:solidFill>
              </a:rPr>
              <a:t>Ethnic minorities as key contributors to managing natural resources and addressing climate change.</a:t>
            </a:r>
            <a:r>
              <a:rPr lang="en-GB" sz="2000" i="1" dirty="0">
                <a:solidFill>
                  <a:srgbClr val="FF0000"/>
                </a:solidFill>
              </a:rPr>
              <a:t> </a:t>
            </a:r>
            <a:r>
              <a:rPr lang="en-GB" sz="2000" i="1" dirty="0"/>
              <a:t>They are the best people to protect the forests. That is why the Government of Viet Nam will strongly prioritise ethnic minorities by providing more resources and opportunities for them to participate in the policy processes.</a:t>
            </a:r>
            <a:endParaRPr lang="sl-SI" sz="2000" dirty="0"/>
          </a:p>
          <a:p>
            <a:endParaRPr lang="sl-SI" dirty="0"/>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091B14A6-E137-49BF-B446-9CEA52828396}" type="slidenum">
              <a:rPr lang="sl-SI"/>
              <a:t>88</a:t>
            </a:fld>
            <a:endParaRPr lang="sl-SI"/>
          </a:p>
        </p:txBody>
      </p:sp>
    </p:spTree>
    <p:extLst>
      <p:ext uri="{BB962C8B-B14F-4D97-AF65-F5344CB8AC3E}">
        <p14:creationId xmlns:p14="http://schemas.microsoft.com/office/powerpoint/2010/main" val="15317848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153400" cy="1047328"/>
          </a:xfrm>
        </p:spPr>
        <p:txBody>
          <a:bodyPr/>
          <a:lstStyle/>
          <a:p>
            <a:pPr algn="ctr"/>
            <a:r>
              <a:rPr lang="en-GB" dirty="0"/>
              <a:t>IN EUROPE</a:t>
            </a:r>
            <a:endParaRPr lang="sl-SI" dirty="0"/>
          </a:p>
        </p:txBody>
      </p:sp>
      <p:sp>
        <p:nvSpPr>
          <p:cNvPr id="3" name="Content Placeholder 2"/>
          <p:cNvSpPr>
            <a:spLocks noGrp="1"/>
          </p:cNvSpPr>
          <p:nvPr>
            <p:ph idx="1"/>
          </p:nvPr>
        </p:nvSpPr>
        <p:spPr>
          <a:xfrm>
            <a:off x="467544" y="1052736"/>
            <a:ext cx="7772400" cy="4392488"/>
          </a:xfrm>
        </p:spPr>
        <p:txBody>
          <a:bodyPr/>
          <a:lstStyle/>
          <a:p>
            <a:pPr algn="just"/>
            <a:r>
              <a:rPr lang="en-GB" sz="2400" dirty="0"/>
              <a:t>Since 2000 the European Union (EU) has introduced legislation to combat racial and xenophobic discrimination, the problem persists, with the need for new measures recently highlighted by the global Black Lives Matter protests. A number of studies also point to the cost of racial discrimination not only for the individuals concerned but also for society as a whole. For instance, a 2018 EPRS report argued that the loss in earnings caused by racial and ethnic discrimination for both individuals and societies amounts to billions of euros annually. EU citizens also acknowledge this problem: a 2019 survey found that over half of Europeans believe racial or ethnic discrimination to </a:t>
            </a:r>
            <a:r>
              <a:rPr lang="en-GB" sz="2400" dirty="0" err="1"/>
              <a:t>bewidespread</a:t>
            </a:r>
            <a:r>
              <a:rPr lang="en-GB" sz="2400" dirty="0"/>
              <a:t> in their country. </a:t>
            </a:r>
            <a:endParaRPr lang="sl-SI" sz="2400" dirty="0"/>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091B14A6-E137-49BF-B446-9CEA52828396}" type="slidenum">
              <a:rPr lang="sl-SI"/>
              <a:t>89</a:t>
            </a:fld>
            <a:endParaRPr lang="sl-SI"/>
          </a:p>
        </p:txBody>
      </p:sp>
    </p:spTree>
    <p:extLst>
      <p:ext uri="{BB962C8B-B14F-4D97-AF65-F5344CB8AC3E}">
        <p14:creationId xmlns:p14="http://schemas.microsoft.com/office/powerpoint/2010/main" val="474371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9</a:t>
            </a:fld>
            <a:endParaRPr lang="en-US"/>
          </a:p>
        </p:txBody>
      </p:sp>
      <p:pic>
        <p:nvPicPr>
          <p:cNvPr id="6" name="Content Placeholder 5"/>
          <p:cNvPicPr>
            <a:picLocks noGrp="1" noChangeAspect="1"/>
          </p:cNvPicPr>
          <p:nvPr>
            <p:ph idx="1"/>
          </p:nvPr>
        </p:nvPicPr>
        <p:blipFill>
          <a:blip r:embed="rId2"/>
          <a:stretch>
            <a:fillRect/>
          </a:stretch>
        </p:blipFill>
        <p:spPr>
          <a:xfrm>
            <a:off x="77924" y="1484784"/>
            <a:ext cx="9034705" cy="3884811"/>
          </a:xfrm>
          <a:prstGeom prst="rect">
            <a:avLst/>
          </a:prstGeom>
        </p:spPr>
      </p:pic>
    </p:spTree>
    <p:extLst>
      <p:ext uri="{BB962C8B-B14F-4D97-AF65-F5344CB8AC3E}">
        <p14:creationId xmlns:p14="http://schemas.microsoft.com/office/powerpoint/2010/main" val="1699315992"/>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153400" cy="1047328"/>
          </a:xfrm>
        </p:spPr>
        <p:txBody>
          <a:bodyPr/>
          <a:lstStyle/>
          <a:p>
            <a:pPr algn="ctr"/>
            <a:r>
              <a:rPr lang="en-GB" dirty="0"/>
              <a:t>Solutions</a:t>
            </a:r>
            <a:endParaRPr lang="sl-SI" dirty="0"/>
          </a:p>
        </p:txBody>
      </p:sp>
      <p:sp>
        <p:nvSpPr>
          <p:cNvPr id="3" name="Content Placeholder 2"/>
          <p:cNvSpPr>
            <a:spLocks noGrp="1"/>
          </p:cNvSpPr>
          <p:nvPr>
            <p:ph idx="1"/>
          </p:nvPr>
        </p:nvSpPr>
        <p:spPr>
          <a:xfrm>
            <a:off x="586036" y="1169233"/>
            <a:ext cx="7772400" cy="4392488"/>
          </a:xfrm>
        </p:spPr>
        <p:txBody>
          <a:bodyPr/>
          <a:lstStyle/>
          <a:p>
            <a:pPr marL="0" indent="0" algn="just">
              <a:buNone/>
            </a:pPr>
            <a:r>
              <a:rPr lang="en-GB" sz="2400" dirty="0"/>
              <a:t>To address racial discrimination and the inequalities it engenders, </a:t>
            </a:r>
            <a:r>
              <a:rPr lang="en-GB" sz="2400" dirty="0">
                <a:solidFill>
                  <a:srgbClr val="FF0000"/>
                </a:solidFill>
              </a:rPr>
              <a:t>the European Commission has put forward a number of equality strategies and actions.</a:t>
            </a:r>
            <a:r>
              <a:rPr lang="en-GB" sz="2400" dirty="0"/>
              <a:t> </a:t>
            </a:r>
            <a:r>
              <a:rPr lang="en-GB" sz="2400" dirty="0">
                <a:solidFill>
                  <a:schemeClr val="accent1"/>
                </a:solidFill>
              </a:rPr>
              <a:t>One such action, the second European summit against racism</a:t>
            </a:r>
            <a:r>
              <a:rPr lang="en-GB" sz="2400" dirty="0"/>
              <a:t>, was held on 21 March 2022. The European Parliament, meanwhile, has long been demanding an end to racial discrimination. In recent resolutions, the Parliament has called for putting an end to structural racism, discrimination, racial profiling </a:t>
            </a:r>
            <a:r>
              <a:rPr lang="en-GB" sz="2400" dirty="0" err="1"/>
              <a:t>andpolice</a:t>
            </a:r>
            <a:r>
              <a:rPr lang="en-GB" sz="2400" dirty="0"/>
              <a:t> brutality; for asserting the right to protest peacefully; and for boosting the role of culture, education, media and sport in the fight against racism. </a:t>
            </a:r>
            <a:endParaRPr lang="sl-SI" sz="2400" dirty="0"/>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091B14A6-E137-49BF-B446-9CEA52828396}" type="slidenum">
              <a:rPr lang="sl-SI"/>
              <a:t>90</a:t>
            </a:fld>
            <a:endParaRPr lang="sl-SI"/>
          </a:p>
        </p:txBody>
      </p:sp>
    </p:spTree>
    <p:extLst>
      <p:ext uri="{BB962C8B-B14F-4D97-AF65-F5344CB8AC3E}">
        <p14:creationId xmlns:p14="http://schemas.microsoft.com/office/powerpoint/2010/main" val="15869198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sl-SI" dirty="0">
                <a:latin typeface="+mn-lt"/>
              </a:rPr>
              <a:t>Paul </a:t>
            </a:r>
            <a:r>
              <a:rPr lang="sl-SI" dirty="0" err="1">
                <a:latin typeface="+mn-lt"/>
              </a:rPr>
              <a:t>Polman</a:t>
            </a:r>
            <a:r>
              <a:rPr lang="sl-SI" dirty="0">
                <a:latin typeface="+mn-lt"/>
              </a:rPr>
              <a:t>, </a:t>
            </a:r>
            <a:r>
              <a:rPr lang="en-GB" dirty="0">
                <a:latin typeface="+mn-lt"/>
              </a:rPr>
              <a:t>EX </a:t>
            </a:r>
            <a:r>
              <a:rPr lang="sl-SI" dirty="0">
                <a:latin typeface="+mn-lt"/>
              </a:rPr>
              <a:t>CEO, </a:t>
            </a:r>
            <a:r>
              <a:rPr lang="sl-SI" dirty="0" err="1">
                <a:latin typeface="+mn-lt"/>
              </a:rPr>
              <a:t>Unilever</a:t>
            </a:r>
            <a:endParaRPr lang="sl-SI" dirty="0">
              <a:latin typeface="+mn-lt"/>
            </a:endParaRPr>
          </a:p>
        </p:txBody>
      </p:sp>
      <p:sp>
        <p:nvSpPr>
          <p:cNvPr id="3" name="Content Placeholder 2"/>
          <p:cNvSpPr>
            <a:spLocks noGrp="1"/>
          </p:cNvSpPr>
          <p:nvPr>
            <p:ph idx="1"/>
          </p:nvPr>
        </p:nvSpPr>
        <p:spPr/>
        <p:txBody>
          <a:bodyPr>
            <a:noAutofit/>
          </a:bodyPr>
          <a:lstStyle/>
          <a:p>
            <a:r>
              <a:rPr lang="en-GB" sz="2700" dirty="0"/>
              <a:t>“Business can only flourish in societies in which </a:t>
            </a:r>
            <a:r>
              <a:rPr lang="en-GB" sz="2700" dirty="0">
                <a:solidFill>
                  <a:srgbClr val="FF0000"/>
                </a:solidFill>
              </a:rPr>
              <a:t>human rights are respected</a:t>
            </a:r>
            <a:r>
              <a:rPr lang="en-GB" sz="2700" dirty="0"/>
              <a:t>, upheld and advanced. </a:t>
            </a:r>
            <a:r>
              <a:rPr lang="en-GB" sz="2700" dirty="0">
                <a:solidFill>
                  <a:srgbClr val="FF0000"/>
                </a:solidFill>
              </a:rPr>
              <a:t>People are our greatest asset</a:t>
            </a:r>
            <a:r>
              <a:rPr lang="en-GB" sz="2700" dirty="0"/>
              <a:t>, and empowering them across our supply chain is not only the right thing to do, but also ensures a sustainable future for the business. Our ambition is to embed the promotion of human rights into every function, every role, and every corner of our organization.”</a:t>
            </a:r>
            <a:endParaRPr lang="sl-SI" sz="2700" dirty="0"/>
          </a:p>
        </p:txBody>
      </p:sp>
    </p:spTree>
    <p:extLst>
      <p:ext uri="{BB962C8B-B14F-4D97-AF65-F5344CB8AC3E}">
        <p14:creationId xmlns:p14="http://schemas.microsoft.com/office/powerpoint/2010/main" val="14121097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869A43B6-4A72-4A6E-B3BC-4E1A4B5DD1B6}" type="slidenum">
              <a:rPr lang="en-US"/>
              <a:pPr>
                <a:defRPr/>
              </a:pPr>
              <a:t>92</a:t>
            </a:fld>
            <a:endParaRPr lang="en-US"/>
          </a:p>
        </p:txBody>
      </p:sp>
      <p:sp>
        <p:nvSpPr>
          <p:cNvPr id="4" name="Title 3"/>
          <p:cNvSpPr>
            <a:spLocks noGrp="1"/>
          </p:cNvSpPr>
          <p:nvPr>
            <p:ph type="title"/>
          </p:nvPr>
        </p:nvSpPr>
        <p:spPr/>
        <p:txBody>
          <a:bodyPr/>
          <a:lstStyle/>
          <a:p>
            <a:endParaRPr lang="sl-SI"/>
          </a:p>
        </p:txBody>
      </p:sp>
      <p:pic>
        <p:nvPicPr>
          <p:cNvPr id="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6673"/>
            <a:ext cx="9062054" cy="7305470"/>
          </a:xfrm>
        </p:spPr>
      </p:pic>
    </p:spTree>
    <p:extLst>
      <p:ext uri="{BB962C8B-B14F-4D97-AF65-F5344CB8AC3E}">
        <p14:creationId xmlns:p14="http://schemas.microsoft.com/office/powerpoint/2010/main" val="1134017294"/>
      </p:ext>
    </p:extLst>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doboz 8">
            <a:extLst>
              <a:ext uri="{FF2B5EF4-FFF2-40B4-BE49-F238E27FC236}">
                <a16:creationId xmlns:a16="http://schemas.microsoft.com/office/drawing/2014/main" id="{0C7ADFDA-A7DD-CFFF-8024-E174E03A0F2D}"/>
              </a:ext>
            </a:extLst>
          </p:cNvPr>
          <p:cNvSpPr txBox="1"/>
          <p:nvPr/>
        </p:nvSpPr>
        <p:spPr>
          <a:xfrm>
            <a:off x="3598126" y="1104138"/>
            <a:ext cx="5066720" cy="1337310"/>
          </a:xfrm>
          <a:prstGeom prst="rect">
            <a:avLst/>
          </a:prstGeom>
        </p:spPr>
        <p:txBody>
          <a:bodyPr rot="0" spcFirstLastPara="0" vertOverflow="overflow" horzOverflow="overflow" vert="horz" lIns="68580" tIns="34290" rIns="68580" bIns="34290" numCol="1" spcCol="0" rtlCol="0" fromWordArt="0" anchor="b" anchorCtr="0" forceAA="0" compatLnSpc="1">
            <a:prstTxWarp prst="textNoShape">
              <a:avLst/>
            </a:prstTxWarp>
            <a:normAutofit/>
          </a:bodyPr>
          <a:lstStyle/>
          <a:p>
            <a:pPr algn="just">
              <a:lnSpc>
                <a:spcPct val="90000"/>
              </a:lnSpc>
              <a:spcBef>
                <a:spcPct val="0"/>
              </a:spcBef>
              <a:spcAft>
                <a:spcPts val="450"/>
              </a:spcAft>
            </a:pPr>
            <a:r>
              <a:rPr lang="en-US" sz="4050" dirty="0">
                <a:latin typeface="+mj-lt"/>
                <a:ea typeface="+mj-ea"/>
                <a:cs typeface="+mj-cs"/>
              </a:rPr>
              <a:t>Dr Mensah C. Marius</a:t>
            </a:r>
          </a:p>
        </p:txBody>
      </p:sp>
      <p:pic>
        <p:nvPicPr>
          <p:cNvPr id="3" name="Picture 2" descr="A close-up of a person in a suit with Old Tuscaloosa County Jail in the background&#10;&#10;Description automatically generated">
            <a:extLst>
              <a:ext uri="{FF2B5EF4-FFF2-40B4-BE49-F238E27FC236}">
                <a16:creationId xmlns:a16="http://schemas.microsoft.com/office/drawing/2014/main" id="{0B87656F-0330-E9EC-89C0-EF8BE2837A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70" y="857250"/>
            <a:ext cx="2278582" cy="2930652"/>
          </a:xfrm>
          <a:prstGeom prst="rect">
            <a:avLst/>
          </a:prstGeom>
        </p:spPr>
      </p:pic>
      <p:pic>
        <p:nvPicPr>
          <p:cNvPr id="5" name="Picture 4" descr="A blue logo with a building&#10;&#10;Description automatically generated">
            <a:extLst>
              <a:ext uri="{FF2B5EF4-FFF2-40B4-BE49-F238E27FC236}">
                <a16:creationId xmlns:a16="http://schemas.microsoft.com/office/drawing/2014/main" id="{34E46236-A2C6-4597-EB65-A266F64B5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23" y="3969448"/>
            <a:ext cx="2549360" cy="1574102"/>
          </a:xfrm>
          <a:prstGeom prst="rect">
            <a:avLst/>
          </a:prstGeom>
        </p:spPr>
      </p:pic>
      <p:sp>
        <p:nvSpPr>
          <p:cNvPr id="8" name="Szövegdoboz 7">
            <a:extLst>
              <a:ext uri="{FF2B5EF4-FFF2-40B4-BE49-F238E27FC236}">
                <a16:creationId xmlns:a16="http://schemas.microsoft.com/office/drawing/2014/main" id="{3231AEFD-DF79-A175-8E7F-97AC56556999}"/>
              </a:ext>
            </a:extLst>
          </p:cNvPr>
          <p:cNvSpPr txBox="1"/>
          <p:nvPr/>
        </p:nvSpPr>
        <p:spPr>
          <a:xfrm>
            <a:off x="3598120" y="2887218"/>
            <a:ext cx="5066720" cy="2612898"/>
          </a:xfrm>
          <a:prstGeom prst="rect">
            <a:avLst/>
          </a:prstGeom>
        </p:spPr>
        <p:txBody>
          <a:bodyPr rot="0" spcFirstLastPara="0" vertOverflow="overflow" horzOverflow="overflow" vert="horz" lIns="68580" tIns="34290" rIns="68580" bIns="34290" numCol="1" spcCol="0" rtlCol="0" fromWordArt="0" anchorCtr="0" forceAA="0" compatLnSpc="1">
            <a:prstTxWarp prst="textNoShape">
              <a:avLst/>
            </a:prstTxWarp>
            <a:normAutofit/>
          </a:bodyPr>
          <a:lstStyle/>
          <a:p>
            <a:pPr algn="just">
              <a:lnSpc>
                <a:spcPct val="90000"/>
              </a:lnSpc>
              <a:spcAft>
                <a:spcPts val="450"/>
              </a:spcAft>
            </a:pPr>
            <a:r>
              <a:rPr lang="en-US" sz="2100" dirty="0"/>
              <a:t>Assistant Professor,</a:t>
            </a:r>
          </a:p>
          <a:p>
            <a:pPr algn="just">
              <a:lnSpc>
                <a:spcPct val="90000"/>
              </a:lnSpc>
              <a:spcAft>
                <a:spcPts val="450"/>
              </a:spcAft>
            </a:pPr>
            <a:r>
              <a:rPr lang="en-US" sz="2100" dirty="0"/>
              <a:t>Faculty of Law, University of Maribor,</a:t>
            </a:r>
          </a:p>
          <a:p>
            <a:pPr algn="just">
              <a:lnSpc>
                <a:spcPct val="90000"/>
              </a:lnSpc>
              <a:spcAft>
                <a:spcPts val="450"/>
              </a:spcAft>
            </a:pPr>
            <a:r>
              <a:rPr lang="en-US" sz="2100" dirty="0"/>
              <a:t>Slovenia</a:t>
            </a:r>
          </a:p>
        </p:txBody>
      </p:sp>
    </p:spTree>
    <p:extLst>
      <p:ext uri="{BB962C8B-B14F-4D97-AF65-F5344CB8AC3E}">
        <p14:creationId xmlns:p14="http://schemas.microsoft.com/office/powerpoint/2010/main" val="93235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76672"/>
            <a:ext cx="7772400" cy="1470025"/>
          </a:xfrm>
        </p:spPr>
        <p:txBody>
          <a:bodyPr>
            <a:normAutofit fontScale="90000"/>
          </a:bodyPr>
          <a:lstStyle/>
          <a:p>
            <a:r>
              <a:rPr lang="en-GB" b="1" dirty="0"/>
              <a:t>SUSTAINABLE DEVELOPMENT IN THE EU AND THE CLIMATE CHALLENGE</a:t>
            </a:r>
            <a:endParaRPr lang="fr-BE" dirty="0"/>
          </a:p>
        </p:txBody>
      </p:sp>
      <p:sp>
        <p:nvSpPr>
          <p:cNvPr id="3" name="Подзаголовок 2"/>
          <p:cNvSpPr>
            <a:spLocks noGrp="1"/>
          </p:cNvSpPr>
          <p:nvPr>
            <p:ph type="subTitle" idx="1"/>
          </p:nvPr>
        </p:nvSpPr>
        <p:spPr>
          <a:xfrm>
            <a:off x="1475656" y="2492896"/>
            <a:ext cx="6400800" cy="4176464"/>
          </a:xfrm>
        </p:spPr>
        <p:txBody>
          <a:bodyPr>
            <a:normAutofit fontScale="92500" lnSpcReduction="20000"/>
          </a:bodyPr>
          <a:lstStyle/>
          <a:p>
            <a:endParaRPr lang="en-US" dirty="0">
              <a:solidFill>
                <a:schemeClr val="accent1"/>
              </a:solidFill>
            </a:endParaRPr>
          </a:p>
          <a:p>
            <a:r>
              <a:rPr lang="en-US" dirty="0">
                <a:solidFill>
                  <a:schemeClr val="accent1"/>
                </a:solidFill>
              </a:rPr>
              <a:t>By Dr. </a:t>
            </a:r>
          </a:p>
          <a:p>
            <a:r>
              <a:rPr lang="en-US" dirty="0">
                <a:solidFill>
                  <a:schemeClr val="accent1"/>
                </a:solidFill>
              </a:rPr>
              <a:t>MENSAH C. Marius </a:t>
            </a:r>
          </a:p>
          <a:p>
            <a:r>
              <a:rPr lang="en-US" dirty="0">
                <a:solidFill>
                  <a:schemeClr val="accent1"/>
                </a:solidFill>
              </a:rPr>
              <a:t>Assistant Professor</a:t>
            </a:r>
          </a:p>
          <a:p>
            <a:r>
              <a:rPr lang="en-US" dirty="0">
                <a:solidFill>
                  <a:schemeClr val="accent1"/>
                </a:solidFill>
              </a:rPr>
              <a:t>Faculty of Law- University of Maribor</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202</a:t>
            </a:r>
            <a:r>
              <a:rPr lang="en-GB" dirty="0">
                <a:solidFill>
                  <a:schemeClr val="tx1"/>
                </a:solidFill>
              </a:rPr>
              <a:t>4</a:t>
            </a:r>
            <a:endParaRPr lang="fr-BE" dirty="0">
              <a:solidFill>
                <a:schemeClr val="tx1"/>
              </a:solidFill>
            </a:endParaRPr>
          </a:p>
        </p:txBody>
      </p:sp>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95</a:t>
            </a:fld>
            <a:endParaRPr lang="en-US"/>
          </a:p>
        </p:txBody>
      </p:sp>
      <p:sp>
        <p:nvSpPr>
          <p:cNvPr id="4" name="Title 3"/>
          <p:cNvSpPr>
            <a:spLocks noGrp="1"/>
          </p:cNvSpPr>
          <p:nvPr>
            <p:ph type="title"/>
          </p:nvPr>
        </p:nvSpPr>
        <p:spPr>
          <a:xfrm>
            <a:off x="302568" y="156973"/>
            <a:ext cx="8153400" cy="1047328"/>
          </a:xfrm>
        </p:spPr>
        <p:txBody>
          <a:bodyPr/>
          <a:lstStyle/>
          <a:p>
            <a:pPr algn="ctr"/>
            <a:r>
              <a:rPr lang="sl-SI" dirty="0" err="1"/>
              <a:t>Facts</a:t>
            </a:r>
            <a:endParaRPr lang="sl-SI" dirty="0"/>
          </a:p>
        </p:txBody>
      </p:sp>
      <p:sp>
        <p:nvSpPr>
          <p:cNvPr id="5" name="Content Placeholder 4"/>
          <p:cNvSpPr>
            <a:spLocks noGrp="1"/>
          </p:cNvSpPr>
          <p:nvPr>
            <p:ph idx="1"/>
          </p:nvPr>
        </p:nvSpPr>
        <p:spPr>
          <a:xfrm>
            <a:off x="683568" y="908720"/>
            <a:ext cx="7772400" cy="4608512"/>
          </a:xfrm>
        </p:spPr>
        <p:txBody>
          <a:bodyPr>
            <a:normAutofit fontScale="92500" lnSpcReduction="10000"/>
          </a:bodyPr>
          <a:lstStyle/>
          <a:p>
            <a:pPr algn="just"/>
            <a:r>
              <a:rPr lang="en-GB" sz="2800" dirty="0">
                <a:highlight>
                  <a:srgbClr val="FF00FF"/>
                </a:highlight>
              </a:rPr>
              <a:t>One million of the eight million species </a:t>
            </a:r>
            <a:r>
              <a:rPr lang="en-GB" sz="2800" dirty="0"/>
              <a:t>on the planet are endangered:</a:t>
            </a:r>
          </a:p>
          <a:p>
            <a:pPr algn="just"/>
            <a:r>
              <a:rPr lang="en-GB" sz="2800" dirty="0"/>
              <a:t>Our vehicles, industry, consumer habits and human activities are major contributors to deforestation, pollution and deterioration of aquatic life.</a:t>
            </a:r>
          </a:p>
          <a:p>
            <a:pPr algn="just"/>
            <a:r>
              <a:rPr lang="en-GB" sz="2800" dirty="0"/>
              <a:t>Respiratory diseases caused by pollution, treatment costs and impact on the population's standard of living.</a:t>
            </a:r>
          </a:p>
          <a:p>
            <a:pPr algn="just"/>
            <a:r>
              <a:rPr lang="en-GB" sz="2800" dirty="0"/>
              <a:t>The socio-cultural, political and economic consequences of global warming no longer leave any doubts about quick action.</a:t>
            </a:r>
            <a:endParaRPr lang="sl-SI" dirty="0"/>
          </a:p>
        </p:txBody>
      </p:sp>
    </p:spTree>
    <p:extLst>
      <p:ext uri="{BB962C8B-B14F-4D97-AF65-F5344CB8AC3E}">
        <p14:creationId xmlns:p14="http://schemas.microsoft.com/office/powerpoint/2010/main" val="1697277939"/>
      </p:ext>
    </p:ext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fontScale="90000"/>
          </a:bodyPr>
          <a:lstStyle/>
          <a:p>
            <a:r>
              <a:rPr lang="en-US" b="1" dirty="0"/>
              <a:t>Pollution and Facts in Europe</a:t>
            </a:r>
            <a:br>
              <a:rPr lang="fr-BE" dirty="0"/>
            </a:br>
            <a:endParaRPr lang="fr-BE" dirty="0"/>
          </a:p>
        </p:txBody>
      </p:sp>
      <p:sp>
        <p:nvSpPr>
          <p:cNvPr id="7" name="Содержимое 6"/>
          <p:cNvSpPr>
            <a:spLocks noGrp="1"/>
          </p:cNvSpPr>
          <p:nvPr>
            <p:ph idx="1"/>
          </p:nvPr>
        </p:nvSpPr>
        <p:spPr>
          <a:xfrm>
            <a:off x="395536" y="836712"/>
            <a:ext cx="8424936" cy="6021288"/>
          </a:xfrm>
        </p:spPr>
        <p:txBody>
          <a:bodyPr>
            <a:normAutofit fontScale="77500" lnSpcReduction="20000"/>
          </a:bodyPr>
          <a:lstStyle/>
          <a:p>
            <a:pPr lvl="0"/>
            <a:r>
              <a:rPr lang="en-US" sz="2900" dirty="0">
                <a:cs typeface="Times New Roman" pitchFamily="18" charset="0"/>
              </a:rPr>
              <a:t>The last decade: </a:t>
            </a:r>
            <a:r>
              <a:rPr lang="en-US" sz="2900" u="sng" dirty="0">
                <a:solidFill>
                  <a:schemeClr val="accent1"/>
                </a:solidFill>
                <a:cs typeface="Times New Roman" pitchFamily="18" charset="0"/>
              </a:rPr>
              <a:t>Europe’s dark cloud Published in June 2016 by WWF</a:t>
            </a:r>
            <a:r>
              <a:rPr lang="en-US" sz="2900" dirty="0">
                <a:solidFill>
                  <a:schemeClr val="accent1"/>
                </a:solidFill>
                <a:cs typeface="Times New Roman" pitchFamily="18" charset="0"/>
              </a:rPr>
              <a:t> </a:t>
            </a:r>
            <a:r>
              <a:rPr lang="en-US" sz="2900" dirty="0">
                <a:cs typeface="Times New Roman" pitchFamily="18" charset="0"/>
              </a:rPr>
              <a:t>European Policy Office and others, reveals that the Total mortality impact of coal power plants in the EU was estimated at 240,000 life years lost, equivalent to </a:t>
            </a:r>
            <a:r>
              <a:rPr lang="en-US" sz="2900" b="1" u="sng" dirty="0">
                <a:solidFill>
                  <a:schemeClr val="accent1"/>
                </a:solidFill>
                <a:cs typeface="Times New Roman" pitchFamily="18" charset="0"/>
              </a:rPr>
              <a:t>about 22,000 premature deaths</a:t>
            </a:r>
            <a:r>
              <a:rPr lang="en-US" sz="2900" b="1" dirty="0">
                <a:solidFill>
                  <a:schemeClr val="accent1"/>
                </a:solidFill>
                <a:cs typeface="Times New Roman" pitchFamily="18" charset="0"/>
              </a:rPr>
              <a:t>.</a:t>
            </a:r>
            <a:endParaRPr lang="fr-BE" sz="2900" b="1" dirty="0">
              <a:solidFill>
                <a:schemeClr val="accent1"/>
              </a:solidFill>
              <a:cs typeface="Times New Roman" pitchFamily="18" charset="0"/>
            </a:endParaRPr>
          </a:p>
          <a:p>
            <a:pPr lvl="0"/>
            <a:r>
              <a:rPr lang="en-US" sz="2900" dirty="0">
                <a:cs typeface="Times New Roman" pitchFamily="18" charset="0"/>
              </a:rPr>
              <a:t>The health and climate impacts of coal power plants are immense, harmful and extremely costly to European countries, with the overall economic costs of health impacts from coal combustion in the EU estimated at up to 62.3 billion Euros. The fact that coal pollution travels means there is no ‘safe spot’ while any coal plant is running.</a:t>
            </a:r>
            <a:endParaRPr lang="fr-BE" sz="2900" dirty="0">
              <a:cs typeface="Times New Roman" pitchFamily="18" charset="0"/>
            </a:endParaRPr>
          </a:p>
          <a:p>
            <a:pPr lvl="0"/>
            <a:r>
              <a:rPr lang="en-US" sz="2900" dirty="0">
                <a:cs typeface="Times New Roman" pitchFamily="18" charset="0"/>
              </a:rPr>
              <a:t>The report finds that: EU’s currently operational coal-fired power plants were responsible for </a:t>
            </a:r>
            <a:r>
              <a:rPr lang="en-US" sz="2900" b="1" u="sng" dirty="0">
                <a:solidFill>
                  <a:schemeClr val="accent1"/>
                </a:solidFill>
                <a:cs typeface="Times New Roman" pitchFamily="18" charset="0"/>
              </a:rPr>
              <a:t>about 22,900 premature deaths in 2013</a:t>
            </a:r>
            <a:r>
              <a:rPr lang="en-US" sz="2900" dirty="0">
                <a:cs typeface="Times New Roman" pitchFamily="18" charset="0"/>
              </a:rPr>
              <a:t>: this can be compared to 26,000 deaths in road traffic accidents in the EU the same year.</a:t>
            </a:r>
          </a:p>
          <a:p>
            <a:pPr lvl="0"/>
            <a:r>
              <a:rPr lang="en-US" sz="2900" dirty="0">
                <a:cs typeface="Times New Roman" pitchFamily="18" charset="0"/>
              </a:rPr>
              <a:t>The coal plants were responsible for 11,800 new cases of chronic bronchitis and 21,000 hospital admissions in 2013.  </a:t>
            </a:r>
            <a:r>
              <a:rPr lang="en-US" sz="2900" b="1" u="sng" dirty="0">
                <a:solidFill>
                  <a:schemeClr val="accent1"/>
                </a:solidFill>
                <a:cs typeface="Times New Roman" pitchFamily="18" charset="0"/>
              </a:rPr>
              <a:t>The health impacts of EU coal created an overall bill of 32.4 to 62.3 billion Euros</a:t>
            </a:r>
            <a:endParaRPr lang="fr-BE" sz="2900" b="1" u="sng" dirty="0">
              <a:solidFill>
                <a:schemeClr val="accent1"/>
              </a:solidFill>
              <a:cs typeface="Times New Roman" pitchFamily="18" charset="0"/>
            </a:endParaRPr>
          </a:p>
          <a:p>
            <a:r>
              <a:rPr lang="en-US" sz="2900" dirty="0">
                <a:cs typeface="Times New Roman" pitchFamily="18" charset="0"/>
              </a:rPr>
              <a:t>Putting an end to coal-burning power generation across Europe will bring huge benefits for citizens, environment and the economy both at home and abroad. Protecting public health and averting dangerous climate change are two important challenges of our time. </a:t>
            </a:r>
            <a:endParaRPr lang="fr-BE" sz="2900" dirty="0">
              <a:cs typeface="Times New Roman" pitchFamily="18" charset="0"/>
            </a:endParaRPr>
          </a:p>
          <a:p>
            <a:endParaRPr lang="fr-BE" dirty="0"/>
          </a:p>
        </p:txBody>
      </p:sp>
    </p:spTree>
  </p:cSld>
  <p:clrMapOvr>
    <a:masterClrMapping/>
  </p:clrMapOvr>
  <p:transition>
    <p:circl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97</a:t>
            </a:fld>
            <a:endParaRPr lang="en-US"/>
          </a:p>
        </p:txBody>
      </p:sp>
      <p:sp>
        <p:nvSpPr>
          <p:cNvPr id="4" name="Title 3"/>
          <p:cNvSpPr>
            <a:spLocks noGrp="1"/>
          </p:cNvSpPr>
          <p:nvPr>
            <p:ph type="title"/>
          </p:nvPr>
        </p:nvSpPr>
        <p:spPr/>
        <p:txBody>
          <a:bodyPr/>
          <a:lstStyle/>
          <a:p>
            <a:pPr algn="ctr"/>
            <a:r>
              <a:rPr lang="sl-SI" dirty="0" err="1"/>
              <a:t>The</a:t>
            </a:r>
            <a:r>
              <a:rPr lang="sl-SI" dirty="0"/>
              <a:t> plan</a:t>
            </a:r>
          </a:p>
        </p:txBody>
      </p:sp>
      <p:sp>
        <p:nvSpPr>
          <p:cNvPr id="5" name="Content Placeholder 4"/>
          <p:cNvSpPr>
            <a:spLocks noGrp="1"/>
          </p:cNvSpPr>
          <p:nvPr>
            <p:ph idx="1"/>
          </p:nvPr>
        </p:nvSpPr>
        <p:spPr/>
        <p:txBody>
          <a:bodyPr/>
          <a:lstStyle/>
          <a:p>
            <a:pPr algn="just"/>
            <a:r>
              <a:rPr lang="en-GB" sz="2800" dirty="0"/>
              <a:t>All EU countries MUST achieve zero greenhouse gas emissions by 2050. In the future, all actions, investments, project financing and European policies will be consolidated by European climate legislation, which will systematically reduce public and even private investments in fossil fuels or polluting technologies. throughout the EU. , as the year 2050 is the target year for achieving these goals.</a:t>
            </a:r>
            <a:endParaRPr lang="sl-SI" sz="2800" dirty="0"/>
          </a:p>
        </p:txBody>
      </p:sp>
    </p:spTree>
    <p:extLst>
      <p:ext uri="{BB962C8B-B14F-4D97-AF65-F5344CB8AC3E}">
        <p14:creationId xmlns:p14="http://schemas.microsoft.com/office/powerpoint/2010/main" val="3906354990"/>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EU Green Deal</a:t>
            </a:r>
            <a:endParaRPr lang="sl-SI" dirty="0"/>
          </a:p>
        </p:txBody>
      </p:sp>
      <p:sp>
        <p:nvSpPr>
          <p:cNvPr id="3" name="Content Placeholder 2"/>
          <p:cNvSpPr>
            <a:spLocks noGrp="1"/>
          </p:cNvSpPr>
          <p:nvPr>
            <p:ph idx="1"/>
          </p:nvPr>
        </p:nvSpPr>
        <p:spPr/>
        <p:txBody>
          <a:bodyPr>
            <a:normAutofit fontScale="92500"/>
          </a:bodyPr>
          <a:lstStyle/>
          <a:p>
            <a:pPr algn="just"/>
            <a:r>
              <a:rPr lang="en-GB" dirty="0"/>
              <a:t>The European Green Deal seeks primarily to combat global warming and to offer a decisive response to the many environmental challenges facing all countries.</a:t>
            </a:r>
          </a:p>
          <a:p>
            <a:pPr algn="just"/>
            <a:r>
              <a:rPr lang="en-GB" dirty="0"/>
              <a:t>The Green Deal is the European fulfilment of the COP 21 promise, where all member states of the UN Climate Change Agreement have pledged to reduce their greenhouse gas emissions and keep global warming below 2 ° C by 2100.</a:t>
            </a:r>
            <a:endParaRPr lang="sl-SI" dirty="0"/>
          </a:p>
        </p:txBody>
      </p:sp>
    </p:spTree>
    <p:extLst>
      <p:ext uri="{BB962C8B-B14F-4D97-AF65-F5344CB8AC3E}">
        <p14:creationId xmlns:p14="http://schemas.microsoft.com/office/powerpoint/2010/main" val="39820711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sl-SI"/>
          </a:p>
        </p:txBody>
      </p:sp>
      <p:sp>
        <p:nvSpPr>
          <p:cNvPr id="3" name="Slide Number Placeholder 2"/>
          <p:cNvSpPr>
            <a:spLocks noGrp="1"/>
          </p:cNvSpPr>
          <p:nvPr>
            <p:ph type="sldNum" sz="quarter" idx="4"/>
          </p:nvPr>
        </p:nvSpPr>
        <p:spPr/>
        <p:txBody>
          <a:bodyPr/>
          <a:lstStyle/>
          <a:p>
            <a:pPr>
              <a:defRPr/>
            </a:pPr>
            <a:fld id="{869A43B6-4A72-4A6E-B3BC-4E1A4B5DD1B6}" type="slidenum">
              <a:rPr lang="en-US"/>
              <a:pPr>
                <a:defRPr/>
              </a:pPr>
              <a:t>99</a:t>
            </a:fld>
            <a:endParaRPr lang="en-US"/>
          </a:p>
        </p:txBody>
      </p:sp>
      <p:sp>
        <p:nvSpPr>
          <p:cNvPr id="4" name="Title 3"/>
          <p:cNvSpPr>
            <a:spLocks noGrp="1"/>
          </p:cNvSpPr>
          <p:nvPr>
            <p:ph type="title"/>
          </p:nvPr>
        </p:nvSpPr>
        <p:spPr/>
        <p:txBody>
          <a:bodyPr/>
          <a:lstStyle/>
          <a:p>
            <a:pPr algn="ctr"/>
            <a:r>
              <a:rPr lang="en-GB" dirty="0"/>
              <a:t>HOW MUCH DOES IT COST?</a:t>
            </a:r>
            <a:endParaRPr lang="sl-SI" dirty="0"/>
          </a:p>
        </p:txBody>
      </p:sp>
      <p:sp>
        <p:nvSpPr>
          <p:cNvPr id="5" name="Content Placeholder 4"/>
          <p:cNvSpPr>
            <a:spLocks noGrp="1"/>
          </p:cNvSpPr>
          <p:nvPr>
            <p:ph idx="1"/>
          </p:nvPr>
        </p:nvSpPr>
        <p:spPr/>
        <p:txBody>
          <a:bodyPr/>
          <a:lstStyle/>
          <a:p>
            <a:pPr algn="just"/>
            <a:r>
              <a:rPr lang="en-GB" dirty="0"/>
              <a:t>According to the Commission for the achievement of objectives, mobilized no less than 1 trillion euros in stable investments in the course of the next decade.</a:t>
            </a:r>
            <a:endParaRPr lang="sl-SI"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115571"/>
            <a:ext cx="8856984" cy="2708920"/>
          </a:xfrm>
          <a:prstGeom prst="rect">
            <a:avLst/>
          </a:prstGeom>
        </p:spPr>
      </p:pic>
    </p:spTree>
    <p:extLst>
      <p:ext uri="{BB962C8B-B14F-4D97-AF65-F5344CB8AC3E}">
        <p14:creationId xmlns:p14="http://schemas.microsoft.com/office/powerpoint/2010/main" val="2370712079"/>
      </p:ext>
    </p:extLst>
  </p:cSld>
  <p:clrMapOvr>
    <a:masterClrMapping/>
  </p:clrMapOvr>
  <p:transition spd="slow">
    <p:fade/>
  </p:transition>
</p:sld>
</file>

<file path=ppt/theme/theme1.xml><?xml version="1.0" encoding="utf-8"?>
<a:theme xmlns:a="http://schemas.openxmlformats.org/drawingml/2006/main" name="UM.SI">
  <a:themeElements>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a:ln>
              <a:noFill/>
            </a:ln>
            <a:solidFill>
              <a:schemeClr val="tx1"/>
            </a:solidFill>
            <a:effectLst/>
            <a:latin typeface="Tahoma" pitchFamily="34" charset="0"/>
          </a:defRPr>
        </a:defPPr>
      </a:lstStyle>
    </a:lnDef>
  </a:objectDefaults>
  <a:extraClrSchemeLst>
    <a:extraClrScheme>
      <a:clrScheme name="F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dstavitev1" id="{70D1E67F-A61B-4CD7-8306-E1E09F5CE5FB}" vid="{B107AE38-65FD-42CA-A9E8-6D8F3A1C813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60-ppt-predloga-um-pf-ang-1</Template>
  <TotalTime>0</TotalTime>
  <Words>13217</Words>
  <Application>Microsoft Office PowerPoint</Application>
  <PresentationFormat>On-screen Show (4:3)</PresentationFormat>
  <Paragraphs>838</Paragraphs>
  <Slides>219</Slides>
  <Notes>45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219</vt:i4>
      </vt:variant>
    </vt:vector>
  </HeadingPairs>
  <TitlesOfParts>
    <vt:vector size="233" baseType="lpstr">
      <vt:lpstr>Arial</vt:lpstr>
      <vt:lpstr>Calibri</vt:lpstr>
      <vt:lpstr>Calibri Light</vt:lpstr>
      <vt:lpstr>chaparral-pro</vt:lpstr>
      <vt:lpstr>Roboto</vt:lpstr>
      <vt:lpstr>Roboto Condensed</vt:lpstr>
      <vt:lpstr>Tahoma</vt:lpstr>
      <vt:lpstr>Times New Roman</vt:lpstr>
      <vt:lpstr>Wingdings</vt:lpstr>
      <vt:lpstr>UM.SI</vt:lpstr>
      <vt:lpstr>Тема Office</vt:lpstr>
      <vt:lpstr>Тема Office</vt:lpstr>
      <vt:lpstr>Retrospektiva</vt:lpstr>
      <vt:lpstr>Retrospektiva</vt:lpstr>
      <vt:lpstr>Natural and Cultural Heritage as a Common Denominator of Integration and Sustainability in the EU</vt:lpstr>
      <vt:lpstr>HERITAGE</vt:lpstr>
      <vt:lpstr>PowerPoint Presentation</vt:lpstr>
      <vt:lpstr>PowerPoint Presentation</vt:lpstr>
      <vt:lpstr>Preserving cultural heritage </vt:lpstr>
      <vt:lpstr>PowerPoint Presentation</vt:lpstr>
      <vt:lpstr>PowerPoint Presentation</vt:lpstr>
      <vt:lpstr>UNESCO- MISSION</vt:lpstr>
      <vt:lpstr>PowerPoint Presentation</vt:lpstr>
      <vt:lpstr>Strategic Objectives</vt:lpstr>
      <vt:lpstr>Saturday, September 9- Sunday, September 17</vt:lpstr>
      <vt:lpstr>PowerPoint Presentation</vt:lpstr>
      <vt:lpstr>Young European #HeritageMakers </vt:lpstr>
      <vt:lpstr>Countries participating</vt:lpstr>
      <vt:lpstr>EU Legal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Tangible and intangible Cultural Heritage </vt:lpstr>
      <vt:lpstr>PowerPoint Presentation</vt:lpstr>
      <vt:lpstr>PowerPoint Presentation</vt:lpstr>
      <vt:lpstr>PowerPoint Presentation</vt:lpstr>
      <vt:lpstr>PowerPoint Presentation</vt:lpstr>
      <vt:lpstr>PowerPoint Presentation</vt:lpstr>
      <vt:lpstr>PowerPoint Presentation</vt:lpstr>
      <vt:lpstr>European Environmental Policy: EU Multiannual Financial Framework 2021-2027 and Green Investment Possibilities</vt:lpstr>
      <vt:lpstr>PowerPoint Presentation</vt:lpstr>
      <vt:lpstr>Why sustainable Tourism?</vt:lpstr>
      <vt:lpstr>PowerPoint Presentation</vt:lpstr>
      <vt:lpstr>Slovenian tourism</vt:lpstr>
      <vt:lpstr>6 key development policies</vt:lpstr>
      <vt:lpstr>PowerPoint Presentation</vt:lpstr>
      <vt:lpstr>Positive trend of tourism growth this year</vt:lpstr>
      <vt:lpstr>The impact of cultural and natural heritage</vt:lpstr>
      <vt:lpstr>Definitions</vt:lpstr>
      <vt:lpstr>European Union &amp; Environmental law</vt:lpstr>
      <vt:lpstr>PowerPoint Presentation</vt:lpstr>
      <vt:lpstr>Important principles in EUROPE</vt:lpstr>
      <vt:lpstr>PowerPoint Presentation</vt:lpstr>
      <vt:lpstr>Environmental Legislation in Europe (Institutions and Bodies) </vt:lpstr>
      <vt:lpstr>The EU’s 2021-2027 long-term budget</vt:lpstr>
      <vt:lpstr>The Next Generation EU (NGEU)</vt:lpstr>
      <vt:lpstr>The EU MFF + NGEU</vt:lpstr>
      <vt:lpstr>How will the money be spent</vt:lpstr>
      <vt:lpstr>PowerPoint Presentation</vt:lpstr>
      <vt:lpstr>NextGeneration EU: €750 billion for Europe's recovery</vt:lpstr>
      <vt:lpstr>Additional Mechanism</vt:lpstr>
      <vt:lpstr>The EU Green Deal</vt:lpstr>
      <vt:lpstr>PowerPoint Presentation</vt:lpstr>
      <vt:lpstr>PowerPoint Presentation</vt:lpstr>
      <vt:lpstr>What are we protecting? </vt:lpstr>
      <vt:lpstr>Pollution and Facts in Europe </vt:lpstr>
      <vt:lpstr> Transboundary pollution </vt:lpstr>
      <vt:lpstr>PowerPoint Presentation</vt:lpstr>
      <vt:lpstr>The Rule of Law and the Sustainable Development Goals</vt:lpstr>
      <vt:lpstr>The SDGs</vt:lpstr>
      <vt:lpstr>PowerPoint Presentation</vt:lpstr>
      <vt:lpstr>The Right to a Sustainable Planet</vt:lpstr>
      <vt:lpstr>The Rule of Law </vt:lpstr>
      <vt:lpstr>PowerPoint Presentation</vt:lpstr>
      <vt:lpstr>PowerPoint Presentation</vt:lpstr>
      <vt:lpstr>PowerPoint Presentation</vt:lpstr>
      <vt:lpstr>PowerPoint Presentation</vt:lpstr>
      <vt:lpstr>Climate Change</vt:lpstr>
      <vt:lpstr>PowerPoint Presentation</vt:lpstr>
      <vt:lpstr>Countries and islands that are at risk of disappearing due to global warming and climate change</vt:lpstr>
      <vt:lpstr>Pollution facts in the EU</vt:lpstr>
      <vt:lpstr>The Solution</vt:lpstr>
      <vt:lpstr>PowerPoint Presentation</vt:lpstr>
      <vt:lpstr>PowerPoint Presentation</vt:lpstr>
      <vt:lpstr>Minorities and Sustainable Development </vt:lpstr>
      <vt:lpstr>PowerPoint Presentation</vt:lpstr>
      <vt:lpstr>What is an ethnic minority </vt:lpstr>
      <vt:lpstr>PowerPoint Presentation</vt:lpstr>
      <vt:lpstr>The UN special Rapporteur</vt:lpstr>
      <vt:lpstr>The Challenge</vt:lpstr>
      <vt:lpstr>PowerPoint Presentation</vt:lpstr>
      <vt:lpstr>Minorities &amp; Environment: THE EU GREEN DEAL </vt:lpstr>
      <vt:lpstr> THE CHALLENGE</vt:lpstr>
      <vt:lpstr>EFFECTS</vt:lpstr>
      <vt:lpstr>Minorities and Heritage</vt:lpstr>
      <vt:lpstr>Sustainable Tourism Models</vt:lpstr>
      <vt:lpstr>Minority issues in Asia (as example)</vt:lpstr>
      <vt:lpstr>IN EUROPE</vt:lpstr>
      <vt:lpstr>Solutions</vt:lpstr>
      <vt:lpstr>Paul Polman, EX CEO, Unilever</vt:lpstr>
      <vt:lpstr>PowerPoint Presentation</vt:lpstr>
      <vt:lpstr>PowerPoint Presentation</vt:lpstr>
      <vt:lpstr>SUSTAINABLE DEVELOPMENT IN THE EU AND THE CLIMATE CHALLENGE</vt:lpstr>
      <vt:lpstr>Facts</vt:lpstr>
      <vt:lpstr>Pollution and Facts in Europe </vt:lpstr>
      <vt:lpstr>The plan</vt:lpstr>
      <vt:lpstr>The EU Green Deal</vt:lpstr>
      <vt:lpstr>HOW MUCH DOES IT COST?</vt:lpstr>
      <vt:lpstr>PowerPoint Presentation</vt:lpstr>
      <vt:lpstr>PowerPoint Presentation</vt:lpstr>
      <vt:lpstr>PowerPoint Presentation</vt:lpstr>
      <vt:lpstr>PowerPoint Presentation</vt:lpstr>
      <vt:lpstr>PowerPoint Presentation</vt:lpstr>
      <vt:lpstr>EU becomes first leading economy to legislate for ‘green tariff’ on imports</vt:lpstr>
      <vt:lpstr>PowerPoint Presentation</vt:lpstr>
      <vt:lpstr>Definitions</vt:lpstr>
      <vt:lpstr>The EU’s 2021-2027 long-term budget</vt:lpstr>
      <vt:lpstr>The Next Generation EU (NGEU)</vt:lpstr>
      <vt:lpstr>The EU MFF + NGEU</vt:lpstr>
      <vt:lpstr>How will the money be spent</vt:lpstr>
      <vt:lpstr>NextGeneration EU: €750 billion for Europe's recovery</vt:lpstr>
      <vt:lpstr>Additional Mechanism</vt:lpstr>
      <vt:lpstr>PowerPoint Presentation</vt:lpstr>
      <vt:lpstr>PowerPoint Presentation</vt:lpstr>
      <vt:lpstr> Transboundary pollution </vt:lpstr>
      <vt:lpstr>What are we protecting? </vt:lpstr>
      <vt:lpstr>European Union &amp; Environmental law</vt:lpstr>
      <vt:lpstr>Important principles in EUROPE</vt:lpstr>
      <vt:lpstr>PowerPoint Presentation</vt:lpstr>
      <vt:lpstr>Environmental Legislation in Europe (Institutions and Bodies) </vt:lpstr>
      <vt:lpstr>PowerPoint Presentation</vt:lpstr>
      <vt:lpstr>PowerPoint Presentation</vt:lpstr>
      <vt:lpstr>PowerPoint Presentation</vt:lpstr>
      <vt:lpstr>PowerPoint Presentation</vt:lpstr>
      <vt:lpstr>GREEN TOURISM LAW - MANAGEMENT OF THE NATURAL AND CULTURAL VALUES, SUSTAINABLE TOURISM</vt:lpstr>
      <vt:lpstr>PowerPoint Presentation</vt:lpstr>
      <vt:lpstr>Why sustainable Tourism?</vt:lpstr>
      <vt:lpstr>Slovenian tourism</vt:lpstr>
      <vt:lpstr>6 key development policies</vt:lpstr>
      <vt:lpstr>PowerPoint Presentation</vt:lpstr>
      <vt:lpstr> CHARACTER OF MEDITERRANEAN SLOVENIA: Mediterranean diversity, karst natural wonders.</vt:lpstr>
      <vt:lpstr>Picturesque and year-round active Alpine beats.</vt:lpstr>
      <vt:lpstr>Positive trend of tourism growth this year</vt:lpstr>
      <vt:lpstr>PowerPoint Presentation</vt:lpstr>
      <vt:lpstr>PowerPoint Presentation</vt:lpstr>
      <vt:lpstr>Thank you for your attention</vt:lpstr>
      <vt:lpstr>PowerPoint Presentation</vt:lpstr>
      <vt:lpstr>GREEN TOURISM LAW - MANAGEMENT OF THE NATURAL AND CULTURAL VALUES, SUSTAINABLE TOURISM</vt:lpstr>
      <vt:lpstr>PowerPoint Presentation</vt:lpstr>
      <vt:lpstr>Why sustainable Tourism?</vt:lpstr>
      <vt:lpstr>Slovenian tourism</vt:lpstr>
      <vt:lpstr>6 key development policies</vt:lpstr>
      <vt:lpstr>PowerPoint Presentation</vt:lpstr>
      <vt:lpstr> CHARACTER OF MEDITERRANEAN SLOVENIA: Mediterranean diversity, karst natural wonders.</vt:lpstr>
      <vt:lpstr>Picturesque and year-round active Alpine beats.</vt:lpstr>
      <vt:lpstr>Positive trend of tourism growth this year</vt:lpstr>
      <vt:lpstr>PowerPoint Presentation</vt:lpstr>
      <vt:lpstr>PowerPoint Presentation</vt:lpstr>
      <vt:lpstr>Thank you for your attention</vt:lpstr>
      <vt:lpstr>PowerPoint Presentation</vt:lpstr>
      <vt:lpstr>HUMAN RIGHTS 2.0 &amp; THE EUROPEAN GREEN DEAL</vt:lpstr>
      <vt:lpstr>A Universal Declaration</vt:lpstr>
      <vt:lpstr>INTERNATIONAL CODIFICATION</vt:lpstr>
      <vt:lpstr>BUSINESS &amp; HUMAN RIGHTS</vt:lpstr>
      <vt:lpstr>Guiding Principles on Business and Human Rights</vt:lpstr>
      <vt:lpstr>WHERE ARE WE GOING?</vt:lpstr>
      <vt:lpstr>THE EU GREEN DEAL </vt:lpstr>
      <vt:lpstr>A STEP FORWARD</vt:lpstr>
      <vt:lpstr> THE CHALLENGE</vt:lpstr>
      <vt:lpstr>EFFECTS</vt:lpstr>
      <vt:lpstr>PowerPoint Presentation</vt:lpstr>
      <vt:lpstr>Paul Polman, EX CEO, Unilever</vt:lpstr>
      <vt:lpstr>PowerPoint Presentation</vt:lpstr>
      <vt:lpstr>Thank you for your attention</vt:lpstr>
      <vt:lpstr>PowerPoint Presentation</vt:lpstr>
      <vt:lpstr>Trajnostni razvoj in varstvo dediščine v EU</vt:lpstr>
      <vt:lpstr>PowerPoint Presentation</vt:lpstr>
      <vt:lpstr>PowerPoint Presentation</vt:lpstr>
      <vt:lpstr>PowerPoint Presentation</vt:lpstr>
      <vt:lpstr>PowerPoint Presentation</vt:lpstr>
      <vt:lpstr>DEDIŠČINA</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Prvinski bukovi gozdovi v Sloveniji </vt:lpstr>
      <vt:lpstr>PowerPoint Presentation</vt:lpstr>
      <vt:lpstr>PowerPoint Presentation</vt:lpstr>
      <vt:lpstr>Kulturna dediščina</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RIGHTS 2.0 &amp; THE EUROPEAN GREEN DEAL</vt:lpstr>
      <vt:lpstr>A Universal Declaration</vt:lpstr>
      <vt:lpstr>INTERNATIONAL CODIFICATION</vt:lpstr>
      <vt:lpstr>BUSINESS &amp; HUMAN RIGHTS</vt:lpstr>
      <vt:lpstr>Guiding Principles on Business and Human Rights</vt:lpstr>
      <vt:lpstr>WHERE ARE WE GOING?</vt:lpstr>
      <vt:lpstr>THE EU GREEN DEAL </vt:lpstr>
      <vt:lpstr>A STEP FORWARD</vt:lpstr>
      <vt:lpstr> THE CHALLENGE</vt:lpstr>
      <vt:lpstr>EFFECTS</vt:lpstr>
      <vt:lpstr>PowerPoint Presentation</vt:lpstr>
      <vt:lpstr>Paul Polman, EX CEO, Unilever</vt:lpstr>
      <vt:lpstr>PowerPoint Presentation</vt:lpstr>
      <vt:lpstr>Thank you for your attention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Regulations of Heritage and Promotion of Sustainability in the EU</dc:title>
  <dc:creator/>
  <cp:keywords>Predloga; Template; PowerPoint</cp:keywords>
  <cp:lastModifiedBy/>
  <cp:revision>12</cp:revision>
  <dcterms:created xsi:type="dcterms:W3CDTF">2020-02-12T10:04:15Z</dcterms:created>
  <dcterms:modified xsi:type="dcterms:W3CDTF">2025-06-13T10:52:51Z</dcterms:modified>
</cp:coreProperties>
</file>