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35"/>
  </p:notesMasterIdLst>
  <p:handoutMasterIdLst>
    <p:handoutMasterId r:id="rId36"/>
  </p:handoutMasterIdLst>
  <p:sldIdLst>
    <p:sldId id="256" r:id="rId5"/>
    <p:sldId id="327" r:id="rId6"/>
    <p:sldId id="337" r:id="rId7"/>
    <p:sldId id="312" r:id="rId8"/>
    <p:sldId id="313" r:id="rId9"/>
    <p:sldId id="314" r:id="rId10"/>
    <p:sldId id="309" r:id="rId11"/>
    <p:sldId id="308" r:id="rId12"/>
    <p:sldId id="310" r:id="rId13"/>
    <p:sldId id="311" r:id="rId14"/>
    <p:sldId id="332" r:id="rId15"/>
    <p:sldId id="334" r:id="rId16"/>
    <p:sldId id="333" r:id="rId17"/>
    <p:sldId id="335" r:id="rId18"/>
    <p:sldId id="329" r:id="rId19"/>
    <p:sldId id="330" r:id="rId20"/>
    <p:sldId id="325" r:id="rId21"/>
    <p:sldId id="326" r:id="rId22"/>
    <p:sldId id="336" r:id="rId23"/>
    <p:sldId id="317" r:id="rId24"/>
    <p:sldId id="319" r:id="rId25"/>
    <p:sldId id="318" r:id="rId26"/>
    <p:sldId id="320" r:id="rId27"/>
    <p:sldId id="321" r:id="rId28"/>
    <p:sldId id="322" r:id="rId29"/>
    <p:sldId id="323" r:id="rId30"/>
    <p:sldId id="324" r:id="rId31"/>
    <p:sldId id="315" r:id="rId32"/>
    <p:sldId id="316" r:id="rId33"/>
    <p:sldId id="33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8" d="100"/>
          <a:sy n="78" d="100"/>
        </p:scale>
        <p:origin x="1622"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1DAAE-4409-4730-B4E1-BA61F9AD6BB2}"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261F29CD-90F3-4DB0-816D-618416575246}">
      <dgm:prSet/>
      <dgm:spPr/>
      <dgm:t>
        <a:bodyPr/>
        <a:lstStyle/>
        <a:p>
          <a:pPr algn="just"/>
          <a:r>
            <a:rPr lang="en-US" dirty="0">
              <a:latin typeface="Calibri" panose="020F0502020204030204" pitchFamily="34" charset="0"/>
              <a:ea typeface="Calibri" panose="020F0502020204030204" pitchFamily="34" charset="0"/>
              <a:cs typeface="Calibri" panose="020F0502020204030204" pitchFamily="34" charset="0"/>
            </a:rPr>
            <a:t>Eurostat reported that in 2021, the tourism, natural, and cultural heritage sectors contributed around €756 billion to the European Union, which accounts for approximately 4.9 of the EU’s GDP</a:t>
          </a:r>
        </a:p>
      </dgm:t>
    </dgm:pt>
    <dgm:pt modelId="{2F8F1AB1-39A9-4FB3-AEF4-1503455CE59B}" type="parTrans" cxnId="{76B6380E-9C94-4AA0-85A1-D6EBAA828287}">
      <dgm:prSet/>
      <dgm:spPr/>
      <dgm:t>
        <a:bodyPr/>
        <a:lstStyle/>
        <a:p>
          <a:endParaRPr lang="en-US"/>
        </a:p>
      </dgm:t>
    </dgm:pt>
    <dgm:pt modelId="{91EC2CBB-28DE-4795-B1C2-0B23F04F9145}" type="sibTrans" cxnId="{76B6380E-9C94-4AA0-85A1-D6EBAA828287}">
      <dgm:prSet/>
      <dgm:spPr/>
      <dgm:t>
        <a:bodyPr/>
        <a:lstStyle/>
        <a:p>
          <a:endParaRPr lang="en-US"/>
        </a:p>
      </dgm:t>
    </dgm:pt>
    <dgm:pt modelId="{FF222C30-EFC5-4CE1-99E3-7E36DD0EE28D}">
      <dgm:prSet/>
      <dgm:spPr/>
      <dgm:t>
        <a:bodyPr/>
        <a:lstStyle/>
        <a:p>
          <a:pPr algn="just"/>
          <a:r>
            <a:rPr lang="en-US" dirty="0">
              <a:latin typeface="Calibri" panose="020F0502020204030204" pitchFamily="34" charset="0"/>
              <a:ea typeface="Calibri" panose="020F0502020204030204" pitchFamily="34" charset="0"/>
              <a:cs typeface="Calibri" panose="020F0502020204030204" pitchFamily="34" charset="0"/>
            </a:rPr>
            <a:t>This reinforces the EU’s economy and employment rate</a:t>
          </a:r>
        </a:p>
      </dgm:t>
    </dgm:pt>
    <dgm:pt modelId="{7B9567EF-51B6-4B92-AB51-91D2CCFC6393}" type="parTrans" cxnId="{C2C972E6-76AB-4974-B586-694DAAD21306}">
      <dgm:prSet/>
      <dgm:spPr/>
      <dgm:t>
        <a:bodyPr/>
        <a:lstStyle/>
        <a:p>
          <a:endParaRPr lang="en-US"/>
        </a:p>
      </dgm:t>
    </dgm:pt>
    <dgm:pt modelId="{7E17F694-3394-4F1C-ACAB-A2F5BD366167}" type="sibTrans" cxnId="{C2C972E6-76AB-4974-B586-694DAAD21306}">
      <dgm:prSet/>
      <dgm:spPr/>
      <dgm:t>
        <a:bodyPr/>
        <a:lstStyle/>
        <a:p>
          <a:endParaRPr lang="en-US"/>
        </a:p>
      </dgm:t>
    </dgm:pt>
    <dgm:pt modelId="{3D5BC4F2-B428-4A51-BB15-C4ADA75AB232}" type="pres">
      <dgm:prSet presAssocID="{3371DAAE-4409-4730-B4E1-BA61F9AD6BB2}" presName="vert0" presStyleCnt="0">
        <dgm:presLayoutVars>
          <dgm:dir/>
          <dgm:animOne val="branch"/>
          <dgm:animLvl val="lvl"/>
        </dgm:presLayoutVars>
      </dgm:prSet>
      <dgm:spPr/>
    </dgm:pt>
    <dgm:pt modelId="{84E8F4F4-5D86-489E-B4EB-4836E52587BC}" type="pres">
      <dgm:prSet presAssocID="{261F29CD-90F3-4DB0-816D-618416575246}" presName="thickLine" presStyleLbl="alignNode1" presStyleIdx="0" presStyleCnt="2"/>
      <dgm:spPr/>
    </dgm:pt>
    <dgm:pt modelId="{DF7F17B6-A2D4-4A62-BF4D-D449064EFF03}" type="pres">
      <dgm:prSet presAssocID="{261F29CD-90F3-4DB0-816D-618416575246}" presName="horz1" presStyleCnt="0"/>
      <dgm:spPr/>
    </dgm:pt>
    <dgm:pt modelId="{516A7437-D6AC-40CB-83F3-95265D7D6762}" type="pres">
      <dgm:prSet presAssocID="{261F29CD-90F3-4DB0-816D-618416575246}" presName="tx1" presStyleLbl="revTx" presStyleIdx="0" presStyleCnt="2"/>
      <dgm:spPr/>
    </dgm:pt>
    <dgm:pt modelId="{640C4BDC-E976-4A4C-8902-9C2AE905396D}" type="pres">
      <dgm:prSet presAssocID="{261F29CD-90F3-4DB0-816D-618416575246}" presName="vert1" presStyleCnt="0"/>
      <dgm:spPr/>
    </dgm:pt>
    <dgm:pt modelId="{1A422CF2-2AF3-4AC7-83A9-8523A5DB6989}" type="pres">
      <dgm:prSet presAssocID="{FF222C30-EFC5-4CE1-99E3-7E36DD0EE28D}" presName="thickLine" presStyleLbl="alignNode1" presStyleIdx="1" presStyleCnt="2"/>
      <dgm:spPr/>
    </dgm:pt>
    <dgm:pt modelId="{604A0A06-4BBB-48DB-8A86-3B2A0E1238CB}" type="pres">
      <dgm:prSet presAssocID="{FF222C30-EFC5-4CE1-99E3-7E36DD0EE28D}" presName="horz1" presStyleCnt="0"/>
      <dgm:spPr/>
    </dgm:pt>
    <dgm:pt modelId="{F80C0ABE-C861-4905-9311-DF660C833D45}" type="pres">
      <dgm:prSet presAssocID="{FF222C30-EFC5-4CE1-99E3-7E36DD0EE28D}" presName="tx1" presStyleLbl="revTx" presStyleIdx="1" presStyleCnt="2"/>
      <dgm:spPr/>
    </dgm:pt>
    <dgm:pt modelId="{FE3CB00D-1704-4AB0-9559-D5F33226F282}" type="pres">
      <dgm:prSet presAssocID="{FF222C30-EFC5-4CE1-99E3-7E36DD0EE28D}" presName="vert1" presStyleCnt="0"/>
      <dgm:spPr/>
    </dgm:pt>
  </dgm:ptLst>
  <dgm:cxnLst>
    <dgm:cxn modelId="{76B6380E-9C94-4AA0-85A1-D6EBAA828287}" srcId="{3371DAAE-4409-4730-B4E1-BA61F9AD6BB2}" destId="{261F29CD-90F3-4DB0-816D-618416575246}" srcOrd="0" destOrd="0" parTransId="{2F8F1AB1-39A9-4FB3-AEF4-1503455CE59B}" sibTransId="{91EC2CBB-28DE-4795-B1C2-0B23F04F9145}"/>
    <dgm:cxn modelId="{2C62E221-2B4F-406C-BAF7-BA208B7C45CD}" type="presOf" srcId="{FF222C30-EFC5-4CE1-99E3-7E36DD0EE28D}" destId="{F80C0ABE-C861-4905-9311-DF660C833D45}" srcOrd="0" destOrd="0" presId="urn:microsoft.com/office/officeart/2008/layout/LinedList"/>
    <dgm:cxn modelId="{EAE0F190-1718-4AD2-BF83-A664DE2E0642}" type="presOf" srcId="{261F29CD-90F3-4DB0-816D-618416575246}" destId="{516A7437-D6AC-40CB-83F3-95265D7D6762}" srcOrd="0" destOrd="0" presId="urn:microsoft.com/office/officeart/2008/layout/LinedList"/>
    <dgm:cxn modelId="{5853E3BF-290C-4A83-A65F-AAADCA11E788}" type="presOf" srcId="{3371DAAE-4409-4730-B4E1-BA61F9AD6BB2}" destId="{3D5BC4F2-B428-4A51-BB15-C4ADA75AB232}" srcOrd="0" destOrd="0" presId="urn:microsoft.com/office/officeart/2008/layout/LinedList"/>
    <dgm:cxn modelId="{C2C972E6-76AB-4974-B586-694DAAD21306}" srcId="{3371DAAE-4409-4730-B4E1-BA61F9AD6BB2}" destId="{FF222C30-EFC5-4CE1-99E3-7E36DD0EE28D}" srcOrd="1" destOrd="0" parTransId="{7B9567EF-51B6-4B92-AB51-91D2CCFC6393}" sibTransId="{7E17F694-3394-4F1C-ACAB-A2F5BD366167}"/>
    <dgm:cxn modelId="{6622A585-CFD7-43C9-A07C-AD2B71DC9774}" type="presParOf" srcId="{3D5BC4F2-B428-4A51-BB15-C4ADA75AB232}" destId="{84E8F4F4-5D86-489E-B4EB-4836E52587BC}" srcOrd="0" destOrd="0" presId="urn:microsoft.com/office/officeart/2008/layout/LinedList"/>
    <dgm:cxn modelId="{CDAA18DB-7D2E-48FE-99C3-355838DB9F19}" type="presParOf" srcId="{3D5BC4F2-B428-4A51-BB15-C4ADA75AB232}" destId="{DF7F17B6-A2D4-4A62-BF4D-D449064EFF03}" srcOrd="1" destOrd="0" presId="urn:microsoft.com/office/officeart/2008/layout/LinedList"/>
    <dgm:cxn modelId="{7CF435A5-D966-417F-B7E8-1E26896B8A7F}" type="presParOf" srcId="{DF7F17B6-A2D4-4A62-BF4D-D449064EFF03}" destId="{516A7437-D6AC-40CB-83F3-95265D7D6762}" srcOrd="0" destOrd="0" presId="urn:microsoft.com/office/officeart/2008/layout/LinedList"/>
    <dgm:cxn modelId="{A4841154-8630-476E-BDC6-B7E9A46F4C8C}" type="presParOf" srcId="{DF7F17B6-A2D4-4A62-BF4D-D449064EFF03}" destId="{640C4BDC-E976-4A4C-8902-9C2AE905396D}" srcOrd="1" destOrd="0" presId="urn:microsoft.com/office/officeart/2008/layout/LinedList"/>
    <dgm:cxn modelId="{64724FBF-C29F-428B-8D90-5BA6E41DD2B6}" type="presParOf" srcId="{3D5BC4F2-B428-4A51-BB15-C4ADA75AB232}" destId="{1A422CF2-2AF3-4AC7-83A9-8523A5DB6989}" srcOrd="2" destOrd="0" presId="urn:microsoft.com/office/officeart/2008/layout/LinedList"/>
    <dgm:cxn modelId="{01443966-EFC2-4E30-B4BC-E71D44994BFB}" type="presParOf" srcId="{3D5BC4F2-B428-4A51-BB15-C4ADA75AB232}" destId="{604A0A06-4BBB-48DB-8A86-3B2A0E1238CB}" srcOrd="3" destOrd="0" presId="urn:microsoft.com/office/officeart/2008/layout/LinedList"/>
    <dgm:cxn modelId="{334CC63D-4AAD-4C0A-B36A-30BB11F41422}" type="presParOf" srcId="{604A0A06-4BBB-48DB-8A86-3B2A0E1238CB}" destId="{F80C0ABE-C861-4905-9311-DF660C833D45}" srcOrd="0" destOrd="0" presId="urn:microsoft.com/office/officeart/2008/layout/LinedList"/>
    <dgm:cxn modelId="{0B1ACD82-277E-4845-89A2-DA0330036F56}" type="presParOf" srcId="{604A0A06-4BBB-48DB-8A86-3B2A0E1238CB}" destId="{FE3CB00D-1704-4AB0-9559-D5F33226F2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1ECC5-C0E7-479A-A717-4B9F6986682B}"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932156F7-1C82-426D-B8E6-24F80FBC1E82}">
      <dgm:prSet/>
      <dgm:spPr/>
      <dgm:t>
        <a:bodyPr/>
        <a:lstStyle/>
        <a:p>
          <a:r>
            <a:rPr lang="en-US"/>
            <a:t>Finland</a:t>
          </a:r>
        </a:p>
      </dgm:t>
    </dgm:pt>
    <dgm:pt modelId="{E7783601-903E-448B-BCC1-B0288FBDEEBD}" type="parTrans" cxnId="{C3EBDD6E-F8EA-4FBA-A43D-6307E85840B0}">
      <dgm:prSet/>
      <dgm:spPr/>
      <dgm:t>
        <a:bodyPr/>
        <a:lstStyle/>
        <a:p>
          <a:endParaRPr lang="en-US"/>
        </a:p>
      </dgm:t>
    </dgm:pt>
    <dgm:pt modelId="{D6E31140-3B28-462C-89A1-370AD73876FB}" type="sibTrans" cxnId="{C3EBDD6E-F8EA-4FBA-A43D-6307E85840B0}">
      <dgm:prSet/>
      <dgm:spPr/>
      <dgm:t>
        <a:bodyPr/>
        <a:lstStyle/>
        <a:p>
          <a:endParaRPr lang="en-US"/>
        </a:p>
      </dgm:t>
    </dgm:pt>
    <dgm:pt modelId="{C3C2202C-1906-4E9A-93CC-B38325718AE6}">
      <dgm:prSet/>
      <dgm:spPr/>
      <dgm:t>
        <a:bodyPr/>
        <a:lstStyle/>
        <a:p>
          <a:r>
            <a:rPr lang="en-US"/>
            <a:t>Montenegro</a:t>
          </a:r>
        </a:p>
      </dgm:t>
    </dgm:pt>
    <dgm:pt modelId="{08A2813A-41BD-4023-AF4E-73F754F8BA17}" type="parTrans" cxnId="{80404A1E-F77B-465E-AC18-0F23C03F483F}">
      <dgm:prSet/>
      <dgm:spPr/>
      <dgm:t>
        <a:bodyPr/>
        <a:lstStyle/>
        <a:p>
          <a:endParaRPr lang="en-US"/>
        </a:p>
      </dgm:t>
    </dgm:pt>
    <dgm:pt modelId="{DA02BDA2-2BDD-4471-9EA2-05CEA39BF06C}" type="sibTrans" cxnId="{80404A1E-F77B-465E-AC18-0F23C03F483F}">
      <dgm:prSet/>
      <dgm:spPr/>
      <dgm:t>
        <a:bodyPr/>
        <a:lstStyle/>
        <a:p>
          <a:endParaRPr lang="en-US"/>
        </a:p>
      </dgm:t>
    </dgm:pt>
    <dgm:pt modelId="{F2D3D5EC-302B-4D14-A735-B36A00F09E77}">
      <dgm:prSet/>
      <dgm:spPr/>
      <dgm:t>
        <a:bodyPr/>
        <a:lstStyle/>
        <a:p>
          <a:r>
            <a:rPr lang="en-US"/>
            <a:t>North Macedonia</a:t>
          </a:r>
        </a:p>
      </dgm:t>
    </dgm:pt>
    <dgm:pt modelId="{ABE3C1F9-7CEA-418E-A5D2-EA2F7F1CA40A}" type="parTrans" cxnId="{FA14107F-B54D-4BE3-80E9-7900E14BDEAD}">
      <dgm:prSet/>
      <dgm:spPr/>
      <dgm:t>
        <a:bodyPr/>
        <a:lstStyle/>
        <a:p>
          <a:endParaRPr lang="en-US"/>
        </a:p>
      </dgm:t>
    </dgm:pt>
    <dgm:pt modelId="{CFB09397-E03B-418F-9973-2A323A970857}" type="sibTrans" cxnId="{FA14107F-B54D-4BE3-80E9-7900E14BDEAD}">
      <dgm:prSet/>
      <dgm:spPr/>
      <dgm:t>
        <a:bodyPr/>
        <a:lstStyle/>
        <a:p>
          <a:endParaRPr lang="en-US"/>
        </a:p>
      </dgm:t>
    </dgm:pt>
    <dgm:pt modelId="{3578BA91-2EF0-4FC4-A3D6-FDF756A4152B}">
      <dgm:prSet/>
      <dgm:spPr/>
      <dgm:t>
        <a:bodyPr/>
        <a:lstStyle/>
        <a:p>
          <a:r>
            <a:rPr lang="en-US"/>
            <a:t>Slovenia</a:t>
          </a:r>
        </a:p>
      </dgm:t>
    </dgm:pt>
    <dgm:pt modelId="{A05FC653-FE21-42AE-8FF2-0DC43D1F6102}" type="parTrans" cxnId="{B6490179-083C-49D7-89FF-D173F069C418}">
      <dgm:prSet/>
      <dgm:spPr/>
      <dgm:t>
        <a:bodyPr/>
        <a:lstStyle/>
        <a:p>
          <a:endParaRPr lang="en-US"/>
        </a:p>
      </dgm:t>
    </dgm:pt>
    <dgm:pt modelId="{AA678C53-0890-457F-91E2-342F52820DD8}" type="sibTrans" cxnId="{B6490179-083C-49D7-89FF-D173F069C418}">
      <dgm:prSet/>
      <dgm:spPr/>
      <dgm:t>
        <a:bodyPr/>
        <a:lstStyle/>
        <a:p>
          <a:endParaRPr lang="en-US"/>
        </a:p>
      </dgm:t>
    </dgm:pt>
    <dgm:pt modelId="{908EC471-3B7B-43FD-B9BC-67A01D29FC92}">
      <dgm:prSet/>
      <dgm:spPr/>
      <dgm:t>
        <a:bodyPr/>
        <a:lstStyle/>
        <a:p>
          <a:r>
            <a:rPr lang="en-US"/>
            <a:t>Spain</a:t>
          </a:r>
        </a:p>
      </dgm:t>
    </dgm:pt>
    <dgm:pt modelId="{6190DD24-1ED1-4C47-86E9-611E63C68FAD}" type="parTrans" cxnId="{406D001B-1223-4C96-91C0-CB8C47F21115}">
      <dgm:prSet/>
      <dgm:spPr/>
      <dgm:t>
        <a:bodyPr/>
        <a:lstStyle/>
        <a:p>
          <a:endParaRPr lang="en-US"/>
        </a:p>
      </dgm:t>
    </dgm:pt>
    <dgm:pt modelId="{96E10F31-3320-4D26-B609-610918847A41}" type="sibTrans" cxnId="{406D001B-1223-4C96-91C0-CB8C47F21115}">
      <dgm:prSet/>
      <dgm:spPr/>
      <dgm:t>
        <a:bodyPr/>
        <a:lstStyle/>
        <a:p>
          <a:endParaRPr lang="en-US"/>
        </a:p>
      </dgm:t>
    </dgm:pt>
    <dgm:pt modelId="{C01EAE9E-83CF-49AD-B75E-C5D330A2525D}">
      <dgm:prSet/>
      <dgm:spPr/>
      <dgm:t>
        <a:bodyPr/>
        <a:lstStyle/>
        <a:p>
          <a:r>
            <a:rPr lang="en-US"/>
            <a:t>Ukraine </a:t>
          </a:r>
        </a:p>
      </dgm:t>
    </dgm:pt>
    <dgm:pt modelId="{426C850D-9E55-4F05-9B05-C01121B80F71}" type="parTrans" cxnId="{385C9B39-E0A7-449C-86C0-ACFF13FFB813}">
      <dgm:prSet/>
      <dgm:spPr/>
      <dgm:t>
        <a:bodyPr/>
        <a:lstStyle/>
        <a:p>
          <a:endParaRPr lang="en-US"/>
        </a:p>
      </dgm:t>
    </dgm:pt>
    <dgm:pt modelId="{250B79F8-4194-4AB7-9C78-1728185C77F0}" type="sibTrans" cxnId="{385C9B39-E0A7-449C-86C0-ACFF13FFB813}">
      <dgm:prSet/>
      <dgm:spPr/>
      <dgm:t>
        <a:bodyPr/>
        <a:lstStyle/>
        <a:p>
          <a:endParaRPr lang="en-US"/>
        </a:p>
      </dgm:t>
    </dgm:pt>
    <dgm:pt modelId="{645E3281-26B2-4E50-B731-2BFCB770943D}" type="pres">
      <dgm:prSet presAssocID="{BAF1ECC5-C0E7-479A-A717-4B9F6986682B}" presName="diagram" presStyleCnt="0">
        <dgm:presLayoutVars>
          <dgm:dir/>
          <dgm:resizeHandles val="exact"/>
        </dgm:presLayoutVars>
      </dgm:prSet>
      <dgm:spPr/>
    </dgm:pt>
    <dgm:pt modelId="{3A34C1EF-55E8-49AA-A0B6-16592B978B4F}" type="pres">
      <dgm:prSet presAssocID="{932156F7-1C82-426D-B8E6-24F80FBC1E82}" presName="node" presStyleLbl="node1" presStyleIdx="0" presStyleCnt="6">
        <dgm:presLayoutVars>
          <dgm:bulletEnabled val="1"/>
        </dgm:presLayoutVars>
      </dgm:prSet>
      <dgm:spPr/>
    </dgm:pt>
    <dgm:pt modelId="{B9179F68-246B-41F0-AB36-5F12A40AE6CB}" type="pres">
      <dgm:prSet presAssocID="{D6E31140-3B28-462C-89A1-370AD73876FB}" presName="sibTrans" presStyleCnt="0"/>
      <dgm:spPr/>
    </dgm:pt>
    <dgm:pt modelId="{6B9D5E20-5B78-45B6-BA83-E469F8F31D18}" type="pres">
      <dgm:prSet presAssocID="{C3C2202C-1906-4E9A-93CC-B38325718AE6}" presName="node" presStyleLbl="node1" presStyleIdx="1" presStyleCnt="6">
        <dgm:presLayoutVars>
          <dgm:bulletEnabled val="1"/>
        </dgm:presLayoutVars>
      </dgm:prSet>
      <dgm:spPr/>
    </dgm:pt>
    <dgm:pt modelId="{67535791-3015-49DE-A59D-9327B0745DCE}" type="pres">
      <dgm:prSet presAssocID="{DA02BDA2-2BDD-4471-9EA2-05CEA39BF06C}" presName="sibTrans" presStyleCnt="0"/>
      <dgm:spPr/>
    </dgm:pt>
    <dgm:pt modelId="{04427A37-1420-474B-80EE-6A155E3220A7}" type="pres">
      <dgm:prSet presAssocID="{F2D3D5EC-302B-4D14-A735-B36A00F09E77}" presName="node" presStyleLbl="node1" presStyleIdx="2" presStyleCnt="6">
        <dgm:presLayoutVars>
          <dgm:bulletEnabled val="1"/>
        </dgm:presLayoutVars>
      </dgm:prSet>
      <dgm:spPr/>
    </dgm:pt>
    <dgm:pt modelId="{77ED12EB-F9A3-4E00-A4B8-B0498DFD551C}" type="pres">
      <dgm:prSet presAssocID="{CFB09397-E03B-418F-9973-2A323A970857}" presName="sibTrans" presStyleCnt="0"/>
      <dgm:spPr/>
    </dgm:pt>
    <dgm:pt modelId="{351A501C-29C0-4F6C-9668-440DEF6E19BA}" type="pres">
      <dgm:prSet presAssocID="{3578BA91-2EF0-4FC4-A3D6-FDF756A4152B}" presName="node" presStyleLbl="node1" presStyleIdx="3" presStyleCnt="6">
        <dgm:presLayoutVars>
          <dgm:bulletEnabled val="1"/>
        </dgm:presLayoutVars>
      </dgm:prSet>
      <dgm:spPr/>
    </dgm:pt>
    <dgm:pt modelId="{5F6B15F0-833F-4E1B-B3FF-267BA466CB87}" type="pres">
      <dgm:prSet presAssocID="{AA678C53-0890-457F-91E2-342F52820DD8}" presName="sibTrans" presStyleCnt="0"/>
      <dgm:spPr/>
    </dgm:pt>
    <dgm:pt modelId="{C17D0203-BBC1-44BE-841F-D2478DCA390F}" type="pres">
      <dgm:prSet presAssocID="{908EC471-3B7B-43FD-B9BC-67A01D29FC92}" presName="node" presStyleLbl="node1" presStyleIdx="4" presStyleCnt="6">
        <dgm:presLayoutVars>
          <dgm:bulletEnabled val="1"/>
        </dgm:presLayoutVars>
      </dgm:prSet>
      <dgm:spPr/>
    </dgm:pt>
    <dgm:pt modelId="{0407CAB2-9F5E-43DD-AD34-D4653E76F310}" type="pres">
      <dgm:prSet presAssocID="{96E10F31-3320-4D26-B609-610918847A41}" presName="sibTrans" presStyleCnt="0"/>
      <dgm:spPr/>
    </dgm:pt>
    <dgm:pt modelId="{20DF456D-AA40-4F7F-B6DB-4889AC96FC38}" type="pres">
      <dgm:prSet presAssocID="{C01EAE9E-83CF-49AD-B75E-C5D330A2525D}" presName="node" presStyleLbl="node1" presStyleIdx="5" presStyleCnt="6">
        <dgm:presLayoutVars>
          <dgm:bulletEnabled val="1"/>
        </dgm:presLayoutVars>
      </dgm:prSet>
      <dgm:spPr/>
    </dgm:pt>
  </dgm:ptLst>
  <dgm:cxnLst>
    <dgm:cxn modelId="{2E29D411-4A0F-4C91-92B4-44006C01318B}" type="presOf" srcId="{F2D3D5EC-302B-4D14-A735-B36A00F09E77}" destId="{04427A37-1420-474B-80EE-6A155E3220A7}" srcOrd="0" destOrd="0" presId="urn:microsoft.com/office/officeart/2005/8/layout/default"/>
    <dgm:cxn modelId="{406D001B-1223-4C96-91C0-CB8C47F21115}" srcId="{BAF1ECC5-C0E7-479A-A717-4B9F6986682B}" destId="{908EC471-3B7B-43FD-B9BC-67A01D29FC92}" srcOrd="4" destOrd="0" parTransId="{6190DD24-1ED1-4C47-86E9-611E63C68FAD}" sibTransId="{96E10F31-3320-4D26-B609-610918847A41}"/>
    <dgm:cxn modelId="{80404A1E-F77B-465E-AC18-0F23C03F483F}" srcId="{BAF1ECC5-C0E7-479A-A717-4B9F6986682B}" destId="{C3C2202C-1906-4E9A-93CC-B38325718AE6}" srcOrd="1" destOrd="0" parTransId="{08A2813A-41BD-4023-AF4E-73F754F8BA17}" sibTransId="{DA02BDA2-2BDD-4471-9EA2-05CEA39BF06C}"/>
    <dgm:cxn modelId="{722E1F2D-E8E5-417B-9C5B-E27202C5E0E6}" type="presOf" srcId="{BAF1ECC5-C0E7-479A-A717-4B9F6986682B}" destId="{645E3281-26B2-4E50-B731-2BFCB770943D}" srcOrd="0" destOrd="0" presId="urn:microsoft.com/office/officeart/2005/8/layout/default"/>
    <dgm:cxn modelId="{385C9B39-E0A7-449C-86C0-ACFF13FFB813}" srcId="{BAF1ECC5-C0E7-479A-A717-4B9F6986682B}" destId="{C01EAE9E-83CF-49AD-B75E-C5D330A2525D}" srcOrd="5" destOrd="0" parTransId="{426C850D-9E55-4F05-9B05-C01121B80F71}" sibTransId="{250B79F8-4194-4AB7-9C78-1728185C77F0}"/>
    <dgm:cxn modelId="{C3F6F140-A0D3-4A2E-831E-BFEBACF349BE}" type="presOf" srcId="{932156F7-1C82-426D-B8E6-24F80FBC1E82}" destId="{3A34C1EF-55E8-49AA-A0B6-16592B978B4F}" srcOrd="0" destOrd="0" presId="urn:microsoft.com/office/officeart/2005/8/layout/default"/>
    <dgm:cxn modelId="{C3EBDD6E-F8EA-4FBA-A43D-6307E85840B0}" srcId="{BAF1ECC5-C0E7-479A-A717-4B9F6986682B}" destId="{932156F7-1C82-426D-B8E6-24F80FBC1E82}" srcOrd="0" destOrd="0" parTransId="{E7783601-903E-448B-BCC1-B0288FBDEEBD}" sibTransId="{D6E31140-3B28-462C-89A1-370AD73876FB}"/>
    <dgm:cxn modelId="{B6490179-083C-49D7-89FF-D173F069C418}" srcId="{BAF1ECC5-C0E7-479A-A717-4B9F6986682B}" destId="{3578BA91-2EF0-4FC4-A3D6-FDF756A4152B}" srcOrd="3" destOrd="0" parTransId="{A05FC653-FE21-42AE-8FF2-0DC43D1F6102}" sibTransId="{AA678C53-0890-457F-91E2-342F52820DD8}"/>
    <dgm:cxn modelId="{1B42907B-F089-4B22-81F6-31AB63DF982D}" type="presOf" srcId="{C3C2202C-1906-4E9A-93CC-B38325718AE6}" destId="{6B9D5E20-5B78-45B6-BA83-E469F8F31D18}" srcOrd="0" destOrd="0" presId="urn:microsoft.com/office/officeart/2005/8/layout/default"/>
    <dgm:cxn modelId="{FA14107F-B54D-4BE3-80E9-7900E14BDEAD}" srcId="{BAF1ECC5-C0E7-479A-A717-4B9F6986682B}" destId="{F2D3D5EC-302B-4D14-A735-B36A00F09E77}" srcOrd="2" destOrd="0" parTransId="{ABE3C1F9-7CEA-418E-A5D2-EA2F7F1CA40A}" sibTransId="{CFB09397-E03B-418F-9973-2A323A970857}"/>
    <dgm:cxn modelId="{2CD4FC87-66E9-451B-9A98-16A341E1BF1A}" type="presOf" srcId="{C01EAE9E-83CF-49AD-B75E-C5D330A2525D}" destId="{20DF456D-AA40-4F7F-B6DB-4889AC96FC38}" srcOrd="0" destOrd="0" presId="urn:microsoft.com/office/officeart/2005/8/layout/default"/>
    <dgm:cxn modelId="{F99BD8D1-5993-4BF2-A887-62BABAACCDEF}" type="presOf" srcId="{908EC471-3B7B-43FD-B9BC-67A01D29FC92}" destId="{C17D0203-BBC1-44BE-841F-D2478DCA390F}" srcOrd="0" destOrd="0" presId="urn:microsoft.com/office/officeart/2005/8/layout/default"/>
    <dgm:cxn modelId="{73D97FFE-CA6D-4DFD-AFB6-DF44CC77DF07}" type="presOf" srcId="{3578BA91-2EF0-4FC4-A3D6-FDF756A4152B}" destId="{351A501C-29C0-4F6C-9668-440DEF6E19BA}" srcOrd="0" destOrd="0" presId="urn:microsoft.com/office/officeart/2005/8/layout/default"/>
    <dgm:cxn modelId="{F591EA97-C7E7-490F-88EB-DD1B0AFD2CF4}" type="presParOf" srcId="{645E3281-26B2-4E50-B731-2BFCB770943D}" destId="{3A34C1EF-55E8-49AA-A0B6-16592B978B4F}" srcOrd="0" destOrd="0" presId="urn:microsoft.com/office/officeart/2005/8/layout/default"/>
    <dgm:cxn modelId="{EC17C832-D653-4C28-8C1E-9851F4F51190}" type="presParOf" srcId="{645E3281-26B2-4E50-B731-2BFCB770943D}" destId="{B9179F68-246B-41F0-AB36-5F12A40AE6CB}" srcOrd="1" destOrd="0" presId="urn:microsoft.com/office/officeart/2005/8/layout/default"/>
    <dgm:cxn modelId="{99918F69-74D1-41C5-AA36-60FC1CE1A419}" type="presParOf" srcId="{645E3281-26B2-4E50-B731-2BFCB770943D}" destId="{6B9D5E20-5B78-45B6-BA83-E469F8F31D18}" srcOrd="2" destOrd="0" presId="urn:microsoft.com/office/officeart/2005/8/layout/default"/>
    <dgm:cxn modelId="{00222A9F-2EC2-4321-A949-6D9C047FF457}" type="presParOf" srcId="{645E3281-26B2-4E50-B731-2BFCB770943D}" destId="{67535791-3015-49DE-A59D-9327B0745DCE}" srcOrd="3" destOrd="0" presId="urn:microsoft.com/office/officeart/2005/8/layout/default"/>
    <dgm:cxn modelId="{C7B8792F-2678-436E-A69B-6790A063AEB7}" type="presParOf" srcId="{645E3281-26B2-4E50-B731-2BFCB770943D}" destId="{04427A37-1420-474B-80EE-6A155E3220A7}" srcOrd="4" destOrd="0" presId="urn:microsoft.com/office/officeart/2005/8/layout/default"/>
    <dgm:cxn modelId="{9363C06E-EF9D-4A45-A0C5-23A2914EFD2D}" type="presParOf" srcId="{645E3281-26B2-4E50-B731-2BFCB770943D}" destId="{77ED12EB-F9A3-4E00-A4B8-B0498DFD551C}" srcOrd="5" destOrd="0" presId="urn:microsoft.com/office/officeart/2005/8/layout/default"/>
    <dgm:cxn modelId="{B8793E2D-DFF9-4D28-B84C-3D1646814778}" type="presParOf" srcId="{645E3281-26B2-4E50-B731-2BFCB770943D}" destId="{351A501C-29C0-4F6C-9668-440DEF6E19BA}" srcOrd="6" destOrd="0" presId="urn:microsoft.com/office/officeart/2005/8/layout/default"/>
    <dgm:cxn modelId="{5C156649-D9CA-4BBF-97C6-AD5758F9CFAF}" type="presParOf" srcId="{645E3281-26B2-4E50-B731-2BFCB770943D}" destId="{5F6B15F0-833F-4E1B-B3FF-267BA466CB87}" srcOrd="7" destOrd="0" presId="urn:microsoft.com/office/officeart/2005/8/layout/default"/>
    <dgm:cxn modelId="{73DE0629-6B40-4CD8-9A1D-FAB796B1B60C}" type="presParOf" srcId="{645E3281-26B2-4E50-B731-2BFCB770943D}" destId="{C17D0203-BBC1-44BE-841F-D2478DCA390F}" srcOrd="8" destOrd="0" presId="urn:microsoft.com/office/officeart/2005/8/layout/default"/>
    <dgm:cxn modelId="{EEB4CF88-4F08-4F0B-ABC5-DDA8920577B7}" type="presParOf" srcId="{645E3281-26B2-4E50-B731-2BFCB770943D}" destId="{0407CAB2-9F5E-43DD-AD34-D4653E76F310}" srcOrd="9" destOrd="0" presId="urn:microsoft.com/office/officeart/2005/8/layout/default"/>
    <dgm:cxn modelId="{49A2A7F4-5D3D-449B-A405-54E11BCA9EB3}" type="presParOf" srcId="{645E3281-26B2-4E50-B731-2BFCB770943D}" destId="{20DF456D-AA40-4F7F-B6DB-4889AC96FC3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8F4F4-5D86-489E-B4EB-4836E52587BC}">
      <dsp:nvSpPr>
        <dsp:cNvPr id="0" name=""/>
        <dsp:cNvSpPr/>
      </dsp:nvSpPr>
      <dsp:spPr>
        <a:xfrm>
          <a:off x="0" y="0"/>
          <a:ext cx="7772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16A7437-D6AC-40CB-83F3-95265D7D6762}">
      <dsp:nvSpPr>
        <dsp:cNvPr id="0" name=""/>
        <dsp:cNvSpPr/>
      </dsp:nvSpPr>
      <dsp:spPr>
        <a:xfrm>
          <a:off x="0" y="0"/>
          <a:ext cx="7772400"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Eurostat reported that in 2021, the tourism, natural, and cultural heritage sectors contributed around €756 billion to the European Union, which accounts for approximately 4.9 of the EU’s GDP</a:t>
          </a:r>
        </a:p>
      </dsp:txBody>
      <dsp:txXfrm>
        <a:off x="0" y="0"/>
        <a:ext cx="7772400" cy="2304256"/>
      </dsp:txXfrm>
    </dsp:sp>
    <dsp:sp modelId="{1A422CF2-2AF3-4AC7-83A9-8523A5DB6989}">
      <dsp:nvSpPr>
        <dsp:cNvPr id="0" name=""/>
        <dsp:cNvSpPr/>
      </dsp:nvSpPr>
      <dsp:spPr>
        <a:xfrm>
          <a:off x="0" y="2304256"/>
          <a:ext cx="7772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80C0ABE-C861-4905-9311-DF660C833D45}">
      <dsp:nvSpPr>
        <dsp:cNvPr id="0" name=""/>
        <dsp:cNvSpPr/>
      </dsp:nvSpPr>
      <dsp:spPr>
        <a:xfrm>
          <a:off x="0" y="2304256"/>
          <a:ext cx="7772400"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This reinforces the EU’s economy and employment rate</a:t>
          </a:r>
        </a:p>
      </dsp:txBody>
      <dsp:txXfrm>
        <a:off x="0" y="2304256"/>
        <a:ext cx="7772400" cy="2304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4C1EF-55E8-49AA-A0B6-16592B978B4F}">
      <dsp:nvSpPr>
        <dsp:cNvPr id="0" name=""/>
        <dsp:cNvSpPr/>
      </dsp:nvSpPr>
      <dsp:spPr>
        <a:xfrm>
          <a:off x="0" y="725487"/>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Finland</a:t>
          </a:r>
        </a:p>
      </dsp:txBody>
      <dsp:txXfrm>
        <a:off x="0" y="725487"/>
        <a:ext cx="2428875" cy="1457324"/>
      </dsp:txXfrm>
    </dsp:sp>
    <dsp:sp modelId="{6B9D5E20-5B78-45B6-BA83-E469F8F31D18}">
      <dsp:nvSpPr>
        <dsp:cNvPr id="0" name=""/>
        <dsp:cNvSpPr/>
      </dsp:nvSpPr>
      <dsp:spPr>
        <a:xfrm>
          <a:off x="2671762" y="725487"/>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Montenegro</a:t>
          </a:r>
        </a:p>
      </dsp:txBody>
      <dsp:txXfrm>
        <a:off x="2671762" y="725487"/>
        <a:ext cx="2428875" cy="1457324"/>
      </dsp:txXfrm>
    </dsp:sp>
    <dsp:sp modelId="{04427A37-1420-474B-80EE-6A155E3220A7}">
      <dsp:nvSpPr>
        <dsp:cNvPr id="0" name=""/>
        <dsp:cNvSpPr/>
      </dsp:nvSpPr>
      <dsp:spPr>
        <a:xfrm>
          <a:off x="5343525" y="725487"/>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North Macedonia</a:t>
          </a:r>
        </a:p>
      </dsp:txBody>
      <dsp:txXfrm>
        <a:off x="5343525" y="725487"/>
        <a:ext cx="2428875" cy="1457324"/>
      </dsp:txXfrm>
    </dsp:sp>
    <dsp:sp modelId="{351A501C-29C0-4F6C-9668-440DEF6E19BA}">
      <dsp:nvSpPr>
        <dsp:cNvPr id="0" name=""/>
        <dsp:cNvSpPr/>
      </dsp:nvSpPr>
      <dsp:spPr>
        <a:xfrm>
          <a:off x="0" y="2425699"/>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Slovenia</a:t>
          </a:r>
        </a:p>
      </dsp:txBody>
      <dsp:txXfrm>
        <a:off x="0" y="2425699"/>
        <a:ext cx="2428875" cy="1457324"/>
      </dsp:txXfrm>
    </dsp:sp>
    <dsp:sp modelId="{C17D0203-BBC1-44BE-841F-D2478DCA390F}">
      <dsp:nvSpPr>
        <dsp:cNvPr id="0" name=""/>
        <dsp:cNvSpPr/>
      </dsp:nvSpPr>
      <dsp:spPr>
        <a:xfrm>
          <a:off x="2671762" y="2425699"/>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Spain</a:t>
          </a:r>
        </a:p>
      </dsp:txBody>
      <dsp:txXfrm>
        <a:off x="2671762" y="2425699"/>
        <a:ext cx="2428875" cy="1457324"/>
      </dsp:txXfrm>
    </dsp:sp>
    <dsp:sp modelId="{20DF456D-AA40-4F7F-B6DB-4889AC96FC38}">
      <dsp:nvSpPr>
        <dsp:cNvPr id="0" name=""/>
        <dsp:cNvSpPr/>
      </dsp:nvSpPr>
      <dsp:spPr>
        <a:xfrm>
          <a:off x="5343525" y="2425699"/>
          <a:ext cx="2428875" cy="14573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Ukraine </a:t>
          </a:r>
        </a:p>
      </dsp:txBody>
      <dsp:txXfrm>
        <a:off x="5343525" y="2425699"/>
        <a:ext cx="2428875" cy="14573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13. 06. 2025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13. 06. 2025</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Naslovni diapozitiv">
    <p:spTree>
      <p:nvGrpSpPr>
        <p:cNvPr id="1" name=""/>
        <p:cNvGrpSpPr/>
        <p:nvPr/>
      </p:nvGrpSpPr>
      <p:grpSpPr>
        <a:xfrm>
          <a:off x="0" y="0"/>
          <a:ext cx="0" cy="0"/>
          <a:chOff x="0" y="0"/>
          <a:chExt cx="0" cy="0"/>
        </a:xfrm>
      </p:grpSpPr>
      <p:sp>
        <p:nvSpPr>
          <p:cNvPr id="17410" name="Rectangle 2"/>
          <p:cNvSpPr>
            <a:spLocks noGrp="1" noChangeArrowheads="1"/>
          </p:cNvSpPr>
          <p:nvPr>
            <p:ph type="ctrTitle" hasCustomPrompt="1"/>
          </p:nvPr>
        </p:nvSpPr>
        <p:spPr>
          <a:xfrm>
            <a:off x="1331640" y="1320800"/>
            <a:ext cx="6696744" cy="2684264"/>
          </a:xfrm>
        </p:spPr>
        <p:txBody>
          <a:bodyPr anchor="b"/>
          <a:lstStyle>
            <a:lvl1pPr algn="r">
              <a:defRPr sz="4400">
                <a:latin typeface="Calibri" pitchFamily="34" charset="0"/>
              </a:defRPr>
            </a:lvl1pPr>
          </a:lstStyle>
          <a:p>
            <a:pPr lvl="0"/>
            <a:r>
              <a:rPr lang="sl-SI" noProof="0"/>
              <a:t>Glavni naslov</a:t>
            </a:r>
            <a:endParaRPr lang="en-GB" noProof="0"/>
          </a:p>
        </p:txBody>
      </p:sp>
      <p:sp>
        <p:nvSpPr>
          <p:cNvPr id="17411" name="Rectangle 3"/>
          <p:cNvSpPr>
            <a:spLocks noGrp="1" noChangeArrowheads="1"/>
          </p:cNvSpPr>
          <p:nvPr>
            <p:ph type="subTitle" idx="1" hasCustomPrompt="1"/>
          </p:nvPr>
        </p:nvSpPr>
        <p:spPr>
          <a:xfrm>
            <a:off x="1331640" y="4221088"/>
            <a:ext cx="6688832" cy="1727845"/>
          </a:xfrm>
        </p:spPr>
        <p:txBody>
          <a:bodyPr/>
          <a:lstStyle>
            <a:lvl1pPr marL="0" indent="0" algn="r">
              <a:buFont typeface="Wingdings" pitchFamily="2" charset="2"/>
              <a:buNone/>
              <a:defRPr sz="3200">
                <a:latin typeface="Calibri" pitchFamily="34" charset="0"/>
              </a:defRPr>
            </a:lvl1pPr>
          </a:lstStyle>
          <a:p>
            <a:pPr lvl="0"/>
            <a:r>
              <a:rPr lang="sl-SI" noProof="0"/>
              <a:t>Podnaslov</a:t>
            </a:r>
            <a:endParaRPr lang="en-GB" noProof="0"/>
          </a:p>
        </p:txBody>
      </p:sp>
      <p:pic>
        <p:nvPicPr>
          <p:cNvPr id="2" name="Picture 2" descr="https://pf.um.si/site/assets/files/1908/logo-um-pf-ang-6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0578" y="209109"/>
            <a:ext cx="2119893" cy="102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7"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13" name="Title 12"/>
          <p:cNvSpPr>
            <a:spLocks noGrp="1"/>
          </p:cNvSpPr>
          <p:nvPr>
            <p:ph type="title" hasCustomPrompt="1"/>
          </p:nvPr>
        </p:nvSpPr>
        <p:spPr/>
        <p:txBody>
          <a:bodyPr/>
          <a:lstStyle>
            <a:lvl1pPr>
              <a:defRPr sz="4400"/>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4" name="TextBox 13"/>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3" name="Title 12"/>
          <p:cNvSpPr>
            <a:spLocks noGrp="1"/>
          </p:cNvSpPr>
          <p:nvPr>
            <p:ph type="title" hasCustomPrompt="1"/>
          </p:nvPr>
        </p:nvSpPr>
        <p:spPr/>
        <p:txBody>
          <a:bodyPr/>
          <a:lstStyle/>
          <a:p>
            <a:r>
              <a:rPr lang="en-US"/>
              <a:t>Naslov strani</a:t>
            </a:r>
            <a:endParaRPr lang="sl-SI"/>
          </a:p>
        </p:txBody>
      </p:sp>
    </p:spTree>
    <p:extLst>
      <p:ext uri="{BB962C8B-B14F-4D97-AF65-F5344CB8AC3E}">
        <p14:creationId xmlns:p14="http://schemas.microsoft.com/office/powerpoint/2010/main" val="34227099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0"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0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8"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11" name="TextBox 10"/>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1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Tree>
    <p:extLst>
      <p:ext uri="{BB962C8B-B14F-4D97-AF65-F5344CB8AC3E}">
        <p14:creationId xmlns:p14="http://schemas.microsoft.com/office/powerpoint/2010/main" val="11939587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6"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7"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9" name="TextBox 8"/>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8"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Tree>
    <p:extLst>
      <p:ext uri="{BB962C8B-B14F-4D97-AF65-F5344CB8AC3E}">
        <p14:creationId xmlns:p14="http://schemas.microsoft.com/office/powerpoint/2010/main" val="14277536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716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6672"/>
            <a:ext cx="81534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t>Naslov strani</a:t>
            </a:r>
            <a:endParaRPr lang="en-GB"/>
          </a:p>
        </p:txBody>
      </p:sp>
      <p:sp>
        <p:nvSpPr>
          <p:cNvPr id="1027" name="Rectangle 3"/>
          <p:cNvSpPr>
            <a:spLocks noGrp="1" noChangeArrowheads="1"/>
          </p:cNvSpPr>
          <p:nvPr>
            <p:ph type="body" idx="1"/>
          </p:nvPr>
        </p:nvSpPr>
        <p:spPr bwMode="auto">
          <a:xfrm>
            <a:off x="685800" y="1628800"/>
            <a:ext cx="7772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cou.mensah@um.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268760"/>
            <a:ext cx="6696744" cy="2684264"/>
          </a:xfrm>
        </p:spPr>
        <p:txBody>
          <a:bodyPr/>
          <a:lstStyle/>
          <a:p>
            <a:pPr algn="ctr"/>
            <a:r>
              <a:rPr lang="en-US" sz="3600" dirty="0"/>
              <a:t>Natural and Cultural Heritage</a:t>
            </a:r>
            <a:br>
              <a:rPr lang="en-US" sz="3600" dirty="0"/>
            </a:br>
            <a:r>
              <a:rPr lang="en-US" sz="3600" dirty="0"/>
              <a:t>as a Common Denominator</a:t>
            </a:r>
            <a:br>
              <a:rPr lang="en-US" sz="3600" dirty="0"/>
            </a:br>
            <a:r>
              <a:rPr lang="en-US" sz="3600" dirty="0"/>
              <a:t>of Integration and Sustainability</a:t>
            </a:r>
            <a:br>
              <a:rPr lang="en-US" sz="3600" dirty="0"/>
            </a:br>
            <a:r>
              <a:rPr lang="en-US" sz="3600" dirty="0"/>
              <a:t>in the EU</a:t>
            </a:r>
            <a:endParaRPr lang="sl-SI" sz="3600" dirty="0"/>
          </a:p>
        </p:txBody>
      </p:sp>
      <p:sp>
        <p:nvSpPr>
          <p:cNvPr id="3" name="Subtitle 2"/>
          <p:cNvSpPr>
            <a:spLocks noGrp="1"/>
          </p:cNvSpPr>
          <p:nvPr>
            <p:ph type="subTitle" idx="1"/>
          </p:nvPr>
        </p:nvSpPr>
        <p:spPr/>
        <p:txBody>
          <a:bodyPr/>
          <a:lstStyle/>
          <a:p>
            <a:pPr algn="ctr"/>
            <a:r>
              <a:rPr lang="en-US" sz="2000" dirty="0">
                <a:solidFill>
                  <a:srgbClr val="FF0000"/>
                </a:solidFill>
              </a:rPr>
              <a:t>By Dr. </a:t>
            </a:r>
          </a:p>
          <a:p>
            <a:pPr algn="ctr"/>
            <a:r>
              <a:rPr lang="en-US" sz="2000" dirty="0">
                <a:solidFill>
                  <a:srgbClr val="FF0000"/>
                </a:solidFill>
              </a:rPr>
              <a:t>MENSAH C. Marius </a:t>
            </a:r>
          </a:p>
          <a:p>
            <a:pPr algn="ctr"/>
            <a:r>
              <a:rPr lang="en-US" sz="2000" dirty="0">
                <a:solidFill>
                  <a:srgbClr val="FF0000"/>
                </a:solidFill>
              </a:rPr>
              <a:t>Assistant Professor</a:t>
            </a:r>
          </a:p>
          <a:p>
            <a:pPr algn="ctr"/>
            <a:r>
              <a:rPr lang="en-US" sz="2000" dirty="0">
                <a:solidFill>
                  <a:srgbClr val="FF0000"/>
                </a:solidFill>
              </a:rPr>
              <a:t>Faculty of Law- University of Maribor</a:t>
            </a:r>
          </a:p>
          <a:p>
            <a:pPr algn="ctr"/>
            <a:r>
              <a:rPr lang="en-GB" sz="2000" b="1" dirty="0">
                <a:solidFill>
                  <a:schemeClr val="tx2"/>
                </a:solidFill>
                <a:latin typeface="Calibri"/>
                <a:cs typeface="Calibri"/>
                <a:hlinkClick r:id="rId2">
                  <a:extLst>
                    <a:ext uri="{A12FA001-AC4F-418D-AE19-62706E023703}">
                      <ahyp:hlinkClr xmlns:ahyp="http://schemas.microsoft.com/office/drawing/2018/hyperlinkcolor" val="tx"/>
                    </a:ext>
                  </a:extLst>
                </a:hlinkClick>
              </a:rPr>
              <a:t>Cocou.mensah@um.si</a:t>
            </a:r>
            <a:endParaRPr lang="sl-SI" sz="2000" b="1" dirty="0">
              <a:solidFill>
                <a:schemeClr val="tx2"/>
              </a:solidFill>
              <a:cs typeface="Calibri" pitchFamily="34" charset="0"/>
            </a:endParaRPr>
          </a:p>
          <a:p>
            <a:pPr algn="ctr"/>
            <a:r>
              <a:rPr lang="en-GB" sz="2000" b="1" dirty="0">
                <a:solidFill>
                  <a:schemeClr val="tx2"/>
                </a:solidFill>
                <a:latin typeface="Calibri"/>
                <a:cs typeface="Calibri"/>
              </a:rPr>
              <a:t>2023</a:t>
            </a:r>
            <a:endParaRPr lang="en-GB" sz="2000" b="1" dirty="0">
              <a:solidFill>
                <a:schemeClr val="tx2"/>
              </a:solidFill>
              <a:cs typeface="Calibri"/>
            </a:endParaRPr>
          </a:p>
        </p:txBody>
      </p:sp>
    </p:spTree>
    <p:extLst>
      <p:ext uri="{BB962C8B-B14F-4D97-AF65-F5344CB8AC3E}">
        <p14:creationId xmlns:p14="http://schemas.microsoft.com/office/powerpoint/2010/main" val="2795377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10</a:t>
            </a:fld>
            <a:endParaRPr lang="en-US"/>
          </a:p>
        </p:txBody>
      </p:sp>
      <p:sp>
        <p:nvSpPr>
          <p:cNvPr id="4" name="Title 3"/>
          <p:cNvSpPr>
            <a:spLocks noGrp="1"/>
          </p:cNvSpPr>
          <p:nvPr>
            <p:ph type="title"/>
          </p:nvPr>
        </p:nvSpPr>
        <p:spPr>
          <a:xfrm>
            <a:off x="323528" y="244881"/>
            <a:ext cx="8153400" cy="1047328"/>
          </a:xfrm>
        </p:spPr>
        <p:txBody>
          <a:bodyPr/>
          <a:lstStyle/>
          <a:p>
            <a:pPr algn="ctr"/>
            <a:r>
              <a:rPr lang="sl-SI" dirty="0" err="1"/>
              <a:t>Strategic</a:t>
            </a:r>
            <a:r>
              <a:rPr lang="sl-SI" dirty="0"/>
              <a:t> </a:t>
            </a:r>
            <a:r>
              <a:rPr lang="sl-SI" dirty="0" err="1"/>
              <a:t>Objectives</a:t>
            </a:r>
            <a:endParaRPr lang="sl-SI" dirty="0"/>
          </a:p>
        </p:txBody>
      </p:sp>
      <p:pic>
        <p:nvPicPr>
          <p:cNvPr id="6" name="Content Placeholder 5"/>
          <p:cNvPicPr>
            <a:picLocks noGrp="1" noChangeAspect="1"/>
          </p:cNvPicPr>
          <p:nvPr>
            <p:ph idx="1"/>
          </p:nvPr>
        </p:nvPicPr>
        <p:blipFill>
          <a:blip r:embed="rId2"/>
          <a:stretch>
            <a:fillRect/>
          </a:stretch>
        </p:blipFill>
        <p:spPr>
          <a:xfrm>
            <a:off x="1" y="1124744"/>
            <a:ext cx="9144000" cy="5733256"/>
          </a:xfrm>
          <a:prstGeom prst="rect">
            <a:avLst/>
          </a:prstGeom>
        </p:spPr>
      </p:pic>
    </p:spTree>
    <p:extLst>
      <p:ext uri="{BB962C8B-B14F-4D97-AF65-F5344CB8AC3E}">
        <p14:creationId xmlns:p14="http://schemas.microsoft.com/office/powerpoint/2010/main" val="100171305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a:extLst>
              <a:ext uri="{FF2B5EF4-FFF2-40B4-BE49-F238E27FC236}">
                <a16:creationId xmlns:a16="http://schemas.microsoft.com/office/drawing/2014/main" id="{210B54CB-1068-653E-27E3-51BB6A5B37A5}"/>
              </a:ext>
            </a:extLst>
          </p:cNvPr>
          <p:cNvSpPr>
            <a:spLocks noGrp="1"/>
          </p:cNvSpPr>
          <p:nvPr>
            <p:ph type="title"/>
          </p:nvPr>
        </p:nvSpPr>
        <p:spPr>
          <a:xfrm>
            <a:off x="597424" y="666146"/>
            <a:ext cx="8153400" cy="1047328"/>
          </a:xfrm>
        </p:spPr>
        <p:txBody>
          <a:bodyPr/>
          <a:lstStyle/>
          <a:p>
            <a:pPr algn="ctr"/>
            <a:r>
              <a:rPr lang="en-US" sz="4000" dirty="0"/>
              <a:t>Saturday, September 9- Sunday, September 17</a:t>
            </a:r>
          </a:p>
        </p:txBody>
      </p:sp>
      <p:pic>
        <p:nvPicPr>
          <p:cNvPr id="1026" name="Picture 2" descr="European Heritage Days">
            <a:extLst>
              <a:ext uri="{FF2B5EF4-FFF2-40B4-BE49-F238E27FC236}">
                <a16:creationId xmlns:a16="http://schemas.microsoft.com/office/drawing/2014/main" id="{DE9109D2-C602-44A9-1B8B-4EF72A72FE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2485225"/>
            <a:ext cx="4761312" cy="2678238"/>
          </a:xfrm>
          <a:prstGeom prst="rect">
            <a:avLst/>
          </a:prstGeom>
          <a:solidFill>
            <a:srgbClr val="FFFFFF"/>
          </a:solidFill>
        </p:spPr>
      </p:pic>
      <p:sp>
        <p:nvSpPr>
          <p:cNvPr id="5" name="Content Placeholder 4">
            <a:extLst>
              <a:ext uri="{FF2B5EF4-FFF2-40B4-BE49-F238E27FC236}">
                <a16:creationId xmlns:a16="http://schemas.microsoft.com/office/drawing/2014/main" id="{AC40F3E9-4C28-4449-E826-AB6C36B2ADB3}"/>
              </a:ext>
            </a:extLst>
          </p:cNvPr>
          <p:cNvSpPr>
            <a:spLocks noGrp="1"/>
          </p:cNvSpPr>
          <p:nvPr>
            <p:ph sz="half" idx="2"/>
          </p:nvPr>
        </p:nvSpPr>
        <p:spPr>
          <a:xfrm>
            <a:off x="4940824" y="2485225"/>
            <a:ext cx="3810000" cy="4608512"/>
          </a:xfrm>
        </p:spPr>
        <p:txBody>
          <a:bodyPr wrap="square" anchor="t">
            <a:normAutofit/>
          </a:bodyPr>
          <a:lstStyle/>
          <a:p>
            <a:pPr marL="0" indent="0">
              <a:lnSpc>
                <a:spcPct val="90000"/>
              </a:lnSpc>
              <a:buNone/>
            </a:pPr>
            <a:r>
              <a:rPr lang="en-US" sz="2700" dirty="0"/>
              <a:t>The EU recognizes the importance of preserving and promoting its diverse natural and cultural heritage as a means to foster unity, cooperation, and sustainable development among its member states.</a:t>
            </a:r>
          </a:p>
          <a:p>
            <a:pPr>
              <a:lnSpc>
                <a:spcPct val="90000"/>
              </a:lnSpc>
            </a:pPr>
            <a:endParaRPr lang="en-SI" sz="2700" dirty="0"/>
          </a:p>
        </p:txBody>
      </p:sp>
      <p:sp>
        <p:nvSpPr>
          <p:cNvPr id="3" name="Slide Number Placeholder 2">
            <a:extLst>
              <a:ext uri="{FF2B5EF4-FFF2-40B4-BE49-F238E27FC236}">
                <a16:creationId xmlns:a16="http://schemas.microsoft.com/office/drawing/2014/main" id="{B57DBCFA-2677-3371-7D7E-E5E837C13B19}"/>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mtClean="0"/>
              <a:pPr>
                <a:lnSpc>
                  <a:spcPct val="90000"/>
                </a:lnSpc>
                <a:spcAft>
                  <a:spcPts val="600"/>
                </a:spcAft>
                <a:defRPr/>
              </a:pPr>
              <a:t>11</a:t>
            </a:fld>
            <a:endParaRPr lang="en-US"/>
          </a:p>
        </p:txBody>
      </p:sp>
      <p:sp>
        <p:nvSpPr>
          <p:cNvPr id="1038" name="Text Placeholder 5">
            <a:extLst>
              <a:ext uri="{FF2B5EF4-FFF2-40B4-BE49-F238E27FC236}">
                <a16:creationId xmlns:a16="http://schemas.microsoft.com/office/drawing/2014/main" id="{04E6E704-E092-17E9-CB88-1C6798F1CDAD}"/>
              </a:ext>
            </a:extLst>
          </p:cNvPr>
          <p:cNvSpPr>
            <a:spLocks noGrp="1"/>
          </p:cNvSpPr>
          <p:nvPr>
            <p:ph type="body" sz="quarter" idx="10"/>
          </p:nvPr>
        </p:nvSpPr>
        <p:spPr>
          <a:xfrm>
            <a:off x="-1" y="0"/>
            <a:ext cx="7908455" cy="476672"/>
          </a:xfrm>
        </p:spPr>
        <p:txBody>
          <a:bodyPr/>
          <a:lstStyle/>
          <a:p>
            <a:endParaRPr lang="en-US"/>
          </a:p>
        </p:txBody>
      </p:sp>
    </p:spTree>
    <p:extLst>
      <p:ext uri="{BB962C8B-B14F-4D97-AF65-F5344CB8AC3E}">
        <p14:creationId xmlns:p14="http://schemas.microsoft.com/office/powerpoint/2010/main" val="119512979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ropean Heritage Days 2020">
            <a:extLst>
              <a:ext uri="{FF2B5EF4-FFF2-40B4-BE49-F238E27FC236}">
                <a16:creationId xmlns:a16="http://schemas.microsoft.com/office/drawing/2014/main" id="{0EB937F1-CA41-3680-744A-35BAD6319F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740" y="2636912"/>
            <a:ext cx="4656224" cy="2448272"/>
          </a:xfrm>
          <a:prstGeom prst="rect">
            <a:avLst/>
          </a:prstGeom>
          <a:solidFill>
            <a:srgbClr val="FFFFFF"/>
          </a:solidFill>
        </p:spPr>
      </p:pic>
      <p:sp>
        <p:nvSpPr>
          <p:cNvPr id="15" name="Content Placeholder 4">
            <a:extLst>
              <a:ext uri="{FF2B5EF4-FFF2-40B4-BE49-F238E27FC236}">
                <a16:creationId xmlns:a16="http://schemas.microsoft.com/office/drawing/2014/main" id="{CAF7EFC1-3AFE-9EAA-EB53-761359ED7DB1}"/>
              </a:ext>
            </a:extLst>
          </p:cNvPr>
          <p:cNvSpPr>
            <a:spLocks noGrp="1"/>
          </p:cNvSpPr>
          <p:nvPr>
            <p:ph sz="half" idx="2"/>
          </p:nvPr>
        </p:nvSpPr>
        <p:spPr>
          <a:xfrm>
            <a:off x="4903084" y="1772816"/>
            <a:ext cx="3810000" cy="4608512"/>
          </a:xfrm>
        </p:spPr>
        <p:txBody>
          <a:bodyPr wrap="square" anchor="t">
            <a:normAutofit lnSpcReduction="10000"/>
          </a:bodyPr>
          <a:lstStyle/>
          <a:p>
            <a:pPr marL="0" indent="0" algn="just">
              <a:lnSpc>
                <a:spcPct val="90000"/>
              </a:lnSpc>
              <a:buNone/>
            </a:pPr>
            <a:r>
              <a:rPr lang="en-US" sz="2000" b="0" i="0" dirty="0">
                <a:effectLst/>
              </a:rPr>
              <a:t>The European Heritage Days represent the most extensively commemorated cultural event in Europe that encourages active participation among its people. Initiated by the Council of Europe in 1985, the program gained the involvement of the European Union in 1999, and it has persisted ever since. Remarkably, this joint initiative attracts an impressive annual visitor count of up to </a:t>
            </a:r>
            <a:r>
              <a:rPr lang="en-US" sz="2000" b="0" i="0" dirty="0">
                <a:effectLst/>
                <a:highlight>
                  <a:srgbClr val="00FFFF"/>
                </a:highlight>
              </a:rPr>
              <a:t>20 million</a:t>
            </a:r>
            <a:r>
              <a:rPr lang="en-US" sz="2000" b="0" i="0" dirty="0">
                <a:effectLst/>
              </a:rPr>
              <a:t>, </a:t>
            </a:r>
            <a:r>
              <a:rPr lang="en-US" sz="2000" b="0" i="0" dirty="0">
                <a:effectLst/>
                <a:highlight>
                  <a:srgbClr val="00FFFF"/>
                </a:highlight>
              </a:rPr>
              <a:t>making it the most economically impactful cultural undertaking in Europe when considering the value generated for every Euro invested.</a:t>
            </a:r>
            <a:endParaRPr lang="en-US" sz="2000" dirty="0">
              <a:highlight>
                <a:srgbClr val="00FFFF"/>
              </a:highlight>
            </a:endParaRPr>
          </a:p>
        </p:txBody>
      </p:sp>
      <p:sp>
        <p:nvSpPr>
          <p:cNvPr id="5" name="Slide Number Placeholder 4" hidden="1">
            <a:extLst>
              <a:ext uri="{FF2B5EF4-FFF2-40B4-BE49-F238E27FC236}">
                <a16:creationId xmlns:a16="http://schemas.microsoft.com/office/drawing/2014/main" id="{B46EBD9D-3CD9-05BF-7BA5-A312BF0A4BE1}"/>
              </a:ext>
            </a:extLst>
          </p:cNvPr>
          <p:cNvSpPr>
            <a:spLocks noGrp="1"/>
          </p:cNvSpPr>
          <p:nvPr>
            <p:ph type="sldNum" sz="quarter" idx="4294967295"/>
          </p:nvPr>
        </p:nvSpPr>
        <p:spPr>
          <a:xfrm>
            <a:off x="8163395" y="6381328"/>
            <a:ext cx="898659" cy="392904"/>
          </a:xfrm>
          <a:prstGeom prst="rect">
            <a:avLst/>
          </a:prstGeo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12</a:t>
            </a:fld>
            <a:endParaRPr lang="en-US" sz="2000"/>
          </a:p>
        </p:txBody>
      </p:sp>
    </p:spTree>
    <p:extLst>
      <p:ext uri="{BB962C8B-B14F-4D97-AF65-F5344CB8AC3E}">
        <p14:creationId xmlns:p14="http://schemas.microsoft.com/office/powerpoint/2010/main" val="149831776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220B-2CCC-6D1D-AD55-223EF93552C0}"/>
              </a:ext>
            </a:extLst>
          </p:cNvPr>
          <p:cNvSpPr>
            <a:spLocks noGrp="1"/>
          </p:cNvSpPr>
          <p:nvPr>
            <p:ph type="title"/>
          </p:nvPr>
        </p:nvSpPr>
        <p:spPr>
          <a:xfrm>
            <a:off x="495300" y="0"/>
            <a:ext cx="8153400" cy="1047328"/>
          </a:xfrm>
        </p:spPr>
        <p:txBody>
          <a:bodyPr wrap="square" anchor="ctr">
            <a:normAutofit/>
          </a:bodyPr>
          <a:lstStyle/>
          <a:p>
            <a:r>
              <a:rPr lang="en-US" dirty="0"/>
              <a:t>Young European #HeritageMakers </a:t>
            </a:r>
            <a:endParaRPr lang="en-SI" dirty="0"/>
          </a:p>
        </p:txBody>
      </p:sp>
      <p:pic>
        <p:nvPicPr>
          <p:cNvPr id="3076" name="Picture 4" descr="Yung European Heritage Makers 2023 banner">
            <a:extLst>
              <a:ext uri="{FF2B5EF4-FFF2-40B4-BE49-F238E27FC236}">
                <a16:creationId xmlns:a16="http://schemas.microsoft.com/office/drawing/2014/main" id="{63C76A60-3B2D-211B-F2D9-60F9428F2B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522" y="1611380"/>
            <a:ext cx="5129550" cy="3693276"/>
          </a:xfrm>
          <a:prstGeom prst="rect">
            <a:avLst/>
          </a:prstGeom>
          <a:solidFill>
            <a:srgbClr val="FFFFFF"/>
          </a:solidFill>
        </p:spPr>
      </p:pic>
      <p:sp>
        <p:nvSpPr>
          <p:cNvPr id="3081" name="Content Placeholder 3">
            <a:extLst>
              <a:ext uri="{FF2B5EF4-FFF2-40B4-BE49-F238E27FC236}">
                <a16:creationId xmlns:a16="http://schemas.microsoft.com/office/drawing/2014/main" id="{46D01AF8-35A0-4D73-33DB-228A62232DFB}"/>
              </a:ext>
            </a:extLst>
          </p:cNvPr>
          <p:cNvSpPr>
            <a:spLocks noGrp="1"/>
          </p:cNvSpPr>
          <p:nvPr>
            <p:ph sz="half" idx="2"/>
          </p:nvPr>
        </p:nvSpPr>
        <p:spPr>
          <a:xfrm>
            <a:off x="5243478" y="1553344"/>
            <a:ext cx="3810000" cy="4608512"/>
          </a:xfrm>
        </p:spPr>
        <p:txBody>
          <a:bodyPr/>
          <a:lstStyle/>
          <a:p>
            <a:pPr marL="0" indent="0" algn="just">
              <a:buNone/>
            </a:pPr>
            <a:r>
              <a:rPr lang="en-US" sz="2000" dirty="0"/>
              <a:t>The Young European Heritage Makers is a contest designed for the youth of Europe, offering them a platform to delve into their surroundings, discover the most captivating aspects of their heritage, and showcase them to a global audience. This competition aims to inspire young individuals to grasp the significance of heritage and articulate their perspectives effectively.</a:t>
            </a:r>
          </a:p>
        </p:txBody>
      </p:sp>
      <p:sp>
        <p:nvSpPr>
          <p:cNvPr id="5" name="Slide Number Placeholder 4" hidden="1">
            <a:extLst>
              <a:ext uri="{FF2B5EF4-FFF2-40B4-BE49-F238E27FC236}">
                <a16:creationId xmlns:a16="http://schemas.microsoft.com/office/drawing/2014/main" id="{0323E11D-4982-5D4A-EBE6-D42F13726337}"/>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13</a:t>
            </a:fld>
            <a:endParaRPr lang="en-US"/>
          </a:p>
        </p:txBody>
      </p:sp>
    </p:spTree>
    <p:extLst>
      <p:ext uri="{BB962C8B-B14F-4D97-AF65-F5344CB8AC3E}">
        <p14:creationId xmlns:p14="http://schemas.microsoft.com/office/powerpoint/2010/main" val="6722349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762AB7BB-4FCA-CA25-39AF-975F8E7EB745}"/>
              </a:ext>
            </a:extLst>
          </p:cNvPr>
          <p:cNvSpPr>
            <a:spLocks noGrp="1"/>
          </p:cNvSpPr>
          <p:nvPr>
            <p:ph type="body" sz="quarter" idx="10"/>
          </p:nvPr>
        </p:nvSpPr>
        <p:spPr>
          <a:xfrm>
            <a:off x="-1" y="0"/>
            <a:ext cx="7908455" cy="476672"/>
          </a:xfrm>
        </p:spPr>
        <p:txBody>
          <a:bodyPr/>
          <a:lstStyle/>
          <a:p>
            <a:endParaRPr lang="en-US"/>
          </a:p>
        </p:txBody>
      </p:sp>
      <p:sp>
        <p:nvSpPr>
          <p:cNvPr id="15" name="Slide Number Placeholder 2">
            <a:extLst>
              <a:ext uri="{FF2B5EF4-FFF2-40B4-BE49-F238E27FC236}">
                <a16:creationId xmlns:a16="http://schemas.microsoft.com/office/drawing/2014/main" id="{EDF4AE9D-1ECC-E9E5-3132-0929F9055FC2}"/>
              </a:ext>
            </a:extLst>
          </p:cNvPr>
          <p:cNvSpPr>
            <a:spLocks noGrp="1"/>
          </p:cNvSpPr>
          <p:nvPr>
            <p:ph type="sldNum" sz="quarter" idx="4"/>
          </p:nvPr>
        </p:nvSpPr>
        <p:spPr>
          <a:xfrm>
            <a:off x="8163395" y="6381328"/>
            <a:ext cx="898659" cy="392904"/>
          </a:xfrm>
        </p:spPr>
        <p:txBody>
          <a:bodyPr/>
          <a:lstStyle/>
          <a:p>
            <a:pPr>
              <a:spcAft>
                <a:spcPts val="600"/>
              </a:spcAft>
              <a:defRPr/>
            </a:pPr>
            <a:fld id="{869A43B6-4A72-4A6E-B3BC-4E1A4B5DD1B6}" type="slidenum">
              <a:rPr lang="en-US" smtClean="0"/>
              <a:pPr>
                <a:spcAft>
                  <a:spcPts val="600"/>
                </a:spcAft>
                <a:defRPr/>
              </a:pPr>
              <a:t>14</a:t>
            </a:fld>
            <a:endParaRPr lang="en-US" dirty="0"/>
          </a:p>
        </p:txBody>
      </p:sp>
      <p:sp>
        <p:nvSpPr>
          <p:cNvPr id="11" name="Title 2">
            <a:extLst>
              <a:ext uri="{FF2B5EF4-FFF2-40B4-BE49-F238E27FC236}">
                <a16:creationId xmlns:a16="http://schemas.microsoft.com/office/drawing/2014/main" id="{38299F7D-DF29-E87C-74FE-D57F0732045A}"/>
              </a:ext>
            </a:extLst>
          </p:cNvPr>
          <p:cNvSpPr>
            <a:spLocks noGrp="1"/>
          </p:cNvSpPr>
          <p:nvPr>
            <p:ph type="title"/>
          </p:nvPr>
        </p:nvSpPr>
        <p:spPr>
          <a:xfrm>
            <a:off x="685800" y="260648"/>
            <a:ext cx="8153400" cy="1047328"/>
          </a:xfrm>
        </p:spPr>
        <p:txBody>
          <a:bodyPr wrap="square" anchor="ctr">
            <a:normAutofit/>
          </a:bodyPr>
          <a:lstStyle/>
          <a:p>
            <a:pPr algn="ctr"/>
            <a:r>
              <a:rPr lang="en-US" dirty="0"/>
              <a:t>Countries participating</a:t>
            </a:r>
          </a:p>
        </p:txBody>
      </p:sp>
      <p:graphicFrame>
        <p:nvGraphicFramePr>
          <p:cNvPr id="16" name="Content Placeholder 1">
            <a:extLst>
              <a:ext uri="{FF2B5EF4-FFF2-40B4-BE49-F238E27FC236}">
                <a16:creationId xmlns:a16="http://schemas.microsoft.com/office/drawing/2014/main" id="{4BA0D2DC-08E2-EF53-BF45-E3C64F1A0B65}"/>
              </a:ext>
            </a:extLst>
          </p:cNvPr>
          <p:cNvGraphicFramePr>
            <a:graphicFrameLocks noGrp="1"/>
          </p:cNvGraphicFramePr>
          <p:nvPr>
            <p:ph idx="1"/>
            <p:extLst>
              <p:ext uri="{D42A27DB-BD31-4B8C-83A1-F6EECF244321}">
                <p14:modId xmlns:p14="http://schemas.microsoft.com/office/powerpoint/2010/main" val="3856867327"/>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3DEC749-F360-8F3E-6A27-7CCBD9A4B348}"/>
              </a:ext>
            </a:extLst>
          </p:cNvPr>
          <p:cNvSpPr txBox="1"/>
          <p:nvPr/>
        </p:nvSpPr>
        <p:spPr>
          <a:xfrm>
            <a:off x="1115616" y="1196752"/>
            <a:ext cx="7047779" cy="954107"/>
          </a:xfrm>
          <a:prstGeom prst="rect">
            <a:avLst/>
          </a:prstGeom>
          <a:noFill/>
        </p:spPr>
        <p:txBody>
          <a:bodyPr wrap="square">
            <a:spAutoFit/>
          </a:bodyPr>
          <a:lstStyle/>
          <a:p>
            <a:pPr algn="ctr"/>
            <a:r>
              <a:rPr lang="en-US" sz="2800" dirty="0"/>
              <a:t>Entries are open to two age categories – age 6-11 and age 11-17 .</a:t>
            </a:r>
          </a:p>
        </p:txBody>
      </p:sp>
    </p:spTree>
    <p:extLst>
      <p:ext uri="{BB962C8B-B14F-4D97-AF65-F5344CB8AC3E}">
        <p14:creationId xmlns:p14="http://schemas.microsoft.com/office/powerpoint/2010/main" val="199180755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C11DEB12-0C97-DB84-9607-AC242BAE7909}"/>
              </a:ext>
            </a:extLst>
          </p:cNvPr>
          <p:cNvSpPr>
            <a:spLocks noGrp="1"/>
          </p:cNvSpPr>
          <p:nvPr>
            <p:ph type="body" sz="quarter" idx="10"/>
          </p:nvPr>
        </p:nvSpPr>
        <p:spPr>
          <a:xfrm>
            <a:off x="-17850" y="0"/>
            <a:ext cx="7908455" cy="476672"/>
          </a:xfrm>
        </p:spPr>
        <p:txBody>
          <a:bodyPr/>
          <a:lstStyle/>
          <a:p>
            <a:endParaRPr lang="en-US" dirty="0"/>
          </a:p>
        </p:txBody>
      </p:sp>
      <p:sp>
        <p:nvSpPr>
          <p:cNvPr id="5" name="Slide Number Placeholder 4">
            <a:extLst>
              <a:ext uri="{FF2B5EF4-FFF2-40B4-BE49-F238E27FC236}">
                <a16:creationId xmlns:a16="http://schemas.microsoft.com/office/drawing/2014/main" id="{2864227C-D1E4-86AF-31DD-3AA9E1C3A88B}"/>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15</a:t>
            </a:fld>
            <a:endParaRPr lang="en-US" sz="2000"/>
          </a:p>
        </p:txBody>
      </p:sp>
      <p:sp>
        <p:nvSpPr>
          <p:cNvPr id="13" name="Title 3">
            <a:extLst>
              <a:ext uri="{FF2B5EF4-FFF2-40B4-BE49-F238E27FC236}">
                <a16:creationId xmlns:a16="http://schemas.microsoft.com/office/drawing/2014/main" id="{0477355D-084E-1FA3-9C70-475AB3F54E5B}"/>
              </a:ext>
            </a:extLst>
          </p:cNvPr>
          <p:cNvSpPr>
            <a:spLocks noGrp="1"/>
          </p:cNvSpPr>
          <p:nvPr>
            <p:ph type="title"/>
          </p:nvPr>
        </p:nvSpPr>
        <p:spPr>
          <a:xfrm>
            <a:off x="495300" y="238336"/>
            <a:ext cx="8153400" cy="1047328"/>
          </a:xfrm>
        </p:spPr>
        <p:txBody>
          <a:bodyPr/>
          <a:lstStyle/>
          <a:p>
            <a:pPr algn="ctr"/>
            <a:r>
              <a:rPr lang="en-US" sz="4000" dirty="0"/>
              <a:t>EU Legal Regulations</a:t>
            </a:r>
          </a:p>
        </p:txBody>
      </p:sp>
      <p:sp>
        <p:nvSpPr>
          <p:cNvPr id="15" name="Content Placeholder 4">
            <a:extLst>
              <a:ext uri="{FF2B5EF4-FFF2-40B4-BE49-F238E27FC236}">
                <a16:creationId xmlns:a16="http://schemas.microsoft.com/office/drawing/2014/main" id="{EF5D101F-86E9-130E-9D39-7C375FDB3A24}"/>
              </a:ext>
            </a:extLst>
          </p:cNvPr>
          <p:cNvSpPr>
            <a:spLocks noGrp="1"/>
          </p:cNvSpPr>
          <p:nvPr>
            <p:ph idx="1"/>
          </p:nvPr>
        </p:nvSpPr>
        <p:spPr>
          <a:xfrm>
            <a:off x="518423" y="963824"/>
            <a:ext cx="7772400" cy="4608512"/>
          </a:xfrm>
        </p:spPr>
        <p:txBody>
          <a:bodyPr/>
          <a:lstStyle/>
          <a:p>
            <a:pPr algn="just">
              <a:lnSpc>
                <a:spcPct val="150000"/>
              </a:lnSpc>
            </a:pPr>
            <a:r>
              <a:rPr lang="en-SI" sz="2000" dirty="0"/>
              <a:t>European Convention on the Protection of the </a:t>
            </a:r>
            <a:r>
              <a:rPr lang="en-SI" sz="2000" dirty="0">
                <a:highlight>
                  <a:srgbClr val="00FF00"/>
                </a:highlight>
              </a:rPr>
              <a:t>Archaeological Heritage </a:t>
            </a:r>
            <a:r>
              <a:rPr lang="en-SI" sz="2000" dirty="0"/>
              <a:t>(revised) - This convention, also known as the </a:t>
            </a:r>
            <a:r>
              <a:rPr lang="en-SI" sz="2000" dirty="0">
                <a:highlight>
                  <a:srgbClr val="FFFF00"/>
                </a:highlight>
              </a:rPr>
              <a:t>Valletta Convention</a:t>
            </a:r>
            <a:r>
              <a:rPr lang="en-SI" sz="2000" dirty="0"/>
              <a:t>, was adopted in 1992 and aims to protect Europe's archaeological heritage.</a:t>
            </a:r>
          </a:p>
          <a:p>
            <a:pPr algn="just">
              <a:lnSpc>
                <a:spcPct val="150000"/>
              </a:lnSpc>
            </a:pPr>
            <a:r>
              <a:rPr lang="en-SI" sz="2000" dirty="0"/>
              <a:t>Convention for the Protection of the </a:t>
            </a:r>
            <a:r>
              <a:rPr lang="en-SI" sz="2000" dirty="0">
                <a:highlight>
                  <a:srgbClr val="00FF00"/>
                </a:highlight>
              </a:rPr>
              <a:t>Architectural Heritage of Europe </a:t>
            </a:r>
            <a:r>
              <a:rPr lang="en-SI" sz="2000" dirty="0"/>
              <a:t>- This convention, also known as the Granada Convention, was adopted in 1985 and aims to protect Europe's architectural heritage.</a:t>
            </a:r>
          </a:p>
          <a:p>
            <a:pPr algn="just">
              <a:lnSpc>
                <a:spcPct val="150000"/>
              </a:lnSpc>
            </a:pPr>
            <a:r>
              <a:rPr lang="en-GB" sz="2000" dirty="0">
                <a:highlight>
                  <a:srgbClr val="00FF00"/>
                </a:highlight>
              </a:rPr>
              <a:t>European Landscape Convention </a:t>
            </a:r>
            <a:r>
              <a:rPr lang="en-GB" sz="2000" dirty="0"/>
              <a:t>- This convention was adopted in 2000 and aims to protect, manage and plan European landscapes.</a:t>
            </a:r>
          </a:p>
          <a:p>
            <a:endParaRPr lang="en-GB" sz="1400" dirty="0"/>
          </a:p>
          <a:p>
            <a:endParaRPr lang="en-US" sz="2400" dirty="0"/>
          </a:p>
          <a:p>
            <a:endParaRPr lang="en-US" dirty="0"/>
          </a:p>
        </p:txBody>
      </p:sp>
    </p:spTree>
    <p:extLst>
      <p:ext uri="{BB962C8B-B14F-4D97-AF65-F5344CB8AC3E}">
        <p14:creationId xmlns:p14="http://schemas.microsoft.com/office/powerpoint/2010/main" val="272060090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0C93D-8FA1-298C-DA8D-BF0555975559}"/>
              </a:ext>
            </a:extLst>
          </p:cNvPr>
          <p:cNvSpPr>
            <a:spLocks noGrp="1"/>
          </p:cNvSpPr>
          <p:nvPr>
            <p:ph type="body" sz="quarter" idx="10"/>
          </p:nvPr>
        </p:nvSpPr>
        <p:spPr/>
        <p:txBody>
          <a:bodyPr/>
          <a:lstStyle/>
          <a:p>
            <a:endParaRPr lang="en-SI" dirty="0"/>
          </a:p>
        </p:txBody>
      </p:sp>
      <p:sp>
        <p:nvSpPr>
          <p:cNvPr id="3" name="Slide Number Placeholder 2">
            <a:extLst>
              <a:ext uri="{FF2B5EF4-FFF2-40B4-BE49-F238E27FC236}">
                <a16:creationId xmlns:a16="http://schemas.microsoft.com/office/drawing/2014/main" id="{C715355E-695D-2CF2-E35F-CD5DAE0DB554}"/>
              </a:ext>
            </a:extLst>
          </p:cNvPr>
          <p:cNvSpPr>
            <a:spLocks noGrp="1"/>
          </p:cNvSpPr>
          <p:nvPr>
            <p:ph type="sldNum" sz="quarter" idx="4"/>
          </p:nvPr>
        </p:nvSpPr>
        <p:spPr/>
        <p:txBody>
          <a:bodyPr/>
          <a:lstStyle/>
          <a:p>
            <a:pPr>
              <a:defRPr/>
            </a:pPr>
            <a:fld id="{869A43B6-4A72-4A6E-B3BC-4E1A4B5DD1B6}" type="slidenum">
              <a:rPr lang="en-US" smtClean="0"/>
              <a:pPr>
                <a:defRPr/>
              </a:pPr>
              <a:t>16</a:t>
            </a:fld>
            <a:endParaRPr lang="en-US"/>
          </a:p>
        </p:txBody>
      </p:sp>
      <p:sp>
        <p:nvSpPr>
          <p:cNvPr id="5" name="Content Placeholder 4">
            <a:extLst>
              <a:ext uri="{FF2B5EF4-FFF2-40B4-BE49-F238E27FC236}">
                <a16:creationId xmlns:a16="http://schemas.microsoft.com/office/drawing/2014/main" id="{5E2C9D1C-2424-9A21-B6F5-4E9FB60BABE9}"/>
              </a:ext>
            </a:extLst>
          </p:cNvPr>
          <p:cNvSpPr>
            <a:spLocks noGrp="1"/>
          </p:cNvSpPr>
          <p:nvPr>
            <p:ph idx="1"/>
          </p:nvPr>
        </p:nvSpPr>
        <p:spPr>
          <a:xfrm>
            <a:off x="0" y="500606"/>
            <a:ext cx="8964488" cy="6024737"/>
          </a:xfrm>
        </p:spPr>
        <p:txBody>
          <a:bodyPr/>
          <a:lstStyle/>
          <a:p>
            <a:pPr algn="just">
              <a:lnSpc>
                <a:spcPct val="150000"/>
              </a:lnSpc>
            </a:pPr>
            <a:r>
              <a:rPr lang="en-GB" sz="2000" dirty="0">
                <a:highlight>
                  <a:srgbClr val="00FF00"/>
                </a:highlight>
              </a:rPr>
              <a:t>European Convention on the Protection of </a:t>
            </a:r>
            <a:r>
              <a:rPr lang="en-GB" sz="2000" dirty="0" err="1">
                <a:highlight>
                  <a:srgbClr val="00FF00"/>
                </a:highlight>
              </a:rPr>
              <a:t>Audiovisual</a:t>
            </a:r>
            <a:r>
              <a:rPr lang="en-GB" sz="2000" dirty="0">
                <a:highlight>
                  <a:srgbClr val="00FF00"/>
                </a:highlight>
              </a:rPr>
              <a:t> Heritage </a:t>
            </a:r>
            <a:r>
              <a:rPr lang="en-GB" sz="2000" dirty="0"/>
              <a:t>- This convention was adopted in 2001 and aims to protect Europe's </a:t>
            </a:r>
            <a:r>
              <a:rPr lang="en-GB" sz="2000" dirty="0" err="1"/>
              <a:t>audiovisual</a:t>
            </a:r>
            <a:r>
              <a:rPr lang="en-GB" sz="2000" dirty="0"/>
              <a:t> heritage.</a:t>
            </a:r>
          </a:p>
          <a:p>
            <a:pPr algn="just">
              <a:lnSpc>
                <a:spcPct val="150000"/>
              </a:lnSpc>
            </a:pPr>
            <a:r>
              <a:rPr lang="en-GB" sz="2000" dirty="0">
                <a:highlight>
                  <a:srgbClr val="00FF00"/>
                </a:highlight>
              </a:rPr>
              <a:t>European Charter for the Protection of Human Rights and Fundamental Freedoms </a:t>
            </a:r>
            <a:r>
              <a:rPr lang="en-GB" sz="2000" dirty="0"/>
              <a:t>- This charter, also known as the European Convention on Human Rights, was adopted in 1950 and includes provisions protecting cultural and natural heritage.</a:t>
            </a:r>
          </a:p>
          <a:p>
            <a:pPr algn="just">
              <a:lnSpc>
                <a:spcPct val="150000"/>
              </a:lnSpc>
            </a:pPr>
            <a:r>
              <a:rPr lang="en-GB" sz="2000" dirty="0"/>
              <a:t>In addition to these conventions and charters, there are also various </a:t>
            </a:r>
            <a:r>
              <a:rPr lang="en-GB" sz="2000" dirty="0">
                <a:highlight>
                  <a:srgbClr val="00FF00"/>
                </a:highlight>
              </a:rPr>
              <a:t>EU regulations and directives that relate to cultural and natural heritage</a:t>
            </a:r>
            <a:r>
              <a:rPr lang="en-GB" sz="2000" dirty="0"/>
              <a:t>, such as the EU Directive on the Conservation of Natural Habitats and of Wild Fauna and Flora (also known as the Habitats Directive) and the EU Directive on the Conservation of Wild Birds.</a:t>
            </a:r>
            <a:endParaRPr lang="en-SI" sz="2000" dirty="0"/>
          </a:p>
        </p:txBody>
      </p:sp>
    </p:spTree>
    <p:extLst>
      <p:ext uri="{BB962C8B-B14F-4D97-AF65-F5344CB8AC3E}">
        <p14:creationId xmlns:p14="http://schemas.microsoft.com/office/powerpoint/2010/main" val="40564626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6C539-A770-5224-9A1A-FC8CC673A20D}"/>
              </a:ext>
            </a:extLst>
          </p:cNvPr>
          <p:cNvSpPr>
            <a:spLocks noGrp="1"/>
          </p:cNvSpPr>
          <p:nvPr>
            <p:ph type="body" sz="quarter" idx="10"/>
          </p:nvPr>
        </p:nvSpPr>
        <p:spPr/>
        <p:txBody>
          <a:bodyPr/>
          <a:lstStyle/>
          <a:p>
            <a:endParaRPr lang="en-SI"/>
          </a:p>
        </p:txBody>
      </p:sp>
      <p:sp>
        <p:nvSpPr>
          <p:cNvPr id="3" name="Slide Number Placeholder 2">
            <a:extLst>
              <a:ext uri="{FF2B5EF4-FFF2-40B4-BE49-F238E27FC236}">
                <a16:creationId xmlns:a16="http://schemas.microsoft.com/office/drawing/2014/main" id="{2293A117-DF08-9C6F-7B0D-B192F6897274}"/>
              </a:ext>
            </a:extLst>
          </p:cNvPr>
          <p:cNvSpPr>
            <a:spLocks noGrp="1"/>
          </p:cNvSpPr>
          <p:nvPr>
            <p:ph type="sldNum" sz="quarter" idx="4"/>
          </p:nvPr>
        </p:nvSpPr>
        <p:spPr/>
        <p:txBody>
          <a:bodyPr/>
          <a:lstStyle/>
          <a:p>
            <a:pPr>
              <a:defRPr/>
            </a:pPr>
            <a:fld id="{869A43B6-4A72-4A6E-B3BC-4E1A4B5DD1B6}" type="slidenum">
              <a:rPr lang="en-US" smtClean="0"/>
              <a:pPr>
                <a:defRPr/>
              </a:pPr>
              <a:t>17</a:t>
            </a:fld>
            <a:endParaRPr lang="en-US"/>
          </a:p>
        </p:txBody>
      </p:sp>
      <p:sp>
        <p:nvSpPr>
          <p:cNvPr id="5" name="Content Placeholder 4">
            <a:extLst>
              <a:ext uri="{FF2B5EF4-FFF2-40B4-BE49-F238E27FC236}">
                <a16:creationId xmlns:a16="http://schemas.microsoft.com/office/drawing/2014/main" id="{82534360-CCCB-20E4-94AB-1D93908CB697}"/>
              </a:ext>
            </a:extLst>
          </p:cNvPr>
          <p:cNvSpPr>
            <a:spLocks noGrp="1"/>
          </p:cNvSpPr>
          <p:nvPr>
            <p:ph idx="1"/>
          </p:nvPr>
        </p:nvSpPr>
        <p:spPr>
          <a:xfrm>
            <a:off x="179512" y="620688"/>
            <a:ext cx="8568952" cy="6153544"/>
          </a:xfrm>
        </p:spPr>
        <p:txBody>
          <a:bodyPr/>
          <a:lstStyle/>
          <a:p>
            <a:pPr algn="just"/>
            <a:r>
              <a:rPr lang="en-GB" sz="2000" dirty="0">
                <a:effectLst/>
                <a:highlight>
                  <a:srgbClr val="FFFF00"/>
                </a:highlight>
                <a:ea typeface="Calibri" panose="020F0502020204030204" pitchFamily="34" charset="0"/>
                <a:cs typeface="Calibri" panose="020F0502020204030204" pitchFamily="34" charset="0"/>
              </a:rPr>
              <a:t>The EU GREEN DEAL:  </a:t>
            </a:r>
            <a:r>
              <a:rPr lang="en-GB" sz="2000" b="0" i="0" dirty="0">
                <a:solidFill>
                  <a:srgbClr val="222222"/>
                </a:solidFill>
                <a:effectLst/>
                <a:ea typeface="Calibri" panose="020F0502020204030204" pitchFamily="34" charset="0"/>
                <a:cs typeface="Calibri" panose="020F0502020204030204" pitchFamily="34" charset="0"/>
              </a:rPr>
              <a:t> Europe the first carbon-neutral continent by 2050. By 2030, the plan would decrease European Union greenhouse gas (GHG) emissions by at least 50 percent compared with 1990 levels. The previous, already controversial target was 40 percent.</a:t>
            </a:r>
          </a:p>
          <a:p>
            <a:pPr algn="just"/>
            <a:r>
              <a:rPr lang="sl-SI" sz="2000" b="0" i="0" dirty="0" err="1">
                <a:effectLst/>
                <a:highlight>
                  <a:srgbClr val="FFFF00"/>
                </a:highlight>
                <a:ea typeface="Calibri" panose="020F0502020204030204" pitchFamily="34" charset="0"/>
                <a:cs typeface="Calibri" panose="020F0502020204030204" pitchFamily="34" charset="0"/>
              </a:rPr>
              <a:t>The</a:t>
            </a:r>
            <a:r>
              <a:rPr lang="sl-SI" sz="2000" b="0" i="0" dirty="0">
                <a:effectLst/>
                <a:highlight>
                  <a:srgbClr val="FFFF00"/>
                </a:highlight>
                <a:ea typeface="Calibri" panose="020F0502020204030204" pitchFamily="34" charset="0"/>
                <a:cs typeface="Calibri" panose="020F0502020204030204" pitchFamily="34" charset="0"/>
              </a:rPr>
              <a:t> New </a:t>
            </a:r>
            <a:r>
              <a:rPr lang="sl-SI" sz="2000" b="1" i="0" dirty="0">
                <a:effectLst/>
                <a:highlight>
                  <a:srgbClr val="FFFF00"/>
                </a:highlight>
                <a:ea typeface="Calibri" panose="020F0502020204030204" pitchFamily="34" charset="0"/>
                <a:cs typeface="Calibri" panose="020F0502020204030204" pitchFamily="34" charset="0"/>
              </a:rPr>
              <a:t>European Bauhaus</a:t>
            </a:r>
            <a:r>
              <a:rPr lang="en-GB" sz="2000" b="1" i="0" dirty="0">
                <a:effectLst/>
                <a:highlight>
                  <a:srgbClr val="FFFF00"/>
                </a:highlight>
                <a:ea typeface="Calibri" panose="020F0502020204030204" pitchFamily="34" charset="0"/>
                <a:cs typeface="Calibri" panose="020F0502020204030204" pitchFamily="34" charset="0"/>
              </a:rPr>
              <a:t>: </a:t>
            </a:r>
            <a:r>
              <a:rPr lang="en-GB" sz="2000" b="0" i="0" dirty="0">
                <a:effectLst/>
                <a:ea typeface="Calibri" panose="020F0502020204030204" pitchFamily="34" charset="0"/>
                <a:cs typeface="Calibri" panose="020F0502020204030204" pitchFamily="34" charset="0"/>
              </a:rPr>
              <a:t>The New European Bauhaus is a creative and interdisciplinary initiative that connects the </a:t>
            </a:r>
            <a:r>
              <a:rPr lang="en-GB" sz="2000" b="0" i="0" u="sng" dirty="0">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European Green Deal</a:t>
            </a:r>
            <a:r>
              <a:rPr lang="en-GB" sz="2000" b="1" i="0" dirty="0">
                <a:effectLst/>
                <a:ea typeface="Calibri" panose="020F0502020204030204" pitchFamily="34" charset="0"/>
                <a:cs typeface="Calibri" panose="020F0502020204030204" pitchFamily="34" charset="0"/>
              </a:rPr>
              <a:t> </a:t>
            </a:r>
            <a:r>
              <a:rPr lang="en-GB" sz="2000" b="0" i="0" dirty="0">
                <a:effectLst/>
                <a:ea typeface="Calibri" panose="020F0502020204030204" pitchFamily="34" charset="0"/>
                <a:cs typeface="Calibri" panose="020F0502020204030204" pitchFamily="34" charset="0"/>
              </a:rPr>
              <a:t>to our living spaces and experiences. </a:t>
            </a:r>
            <a:r>
              <a:rPr lang="en-GB" sz="2000" b="1" dirty="0">
                <a:effectLst/>
                <a:ea typeface="Calibri" panose="020F0502020204030204" pitchFamily="34" charset="0"/>
                <a:cs typeface="Calibri" panose="020F0502020204030204" pitchFamily="34" charset="0"/>
              </a:rPr>
              <a:t>Enriching</a:t>
            </a:r>
            <a:r>
              <a:rPr lang="en-GB" sz="2000" dirty="0">
                <a:effectLst/>
                <a:ea typeface="Calibri" panose="020F0502020204030204" pitchFamily="34" charset="0"/>
                <a:cs typeface="Calibri" panose="020F0502020204030204" pitchFamily="34" charset="0"/>
              </a:rPr>
              <a:t>, inspired by art and culture, responding to needs beyond functionality.</a:t>
            </a:r>
          </a:p>
          <a:p>
            <a:pPr algn="just">
              <a:buFont typeface="Arial" panose="020B0604020202020204" pitchFamily="34" charset="0"/>
              <a:buChar char="•"/>
            </a:pPr>
            <a:r>
              <a:rPr lang="en-GB" sz="2000" b="1" dirty="0">
                <a:effectLst/>
                <a:ea typeface="Calibri" panose="020F0502020204030204" pitchFamily="34" charset="0"/>
                <a:cs typeface="Calibri" panose="020F0502020204030204" pitchFamily="34" charset="0"/>
              </a:rPr>
              <a:t>Sustainable</a:t>
            </a:r>
            <a:r>
              <a:rPr lang="en-GB" sz="2000" dirty="0">
                <a:effectLst/>
                <a:ea typeface="Calibri" panose="020F0502020204030204" pitchFamily="34" charset="0"/>
                <a:cs typeface="Calibri" panose="020F0502020204030204" pitchFamily="34" charset="0"/>
              </a:rPr>
              <a:t>, in harmony with nature, the environment, and our planet. </a:t>
            </a:r>
          </a:p>
          <a:p>
            <a:pPr algn="just">
              <a:buFont typeface="Arial" panose="020B0604020202020204" pitchFamily="34" charset="0"/>
              <a:buChar char="•"/>
            </a:pPr>
            <a:r>
              <a:rPr lang="en-GB" sz="2000" b="1" dirty="0">
                <a:effectLst/>
                <a:ea typeface="Calibri" panose="020F0502020204030204" pitchFamily="34" charset="0"/>
                <a:cs typeface="Calibri" panose="020F0502020204030204" pitchFamily="34" charset="0"/>
              </a:rPr>
              <a:t>Inclusive</a:t>
            </a:r>
            <a:r>
              <a:rPr lang="en-GB" sz="2000" dirty="0">
                <a:effectLst/>
                <a:ea typeface="Calibri" panose="020F0502020204030204" pitchFamily="34" charset="0"/>
                <a:cs typeface="Calibri" panose="020F0502020204030204" pitchFamily="34" charset="0"/>
              </a:rPr>
              <a:t>, encouraging a dialogue across cultures, disciplines, genders and ages. </a:t>
            </a:r>
          </a:p>
          <a:p>
            <a:pPr algn="just">
              <a:buFont typeface="Arial" panose="020B0604020202020204" pitchFamily="34" charset="0"/>
              <a:buChar char="•"/>
            </a:pPr>
            <a:r>
              <a:rPr lang="en-GB" sz="2000" dirty="0">
                <a:highlight>
                  <a:srgbClr val="FFFF00"/>
                </a:highlight>
                <a:ea typeface="Calibri" panose="020F0502020204030204" pitchFamily="34" charset="0"/>
                <a:cs typeface="Calibri" panose="020F0502020204030204" pitchFamily="34" charset="0"/>
              </a:rPr>
              <a:t>T</a:t>
            </a:r>
            <a:r>
              <a:rPr lang="en-GB" sz="2000" dirty="0">
                <a:effectLst/>
                <a:highlight>
                  <a:srgbClr val="FFFF00"/>
                </a:highlight>
                <a:ea typeface="Calibri" panose="020F0502020204030204" pitchFamily="34" charset="0"/>
                <a:cs typeface="Calibri" panose="020F0502020204030204" pitchFamily="34" charset="0"/>
              </a:rPr>
              <a:t>he European Cultural Heritage Green Paper</a:t>
            </a:r>
            <a:r>
              <a:rPr lang="en-GB" sz="2000" dirty="0">
                <a:effectLst/>
                <a:ea typeface="Calibri" panose="020F0502020204030204" pitchFamily="34" charset="0"/>
                <a:cs typeface="Calibri" panose="020F0502020204030204" pitchFamily="34" charset="0"/>
              </a:rPr>
              <a:t> "Putting Europe's shared heritage at the heart of the European Green Deal".</a:t>
            </a:r>
            <a:endParaRPr lang="en-GB" sz="2000" b="0" i="0" dirty="0">
              <a:effectLst/>
              <a:ea typeface="Calibri" panose="020F0502020204030204" pitchFamily="34" charset="0"/>
              <a:cs typeface="Calibri" panose="020F0502020204030204" pitchFamily="34" charset="0"/>
            </a:endParaRPr>
          </a:p>
          <a:p>
            <a:pPr algn="just"/>
            <a:r>
              <a:rPr lang="en-GB" sz="2000" b="0" i="0" u="none" strike="noStrike" dirty="0">
                <a:solidFill>
                  <a:srgbClr val="000000"/>
                </a:solidFill>
                <a:effectLst/>
                <a:ea typeface="Calibri" panose="020F0502020204030204" pitchFamily="34" charset="0"/>
                <a:cs typeface="Calibri" panose="020F0502020204030204" pitchFamily="34" charset="0"/>
              </a:rPr>
              <a:t>Eurostat reported that in 2021, the tourism, natural, and cultural heritage sectors contributed around </a:t>
            </a:r>
            <a:r>
              <a:rPr lang="en-GB" sz="2000" b="0" i="0" u="none" strike="noStrike" dirty="0">
                <a:solidFill>
                  <a:srgbClr val="000000"/>
                </a:solidFill>
                <a:effectLst/>
                <a:highlight>
                  <a:srgbClr val="FFFF00"/>
                </a:highlight>
                <a:ea typeface="Calibri" panose="020F0502020204030204" pitchFamily="34" charset="0"/>
                <a:cs typeface="Calibri" panose="020F0502020204030204" pitchFamily="34" charset="0"/>
              </a:rPr>
              <a:t>€756 billion </a:t>
            </a:r>
            <a:r>
              <a:rPr lang="en-GB" sz="2000" b="0" i="0" u="none" strike="noStrike" dirty="0">
                <a:solidFill>
                  <a:srgbClr val="000000"/>
                </a:solidFill>
                <a:effectLst/>
                <a:ea typeface="Calibri" panose="020F0502020204030204" pitchFamily="34" charset="0"/>
                <a:cs typeface="Calibri" panose="020F0502020204030204" pitchFamily="34" charset="0"/>
              </a:rPr>
              <a:t>to the European Union (EU) GDP, which accounts for approximately </a:t>
            </a:r>
            <a:r>
              <a:rPr lang="en-GB" sz="2000" b="0" i="0" u="none" strike="noStrike" dirty="0">
                <a:solidFill>
                  <a:srgbClr val="000000"/>
                </a:solidFill>
                <a:effectLst/>
                <a:highlight>
                  <a:srgbClr val="FFFF00"/>
                </a:highlight>
                <a:ea typeface="Calibri" panose="020F0502020204030204" pitchFamily="34" charset="0"/>
                <a:cs typeface="Calibri" panose="020F0502020204030204" pitchFamily="34" charset="0"/>
              </a:rPr>
              <a:t>4.9% of the EU's GDP.</a:t>
            </a:r>
            <a:endParaRPr lang="en-SI" sz="2000" dirty="0">
              <a:highlight>
                <a:srgbClr val="FFFF00"/>
              </a:highligh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99792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uropean Green Deal">
            <a:extLst>
              <a:ext uri="{FF2B5EF4-FFF2-40B4-BE49-F238E27FC236}">
                <a16:creationId xmlns:a16="http://schemas.microsoft.com/office/drawing/2014/main" id="{9AF178F3-7EA5-7285-FF42-4315F66BF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1403167"/>
            <a:ext cx="8963025" cy="45263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hidden="1">
            <a:extLst>
              <a:ext uri="{FF2B5EF4-FFF2-40B4-BE49-F238E27FC236}">
                <a16:creationId xmlns:a16="http://schemas.microsoft.com/office/drawing/2014/main" id="{AC0F91BF-0C4A-70CF-EA0C-2CD96EC9FCCE}"/>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18</a:t>
            </a:fld>
            <a:endParaRPr lang="en-US" sz="2000"/>
          </a:p>
        </p:txBody>
      </p:sp>
    </p:spTree>
    <p:extLst>
      <p:ext uri="{BB962C8B-B14F-4D97-AF65-F5344CB8AC3E}">
        <p14:creationId xmlns:p14="http://schemas.microsoft.com/office/powerpoint/2010/main" val="297946864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A293A-FF4C-D78F-45CE-92A7283FEC74}"/>
              </a:ext>
            </a:extLst>
          </p:cNvPr>
          <p:cNvSpPr>
            <a:spLocks noGrp="1"/>
          </p:cNvSpPr>
          <p:nvPr>
            <p:ph type="body" sz="quarter" idx="10"/>
          </p:nvPr>
        </p:nvSpPr>
        <p:spPr/>
        <p:txBody>
          <a:bodyPr/>
          <a:lstStyle/>
          <a:p>
            <a:endParaRPr lang="en-SI"/>
          </a:p>
        </p:txBody>
      </p:sp>
      <p:sp>
        <p:nvSpPr>
          <p:cNvPr id="3" name="Slide Number Placeholder 2">
            <a:extLst>
              <a:ext uri="{FF2B5EF4-FFF2-40B4-BE49-F238E27FC236}">
                <a16:creationId xmlns:a16="http://schemas.microsoft.com/office/drawing/2014/main" id="{E6CCF887-C826-06DC-496C-43E07267A055}"/>
              </a:ext>
            </a:extLst>
          </p:cNvPr>
          <p:cNvSpPr>
            <a:spLocks noGrp="1"/>
          </p:cNvSpPr>
          <p:nvPr>
            <p:ph type="sldNum" sz="quarter" idx="4"/>
          </p:nvPr>
        </p:nvSpPr>
        <p:spPr/>
        <p:txBody>
          <a:bodyPr/>
          <a:lstStyle/>
          <a:p>
            <a:pPr>
              <a:defRPr/>
            </a:pPr>
            <a:fld id="{869A43B6-4A72-4A6E-B3BC-4E1A4B5DD1B6}" type="slidenum">
              <a:rPr lang="en-US" smtClean="0"/>
              <a:pPr>
                <a:defRPr/>
              </a:pPr>
              <a:t>19</a:t>
            </a:fld>
            <a:endParaRPr lang="en-US"/>
          </a:p>
        </p:txBody>
      </p:sp>
      <p:pic>
        <p:nvPicPr>
          <p:cNvPr id="5122" name="Picture 2" descr="European Heritage Days (EHD) / Journées européennes du patrimoine (JEP)">
            <a:extLst>
              <a:ext uri="{FF2B5EF4-FFF2-40B4-BE49-F238E27FC236}">
                <a16:creationId xmlns:a16="http://schemas.microsoft.com/office/drawing/2014/main" id="{18EE398C-AF42-BB63-15ED-DFDFF2577E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614" y="767189"/>
            <a:ext cx="8829440" cy="3254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DE4706-7DC4-7E0D-D637-B321E668A0BD}"/>
              </a:ext>
            </a:extLst>
          </p:cNvPr>
          <p:cNvSpPr txBox="1"/>
          <p:nvPr/>
        </p:nvSpPr>
        <p:spPr>
          <a:xfrm>
            <a:off x="81946" y="4227488"/>
            <a:ext cx="9062054" cy="1754326"/>
          </a:xfrm>
          <a:prstGeom prst="rect">
            <a:avLst/>
          </a:prstGeom>
          <a:noFill/>
        </p:spPr>
        <p:txBody>
          <a:bodyPr wrap="square">
            <a:spAutoFit/>
          </a:bodyPr>
          <a:lstStyle/>
          <a:p>
            <a:pPr algn="just"/>
            <a:r>
              <a:rPr lang="en-SI" dirty="0"/>
              <a:t>In conclusion, natural and cultural heritage act as a common denominator of integration and sustainability in the EU by promoting cultural exchange, supporting economic development, fostering environmental stewardship, enhancing education and awareness, and providing funding and policy support. By valuing and preserving its diverse heritage, the EU strengthens its unity and sustainability, while promoting a shared sense of identity among its member states.</a:t>
            </a:r>
          </a:p>
        </p:txBody>
      </p:sp>
    </p:spTree>
    <p:extLst>
      <p:ext uri="{BB962C8B-B14F-4D97-AF65-F5344CB8AC3E}">
        <p14:creationId xmlns:p14="http://schemas.microsoft.com/office/powerpoint/2010/main" val="156994098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CF021CFA-F238-2DC8-1BD2-DC6D20440A42}"/>
              </a:ext>
            </a:extLst>
          </p:cNvPr>
          <p:cNvSpPr>
            <a:spLocks noGrp="1"/>
          </p:cNvSpPr>
          <p:nvPr>
            <p:ph type="title"/>
          </p:nvPr>
        </p:nvSpPr>
        <p:spPr>
          <a:xfrm>
            <a:off x="433157" y="257808"/>
            <a:ext cx="8153400" cy="1047328"/>
          </a:xfrm>
        </p:spPr>
        <p:txBody>
          <a:bodyPr/>
          <a:lstStyle/>
          <a:p>
            <a:pPr algn="ctr"/>
            <a:r>
              <a:rPr lang="en-US" dirty="0"/>
              <a:t>HERITAGE</a:t>
            </a:r>
          </a:p>
        </p:txBody>
      </p:sp>
      <p:pic>
        <p:nvPicPr>
          <p:cNvPr id="4098" name="Picture 2" descr="What Is European Culture? | LeoSystem.travel">
            <a:extLst>
              <a:ext uri="{FF2B5EF4-FFF2-40B4-BE49-F238E27FC236}">
                <a16:creationId xmlns:a16="http://schemas.microsoft.com/office/drawing/2014/main" id="{B944945A-21C9-6D24-D04A-7C2CA4E43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6" r="22918" b="-2"/>
          <a:stretch/>
        </p:blipFill>
        <p:spPr bwMode="auto">
          <a:xfrm>
            <a:off x="685800" y="1628800"/>
            <a:ext cx="3810000" cy="4608512"/>
          </a:xfrm>
          <a:prstGeom prst="rect">
            <a:avLst/>
          </a:prstGeom>
          <a:solidFill>
            <a:srgbClr val="FFFFFF"/>
          </a:solidFill>
        </p:spPr>
      </p:pic>
      <p:sp>
        <p:nvSpPr>
          <p:cNvPr id="5" name="Content Placeholder 4">
            <a:extLst>
              <a:ext uri="{FF2B5EF4-FFF2-40B4-BE49-F238E27FC236}">
                <a16:creationId xmlns:a16="http://schemas.microsoft.com/office/drawing/2014/main" id="{8291BD57-0540-A1C4-BA25-FB5801789004}"/>
              </a:ext>
            </a:extLst>
          </p:cNvPr>
          <p:cNvSpPr>
            <a:spLocks noGrp="1"/>
          </p:cNvSpPr>
          <p:nvPr>
            <p:ph sz="half" idx="2"/>
          </p:nvPr>
        </p:nvSpPr>
        <p:spPr>
          <a:xfrm>
            <a:off x="4548674" y="1538976"/>
            <a:ext cx="3810000" cy="4608512"/>
          </a:xfrm>
        </p:spPr>
        <p:txBody>
          <a:bodyPr wrap="square" anchor="t">
            <a:normAutofit lnSpcReduction="10000"/>
          </a:bodyPr>
          <a:lstStyle/>
          <a:p>
            <a:pPr marL="0" indent="0">
              <a:lnSpc>
                <a:spcPct val="90000"/>
              </a:lnSpc>
              <a:buNone/>
            </a:pPr>
            <a:endParaRPr lang="ru-RU" sz="1800" dirty="0"/>
          </a:p>
          <a:p>
            <a:pPr>
              <a:lnSpc>
                <a:spcPct val="90000"/>
              </a:lnSpc>
            </a:pPr>
            <a:endParaRPr lang="sl-SI" sz="1800" dirty="0"/>
          </a:p>
          <a:p>
            <a:pPr marL="0" indent="0" algn="just">
              <a:lnSpc>
                <a:spcPct val="90000"/>
              </a:lnSpc>
              <a:buNone/>
            </a:pPr>
            <a:r>
              <a:rPr lang="en-GB" sz="2000" dirty="0"/>
              <a:t>Heritage is our legacy from the past, what we live with today, and what we pass on to future generations. Our cultural and natural heritage are both irreplaceable sources of life and inspiration. </a:t>
            </a:r>
            <a:r>
              <a:rPr lang="en-GB" sz="2000" b="1" dirty="0"/>
              <a:t>The United Nations Educational, Scientific and Cultural Organization (UNESCO) </a:t>
            </a:r>
            <a:r>
              <a:rPr lang="en-GB" sz="2000" dirty="0"/>
              <a:t>seeks to encourage the identification, protection and preservation of cultural and natural heritage around the world considered to be of outstanding value to humanity. </a:t>
            </a:r>
          </a:p>
          <a:p>
            <a:pPr>
              <a:lnSpc>
                <a:spcPct val="90000"/>
              </a:lnSpc>
            </a:pPr>
            <a:endParaRPr lang="en-SI" sz="1800" dirty="0"/>
          </a:p>
        </p:txBody>
      </p:sp>
      <p:sp>
        <p:nvSpPr>
          <p:cNvPr id="3" name="Slide Number Placeholder 2">
            <a:extLst>
              <a:ext uri="{FF2B5EF4-FFF2-40B4-BE49-F238E27FC236}">
                <a16:creationId xmlns:a16="http://schemas.microsoft.com/office/drawing/2014/main" id="{83D2EBAD-A2DF-BE99-5655-1BB5DA83F033}"/>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mtClean="0"/>
              <a:pPr>
                <a:lnSpc>
                  <a:spcPct val="90000"/>
                </a:lnSpc>
                <a:spcAft>
                  <a:spcPts val="600"/>
                </a:spcAft>
                <a:defRPr/>
              </a:pPr>
              <a:t>2</a:t>
            </a:fld>
            <a:endParaRPr lang="en-US"/>
          </a:p>
        </p:txBody>
      </p:sp>
      <p:sp>
        <p:nvSpPr>
          <p:cNvPr id="4105" name="Text Placeholder 5">
            <a:extLst>
              <a:ext uri="{FF2B5EF4-FFF2-40B4-BE49-F238E27FC236}">
                <a16:creationId xmlns:a16="http://schemas.microsoft.com/office/drawing/2014/main" id="{2AE08CE2-1C0B-D266-315C-4F2D74B4C5F3}"/>
              </a:ext>
            </a:extLst>
          </p:cNvPr>
          <p:cNvSpPr>
            <a:spLocks noGrp="1"/>
          </p:cNvSpPr>
          <p:nvPr>
            <p:ph type="body" sz="quarter" idx="10"/>
          </p:nvPr>
        </p:nvSpPr>
        <p:spPr>
          <a:xfrm>
            <a:off x="-1" y="0"/>
            <a:ext cx="7908455" cy="476672"/>
          </a:xfrm>
        </p:spPr>
        <p:txBody>
          <a:bodyPr/>
          <a:lstStyle/>
          <a:p>
            <a:endParaRPr lang="en-US"/>
          </a:p>
        </p:txBody>
      </p:sp>
    </p:spTree>
    <p:extLst>
      <p:ext uri="{BB962C8B-B14F-4D97-AF65-F5344CB8AC3E}">
        <p14:creationId xmlns:p14="http://schemas.microsoft.com/office/powerpoint/2010/main" val="266275995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20</a:t>
            </a:fld>
            <a:endParaRPr lang="en-US"/>
          </a:p>
        </p:txBody>
      </p:sp>
      <p:pic>
        <p:nvPicPr>
          <p:cNvPr id="6" name="Content Placeholder 5"/>
          <p:cNvPicPr>
            <a:picLocks noGrp="1" noChangeAspect="1"/>
          </p:cNvPicPr>
          <p:nvPr>
            <p:ph idx="1"/>
          </p:nvPr>
        </p:nvPicPr>
        <p:blipFill>
          <a:blip r:embed="rId2"/>
          <a:stretch>
            <a:fillRect/>
          </a:stretch>
        </p:blipFill>
        <p:spPr>
          <a:xfrm>
            <a:off x="0" y="1412776"/>
            <a:ext cx="8953534" cy="3960440"/>
          </a:xfrm>
          <a:prstGeom prst="rect">
            <a:avLst/>
          </a:prstGeom>
        </p:spPr>
      </p:pic>
    </p:spTree>
    <p:extLst>
      <p:ext uri="{BB962C8B-B14F-4D97-AF65-F5344CB8AC3E}">
        <p14:creationId xmlns:p14="http://schemas.microsoft.com/office/powerpoint/2010/main" val="231878564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21</a:t>
            </a:fld>
            <a:endParaRPr lang="en-US"/>
          </a:p>
        </p:txBody>
      </p:sp>
      <p:pic>
        <p:nvPicPr>
          <p:cNvPr id="6" name="Content Placeholder 5"/>
          <p:cNvPicPr>
            <a:picLocks noGrp="1" noChangeAspect="1"/>
          </p:cNvPicPr>
          <p:nvPr>
            <p:ph idx="1"/>
          </p:nvPr>
        </p:nvPicPr>
        <p:blipFill>
          <a:blip r:embed="rId2"/>
          <a:stretch>
            <a:fillRect/>
          </a:stretch>
        </p:blipFill>
        <p:spPr>
          <a:xfrm>
            <a:off x="45407" y="748898"/>
            <a:ext cx="8967088" cy="5848453"/>
          </a:xfrm>
          <a:prstGeom prst="rect">
            <a:avLst/>
          </a:prstGeom>
        </p:spPr>
      </p:pic>
    </p:spTree>
    <p:extLst>
      <p:ext uri="{BB962C8B-B14F-4D97-AF65-F5344CB8AC3E}">
        <p14:creationId xmlns:p14="http://schemas.microsoft.com/office/powerpoint/2010/main" val="401520756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22</a:t>
            </a:fld>
            <a:endParaRPr lang="en-US"/>
          </a:p>
        </p:txBody>
      </p:sp>
      <p:pic>
        <p:nvPicPr>
          <p:cNvPr id="6" name="Content Placeholder 5"/>
          <p:cNvPicPr>
            <a:picLocks noGrp="1" noChangeAspect="1"/>
          </p:cNvPicPr>
          <p:nvPr>
            <p:ph idx="1"/>
          </p:nvPr>
        </p:nvPicPr>
        <p:blipFill>
          <a:blip r:embed="rId2"/>
          <a:stretch>
            <a:fillRect/>
          </a:stretch>
        </p:blipFill>
        <p:spPr>
          <a:xfrm>
            <a:off x="-1" y="620688"/>
            <a:ext cx="9062055" cy="6153544"/>
          </a:xfrm>
          <a:prstGeom prst="rect">
            <a:avLst/>
          </a:prstGeom>
        </p:spPr>
      </p:pic>
    </p:spTree>
    <p:extLst>
      <p:ext uri="{BB962C8B-B14F-4D97-AF65-F5344CB8AC3E}">
        <p14:creationId xmlns:p14="http://schemas.microsoft.com/office/powerpoint/2010/main" val="226505127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a:xfrm>
            <a:off x="8100392" y="6396297"/>
            <a:ext cx="898659" cy="392904"/>
          </a:xfrm>
        </p:spPr>
        <p:txBody>
          <a:bodyPr/>
          <a:lstStyle/>
          <a:p>
            <a:pPr>
              <a:defRPr/>
            </a:pPr>
            <a:fld id="{869A43B6-4A72-4A6E-B3BC-4E1A4B5DD1B6}" type="slidenum">
              <a:rPr lang="en-US" smtClean="0"/>
              <a:pPr>
                <a:defRPr/>
              </a:pPr>
              <a:t>23</a:t>
            </a:fld>
            <a:endParaRPr lang="en-US"/>
          </a:p>
        </p:txBody>
      </p:sp>
      <p:pic>
        <p:nvPicPr>
          <p:cNvPr id="6" name="Content Placeholder 5"/>
          <p:cNvPicPr>
            <a:picLocks noGrp="1" noChangeAspect="1"/>
          </p:cNvPicPr>
          <p:nvPr>
            <p:ph idx="1"/>
          </p:nvPr>
        </p:nvPicPr>
        <p:blipFill>
          <a:blip r:embed="rId2"/>
          <a:stretch>
            <a:fillRect/>
          </a:stretch>
        </p:blipFill>
        <p:spPr>
          <a:xfrm>
            <a:off x="83871" y="620688"/>
            <a:ext cx="9060129" cy="6048672"/>
          </a:xfrm>
          <a:prstGeom prst="rect">
            <a:avLst/>
          </a:prstGeom>
        </p:spPr>
      </p:pic>
    </p:spTree>
    <p:extLst>
      <p:ext uri="{BB962C8B-B14F-4D97-AF65-F5344CB8AC3E}">
        <p14:creationId xmlns:p14="http://schemas.microsoft.com/office/powerpoint/2010/main" val="31792948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24</a:t>
            </a:fld>
            <a:endParaRPr lang="en-US"/>
          </a:p>
        </p:txBody>
      </p:sp>
      <p:sp>
        <p:nvSpPr>
          <p:cNvPr id="4" name="Title 3"/>
          <p:cNvSpPr>
            <a:spLocks noGrp="1"/>
          </p:cNvSpPr>
          <p:nvPr>
            <p:ph type="title"/>
          </p:nvPr>
        </p:nvSpPr>
        <p:spPr>
          <a:xfrm>
            <a:off x="827584" y="764704"/>
            <a:ext cx="8153400" cy="1047328"/>
          </a:xfrm>
        </p:spPr>
        <p:txBody>
          <a:bodyPr/>
          <a:lstStyle/>
          <a:p>
            <a:pPr algn="ctr"/>
            <a:r>
              <a:rPr lang="en-GB" sz="3200" dirty="0"/>
              <a:t>Tangible and intangible Cultural Heritage</a:t>
            </a:r>
            <a:br>
              <a:rPr lang="en-GB" sz="3200" dirty="0"/>
            </a:br>
            <a:endParaRPr lang="sl-SI" sz="3200" dirty="0"/>
          </a:p>
        </p:txBody>
      </p:sp>
      <p:sp>
        <p:nvSpPr>
          <p:cNvPr id="5" name="Content Placeholder 4"/>
          <p:cNvSpPr>
            <a:spLocks noGrp="1"/>
          </p:cNvSpPr>
          <p:nvPr>
            <p:ph idx="1"/>
          </p:nvPr>
        </p:nvSpPr>
        <p:spPr/>
        <p:txBody>
          <a:bodyPr/>
          <a:lstStyle/>
          <a:p>
            <a:pPr algn="just"/>
            <a:r>
              <a:rPr lang="en-GB" dirty="0"/>
              <a:t>Tangible Cultural Heritage’ refers to physical artefacts produced, maintained and transmitted </a:t>
            </a:r>
            <a:r>
              <a:rPr lang="en-GB" dirty="0" err="1"/>
              <a:t>intergenerationally</a:t>
            </a:r>
            <a:r>
              <a:rPr lang="en-GB" dirty="0"/>
              <a:t> in a society. It includes artistic creations, built heritage such as buildings and monuments, and other physical or tangible products of human creativity that are invested with cultural significance in a society.</a:t>
            </a:r>
            <a:endParaRPr lang="sl-SI" dirty="0"/>
          </a:p>
        </p:txBody>
      </p:sp>
    </p:spTree>
    <p:extLst>
      <p:ext uri="{BB962C8B-B14F-4D97-AF65-F5344CB8AC3E}">
        <p14:creationId xmlns:p14="http://schemas.microsoft.com/office/powerpoint/2010/main" val="204193588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25</a:t>
            </a:fld>
            <a:endParaRPr lang="en-US"/>
          </a:p>
        </p:txBody>
      </p:sp>
      <p:sp>
        <p:nvSpPr>
          <p:cNvPr id="5" name="Content Placeholder 4"/>
          <p:cNvSpPr>
            <a:spLocks noGrp="1"/>
          </p:cNvSpPr>
          <p:nvPr>
            <p:ph idx="1"/>
          </p:nvPr>
        </p:nvSpPr>
        <p:spPr>
          <a:xfrm>
            <a:off x="390995" y="980728"/>
            <a:ext cx="7772400" cy="4608512"/>
          </a:xfrm>
        </p:spPr>
        <p:txBody>
          <a:bodyPr/>
          <a:lstStyle/>
          <a:p>
            <a:pPr algn="just"/>
            <a:r>
              <a:rPr lang="en-GB" dirty="0"/>
              <a:t>‘Intangible Cultural Heritage’ indicates ‘the practices, representations, expressions, knowledge, skills – as well as the instruments, objects, artefacts and cultural spaces associated therewith – that communities, groups and, in some cases, individuals recognize as part of their Cultural Heritage’ (UNESCO, 2003). Examples of intangible heritage are oral traditions, performing arts, local knowledge, and traditional skills.</a:t>
            </a:r>
            <a:endParaRPr lang="sl-SI" dirty="0"/>
          </a:p>
        </p:txBody>
      </p:sp>
    </p:spTree>
    <p:extLst>
      <p:ext uri="{BB962C8B-B14F-4D97-AF65-F5344CB8AC3E}">
        <p14:creationId xmlns:p14="http://schemas.microsoft.com/office/powerpoint/2010/main" val="135035257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26</a:t>
            </a:fld>
            <a:endParaRPr lang="en-US"/>
          </a:p>
        </p:txBody>
      </p:sp>
      <p:sp>
        <p:nvSpPr>
          <p:cNvPr id="5" name="Content Placeholder 4"/>
          <p:cNvSpPr>
            <a:spLocks noGrp="1"/>
          </p:cNvSpPr>
          <p:nvPr>
            <p:ph idx="1"/>
          </p:nvPr>
        </p:nvSpPr>
        <p:spPr>
          <a:xfrm>
            <a:off x="390995" y="764704"/>
            <a:ext cx="7772400" cy="4608512"/>
          </a:xfrm>
        </p:spPr>
        <p:txBody>
          <a:bodyPr/>
          <a:lstStyle/>
          <a:p>
            <a:pPr algn="just"/>
            <a:r>
              <a:rPr lang="en-GB" sz="2800" dirty="0"/>
              <a:t>Tangible and intangible heritage require different approaches for preservation and safeguarding, which has been one of the main motivations driving the conception and ratification of the 2003 UNESCO Convention for the Safeguarding of the Intangible Cultural Heritage. The Convention stipulates the interdependence between intangible Cultural Heritage, and tangible cultural and natural heritage, and acknowledges the role of intangible Cultural Heritage as a source of cultural diversity and a driver of sustainable development. </a:t>
            </a:r>
            <a:endParaRPr lang="sl-SI" sz="2800" dirty="0"/>
          </a:p>
        </p:txBody>
      </p:sp>
    </p:spTree>
    <p:extLst>
      <p:ext uri="{BB962C8B-B14F-4D97-AF65-F5344CB8AC3E}">
        <p14:creationId xmlns:p14="http://schemas.microsoft.com/office/powerpoint/2010/main" val="7747521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27</a:t>
            </a:fld>
            <a:endParaRPr lang="en-US"/>
          </a:p>
        </p:txBody>
      </p:sp>
      <p:sp>
        <p:nvSpPr>
          <p:cNvPr id="5" name="Content Placeholder 4"/>
          <p:cNvSpPr>
            <a:spLocks noGrp="1"/>
          </p:cNvSpPr>
          <p:nvPr>
            <p:ph idx="1"/>
          </p:nvPr>
        </p:nvSpPr>
        <p:spPr>
          <a:xfrm>
            <a:off x="251520" y="1412776"/>
            <a:ext cx="7772400" cy="4608512"/>
          </a:xfrm>
        </p:spPr>
        <p:txBody>
          <a:bodyPr/>
          <a:lstStyle/>
          <a:p>
            <a:pPr algn="just"/>
            <a:r>
              <a:rPr lang="en-GB" dirty="0"/>
              <a:t>Recognizing the value of people for the expression and transmission of intangible Cultural Heritage, UNESCO spearheaded the recognition and promotion of living human treasures, ‘persons who possess to a very high degree the knowledge and skills required for performing or recreating specific elements of the intangible Cultural Heritage’.</a:t>
            </a:r>
            <a:endParaRPr lang="sl-SI" dirty="0"/>
          </a:p>
        </p:txBody>
      </p:sp>
    </p:spTree>
    <p:extLst>
      <p:ext uri="{BB962C8B-B14F-4D97-AF65-F5344CB8AC3E}">
        <p14:creationId xmlns:p14="http://schemas.microsoft.com/office/powerpoint/2010/main" val="343433690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28</a:t>
            </a:fld>
            <a:endParaRPr lang="en-US"/>
          </a:p>
        </p:txBody>
      </p:sp>
      <p:pic>
        <p:nvPicPr>
          <p:cNvPr id="6" name="Content Placeholder 5"/>
          <p:cNvPicPr>
            <a:picLocks noGrp="1" noChangeAspect="1"/>
          </p:cNvPicPr>
          <p:nvPr>
            <p:ph idx="1"/>
          </p:nvPr>
        </p:nvPicPr>
        <p:blipFill>
          <a:blip r:embed="rId2"/>
          <a:stretch>
            <a:fillRect/>
          </a:stretch>
        </p:blipFill>
        <p:spPr>
          <a:xfrm>
            <a:off x="-8979" y="1340768"/>
            <a:ext cx="9152979" cy="4389179"/>
          </a:xfrm>
          <a:prstGeom prst="rect">
            <a:avLst/>
          </a:prstGeom>
        </p:spPr>
      </p:pic>
    </p:spTree>
    <p:extLst>
      <p:ext uri="{BB962C8B-B14F-4D97-AF65-F5344CB8AC3E}">
        <p14:creationId xmlns:p14="http://schemas.microsoft.com/office/powerpoint/2010/main" val="60231158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29</a:t>
            </a:fld>
            <a:endParaRPr lang="en-US"/>
          </a:p>
        </p:txBody>
      </p:sp>
      <p:pic>
        <p:nvPicPr>
          <p:cNvPr id="6" name="Content Placeholder 5"/>
          <p:cNvPicPr>
            <a:picLocks noGrp="1" noChangeAspect="1"/>
          </p:cNvPicPr>
          <p:nvPr>
            <p:ph idx="1"/>
          </p:nvPr>
        </p:nvPicPr>
        <p:blipFill>
          <a:blip r:embed="rId2"/>
          <a:stretch>
            <a:fillRect/>
          </a:stretch>
        </p:blipFill>
        <p:spPr>
          <a:xfrm>
            <a:off x="179512" y="1844824"/>
            <a:ext cx="8882542" cy="2904748"/>
          </a:xfrm>
          <a:prstGeom prst="rect">
            <a:avLst/>
          </a:prstGeom>
        </p:spPr>
      </p:pic>
    </p:spTree>
    <p:extLst>
      <p:ext uri="{BB962C8B-B14F-4D97-AF65-F5344CB8AC3E}">
        <p14:creationId xmlns:p14="http://schemas.microsoft.com/office/powerpoint/2010/main" val="13700298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1">
            <a:extLst>
              <a:ext uri="{FF2B5EF4-FFF2-40B4-BE49-F238E27FC236}">
                <a16:creationId xmlns:a16="http://schemas.microsoft.com/office/drawing/2014/main" id="{1463E07F-2D47-9584-3C16-FDE870A4DC6E}"/>
              </a:ext>
            </a:extLst>
          </p:cNvPr>
          <p:cNvSpPr>
            <a:spLocks noGrp="1"/>
          </p:cNvSpPr>
          <p:nvPr>
            <p:ph type="body" sz="quarter" idx="10"/>
          </p:nvPr>
        </p:nvSpPr>
        <p:spPr>
          <a:xfrm>
            <a:off x="-1" y="0"/>
            <a:ext cx="7908455" cy="476672"/>
          </a:xfrm>
        </p:spPr>
        <p:txBody>
          <a:bodyPr/>
          <a:lstStyle/>
          <a:p>
            <a:endParaRPr lang="en-US"/>
          </a:p>
        </p:txBody>
      </p:sp>
      <p:sp>
        <p:nvSpPr>
          <p:cNvPr id="5" name="Slide Number Placeholder 4">
            <a:extLst>
              <a:ext uri="{FF2B5EF4-FFF2-40B4-BE49-F238E27FC236}">
                <a16:creationId xmlns:a16="http://schemas.microsoft.com/office/drawing/2014/main" id="{B9B21B54-C8F2-3735-4BE8-EF10A9311524}"/>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3</a:t>
            </a:fld>
            <a:endParaRPr lang="en-US" sz="2000"/>
          </a:p>
        </p:txBody>
      </p:sp>
      <p:graphicFrame>
        <p:nvGraphicFramePr>
          <p:cNvPr id="46" name="Content Placeholder 4">
            <a:extLst>
              <a:ext uri="{FF2B5EF4-FFF2-40B4-BE49-F238E27FC236}">
                <a16:creationId xmlns:a16="http://schemas.microsoft.com/office/drawing/2014/main" id="{124EFE89-F858-8CF1-BAFC-3968CCC8EFCD}"/>
              </a:ext>
            </a:extLst>
          </p:cNvPr>
          <p:cNvGraphicFramePr>
            <a:graphicFrameLocks noGrp="1"/>
          </p:cNvGraphicFramePr>
          <p:nvPr>
            <p:ph idx="1"/>
            <p:extLst>
              <p:ext uri="{D42A27DB-BD31-4B8C-83A1-F6EECF244321}">
                <p14:modId xmlns:p14="http://schemas.microsoft.com/office/powerpoint/2010/main" val="905192959"/>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22921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B3026D-C214-836D-D53F-16801113531C}"/>
              </a:ext>
            </a:extLst>
          </p:cNvPr>
          <p:cNvSpPr>
            <a:spLocks noGrp="1"/>
          </p:cNvSpPr>
          <p:nvPr>
            <p:ph type="body" sz="quarter" idx="10"/>
          </p:nvPr>
        </p:nvSpPr>
        <p:spPr/>
        <p:txBody>
          <a:bodyPr/>
          <a:lstStyle/>
          <a:p>
            <a:endParaRPr lang="en-SI"/>
          </a:p>
        </p:txBody>
      </p:sp>
      <p:sp>
        <p:nvSpPr>
          <p:cNvPr id="3" name="Slide Number Placeholder 2">
            <a:extLst>
              <a:ext uri="{FF2B5EF4-FFF2-40B4-BE49-F238E27FC236}">
                <a16:creationId xmlns:a16="http://schemas.microsoft.com/office/drawing/2014/main" id="{CA78677A-C75F-55A6-C549-8F8C15956362}"/>
              </a:ext>
            </a:extLst>
          </p:cNvPr>
          <p:cNvSpPr>
            <a:spLocks noGrp="1"/>
          </p:cNvSpPr>
          <p:nvPr>
            <p:ph type="sldNum" sz="quarter" idx="4"/>
          </p:nvPr>
        </p:nvSpPr>
        <p:spPr/>
        <p:txBody>
          <a:bodyPr/>
          <a:lstStyle/>
          <a:p>
            <a:pPr>
              <a:defRPr/>
            </a:pPr>
            <a:fld id="{869A43B6-4A72-4A6E-B3BC-4E1A4B5DD1B6}" type="slidenum">
              <a:rPr lang="en-US" smtClean="0"/>
              <a:pPr>
                <a:defRPr/>
              </a:pPr>
              <a:t>30</a:t>
            </a:fld>
            <a:endParaRPr lang="en-US"/>
          </a:p>
        </p:txBody>
      </p:sp>
      <p:sp>
        <p:nvSpPr>
          <p:cNvPr id="5" name="Content Placeholder 4">
            <a:extLst>
              <a:ext uri="{FF2B5EF4-FFF2-40B4-BE49-F238E27FC236}">
                <a16:creationId xmlns:a16="http://schemas.microsoft.com/office/drawing/2014/main" id="{C6F9AD99-908D-9398-4FDB-1D069DF94D18}"/>
              </a:ext>
            </a:extLst>
          </p:cNvPr>
          <p:cNvSpPr>
            <a:spLocks noGrp="1"/>
          </p:cNvSpPr>
          <p:nvPr>
            <p:ph idx="1"/>
          </p:nvPr>
        </p:nvSpPr>
        <p:spPr>
          <a:xfrm>
            <a:off x="390995" y="3429000"/>
            <a:ext cx="7772400" cy="4608512"/>
          </a:xfrm>
        </p:spPr>
        <p:txBody>
          <a:bodyPr/>
          <a:lstStyle/>
          <a:p>
            <a:pPr algn="ctr"/>
            <a:r>
              <a:rPr lang="en-GB" dirty="0"/>
              <a:t>THANK YOU</a:t>
            </a:r>
            <a:endParaRPr lang="en-SI" dirty="0"/>
          </a:p>
        </p:txBody>
      </p:sp>
    </p:spTree>
    <p:extLst>
      <p:ext uri="{BB962C8B-B14F-4D97-AF65-F5344CB8AC3E}">
        <p14:creationId xmlns:p14="http://schemas.microsoft.com/office/powerpoint/2010/main" val="21058553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4</a:t>
            </a:fld>
            <a:endParaRPr lang="en-US"/>
          </a:p>
        </p:txBody>
      </p:sp>
      <p:pic>
        <p:nvPicPr>
          <p:cNvPr id="6" name="Content Placeholder 5"/>
          <p:cNvPicPr>
            <a:picLocks noGrp="1" noChangeAspect="1"/>
          </p:cNvPicPr>
          <p:nvPr>
            <p:ph idx="1"/>
          </p:nvPr>
        </p:nvPicPr>
        <p:blipFill>
          <a:blip r:embed="rId2"/>
          <a:stretch>
            <a:fillRect/>
          </a:stretch>
        </p:blipFill>
        <p:spPr>
          <a:xfrm>
            <a:off x="-7973" y="548680"/>
            <a:ext cx="9151973" cy="6309320"/>
          </a:xfrm>
          <a:prstGeom prst="rect">
            <a:avLst/>
          </a:prstGeom>
        </p:spPr>
      </p:pic>
    </p:spTree>
    <p:extLst>
      <p:ext uri="{BB962C8B-B14F-4D97-AF65-F5344CB8AC3E}">
        <p14:creationId xmlns:p14="http://schemas.microsoft.com/office/powerpoint/2010/main" val="30801820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5</a:t>
            </a:fld>
            <a:endParaRPr lang="en-US"/>
          </a:p>
        </p:txBody>
      </p:sp>
      <p:sp>
        <p:nvSpPr>
          <p:cNvPr id="4" name="Title 3"/>
          <p:cNvSpPr>
            <a:spLocks noGrp="1"/>
          </p:cNvSpPr>
          <p:nvPr>
            <p:ph type="title"/>
          </p:nvPr>
        </p:nvSpPr>
        <p:spPr>
          <a:xfrm>
            <a:off x="495300" y="509464"/>
            <a:ext cx="8153400" cy="1047328"/>
          </a:xfrm>
        </p:spPr>
        <p:txBody>
          <a:bodyPr/>
          <a:lstStyle/>
          <a:p>
            <a:pPr algn="ctr"/>
            <a:r>
              <a:rPr lang="en-GB" dirty="0"/>
              <a:t>Preserving cultural heritage</a:t>
            </a:r>
            <a:br>
              <a:rPr lang="en-GB" dirty="0"/>
            </a:br>
            <a:endParaRPr lang="sl-SI" dirty="0"/>
          </a:p>
        </p:txBody>
      </p:sp>
      <p:sp>
        <p:nvSpPr>
          <p:cNvPr id="5" name="Content Placeholder 4"/>
          <p:cNvSpPr>
            <a:spLocks noGrp="1"/>
          </p:cNvSpPr>
          <p:nvPr>
            <p:ph idx="1"/>
          </p:nvPr>
        </p:nvSpPr>
        <p:spPr>
          <a:xfrm>
            <a:off x="478140" y="1412776"/>
            <a:ext cx="8270324" cy="5256584"/>
          </a:xfrm>
        </p:spPr>
        <p:txBody>
          <a:bodyPr/>
          <a:lstStyle/>
          <a:p>
            <a:pPr algn="just"/>
            <a:r>
              <a:rPr lang="en-GB" sz="2800" dirty="0"/>
              <a:t>The event that aroused particular international concern was the decision to build the Aswan High Dam in Egypt, which would have flooded the valley containing the </a:t>
            </a:r>
            <a:r>
              <a:rPr lang="en-GB" sz="2800" dirty="0">
                <a:highlight>
                  <a:srgbClr val="FFFF00"/>
                </a:highlight>
              </a:rPr>
              <a:t>Abu Simbel temples </a:t>
            </a:r>
            <a:r>
              <a:rPr lang="en-GB" sz="2800" dirty="0"/>
              <a:t>, a treasure of ancient Egyptian civilization. In 1959, after an appeal from the governments of Egypt and Sudan, UNESCO launched an international safeguarding campaign. Archaeological research in the areas to be flooded was accelerated. Above all, the Abu Simbel and Philae temples were dismantled, moved to dry ground and reassembled.</a:t>
            </a:r>
            <a:endParaRPr lang="sl-SI" sz="2800" dirty="0"/>
          </a:p>
        </p:txBody>
      </p:sp>
    </p:spTree>
    <p:extLst>
      <p:ext uri="{BB962C8B-B14F-4D97-AF65-F5344CB8AC3E}">
        <p14:creationId xmlns:p14="http://schemas.microsoft.com/office/powerpoint/2010/main" val="21018431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6</a:t>
            </a:fld>
            <a:endParaRPr lang="en-US"/>
          </a:p>
        </p:txBody>
      </p:sp>
      <p:sp>
        <p:nvSpPr>
          <p:cNvPr id="5" name="Content Placeholder 4"/>
          <p:cNvSpPr>
            <a:spLocks noGrp="1"/>
          </p:cNvSpPr>
          <p:nvPr>
            <p:ph idx="1"/>
          </p:nvPr>
        </p:nvSpPr>
        <p:spPr>
          <a:xfrm>
            <a:off x="68026" y="548680"/>
            <a:ext cx="8896462" cy="6120680"/>
          </a:xfrm>
        </p:spPr>
        <p:txBody>
          <a:bodyPr/>
          <a:lstStyle/>
          <a:p>
            <a:pPr algn="just"/>
            <a:r>
              <a:rPr lang="en-GB" sz="2800" dirty="0"/>
              <a:t>The campaign cost about </a:t>
            </a:r>
            <a:r>
              <a:rPr lang="en-GB" sz="2800" dirty="0">
                <a:solidFill>
                  <a:srgbClr val="FF0000"/>
                </a:solidFill>
              </a:rPr>
              <a:t>US$80 million, half of which was donated by some 50 countries</a:t>
            </a:r>
            <a:r>
              <a:rPr lang="en-GB" sz="2800" dirty="0"/>
              <a:t>, showing the importance of solidarity and nations' shared responsibility in conserving outstanding cultural sites. Its success led to other safeguarding campaigns, such as saving </a:t>
            </a:r>
            <a:r>
              <a:rPr lang="en-GB" sz="2800" b="1" dirty="0"/>
              <a:t>Venice and its Lagoon (Italy) and the Archaeological Ruins at </a:t>
            </a:r>
            <a:r>
              <a:rPr lang="en-GB" sz="2800" b="1" dirty="0" err="1"/>
              <a:t>Moenjodaro</a:t>
            </a:r>
            <a:r>
              <a:rPr lang="en-GB" sz="2800" b="1" dirty="0"/>
              <a:t> (Pakistan) , and restoring the </a:t>
            </a:r>
            <a:r>
              <a:rPr lang="en-GB" sz="2800" b="1" dirty="0" err="1"/>
              <a:t>Borobodur</a:t>
            </a:r>
            <a:r>
              <a:rPr lang="en-GB" sz="2800" b="1" dirty="0"/>
              <a:t> Temple Compounds (Indonesia).</a:t>
            </a:r>
          </a:p>
          <a:p>
            <a:pPr algn="just"/>
            <a:endParaRPr lang="en-GB" sz="2800" dirty="0"/>
          </a:p>
          <a:p>
            <a:pPr algn="just"/>
            <a:r>
              <a:rPr lang="en-GB" sz="2800" dirty="0"/>
              <a:t>Consequently, UNESCO initiated, with the help of the International Council on Monuments and Sites </a:t>
            </a:r>
            <a:r>
              <a:rPr lang="en-GB" sz="2800" b="1" dirty="0"/>
              <a:t>(ICOMOS), </a:t>
            </a:r>
            <a:r>
              <a:rPr lang="en-GB" sz="2800" dirty="0"/>
              <a:t>the preparation of a draft convention on the protection of cultural heritage.</a:t>
            </a:r>
            <a:endParaRPr lang="sl-SI" sz="2800" dirty="0"/>
          </a:p>
        </p:txBody>
      </p:sp>
    </p:spTree>
    <p:extLst>
      <p:ext uri="{BB962C8B-B14F-4D97-AF65-F5344CB8AC3E}">
        <p14:creationId xmlns:p14="http://schemas.microsoft.com/office/powerpoint/2010/main" val="23300186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7</a:t>
            </a:fld>
            <a:endParaRPr lang="en-US"/>
          </a:p>
        </p:txBody>
      </p:sp>
      <p:sp>
        <p:nvSpPr>
          <p:cNvPr id="5" name="Content Placeholder 4"/>
          <p:cNvSpPr>
            <a:spLocks noGrp="1"/>
          </p:cNvSpPr>
          <p:nvPr>
            <p:ph idx="1"/>
          </p:nvPr>
        </p:nvSpPr>
        <p:spPr>
          <a:xfrm>
            <a:off x="421676" y="764704"/>
            <a:ext cx="7966747" cy="5400600"/>
          </a:xfrm>
        </p:spPr>
        <p:txBody>
          <a:bodyPr/>
          <a:lstStyle/>
          <a:p>
            <a:pPr algn="just"/>
            <a:r>
              <a:rPr lang="en-GB" dirty="0">
                <a:solidFill>
                  <a:schemeClr val="tx2"/>
                </a:solidFill>
              </a:rPr>
              <a:t>This is embodied in an international treaty called the  </a:t>
            </a:r>
            <a:r>
              <a:rPr lang="en-GB" b="1" dirty="0">
                <a:solidFill>
                  <a:srgbClr val="FF0000"/>
                </a:solidFill>
              </a:rPr>
              <a:t>Convention concerning the Protection of the World Cultural and Natural Heritage, adopted by UNESCO in 1972.</a:t>
            </a:r>
          </a:p>
          <a:p>
            <a:pPr algn="just"/>
            <a:r>
              <a:rPr lang="en-GB" dirty="0">
                <a:solidFill>
                  <a:schemeClr val="tx2"/>
                </a:solidFill>
              </a:rPr>
              <a:t>What makes the concept of World Heritage exceptional is its universal application. World Heritage sites belong to all the peoples of the world, irrespective of the territory on which they are located.</a:t>
            </a:r>
          </a:p>
          <a:p>
            <a:endParaRPr lang="sl-SI" dirty="0"/>
          </a:p>
        </p:txBody>
      </p:sp>
    </p:spTree>
    <p:extLst>
      <p:ext uri="{BB962C8B-B14F-4D97-AF65-F5344CB8AC3E}">
        <p14:creationId xmlns:p14="http://schemas.microsoft.com/office/powerpoint/2010/main" val="7159834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8</a:t>
            </a:fld>
            <a:endParaRPr lang="en-US"/>
          </a:p>
        </p:txBody>
      </p:sp>
      <p:sp>
        <p:nvSpPr>
          <p:cNvPr id="4" name="Title 3"/>
          <p:cNvSpPr>
            <a:spLocks noGrp="1"/>
          </p:cNvSpPr>
          <p:nvPr>
            <p:ph type="title"/>
          </p:nvPr>
        </p:nvSpPr>
        <p:spPr>
          <a:xfrm>
            <a:off x="539552" y="238336"/>
            <a:ext cx="8153400" cy="1047328"/>
          </a:xfrm>
        </p:spPr>
        <p:txBody>
          <a:bodyPr/>
          <a:lstStyle/>
          <a:p>
            <a:pPr algn="ctr"/>
            <a:r>
              <a:rPr lang="sl-SI" dirty="0"/>
              <a:t>UNESCO- MISSION</a:t>
            </a:r>
          </a:p>
        </p:txBody>
      </p:sp>
      <p:pic>
        <p:nvPicPr>
          <p:cNvPr id="6" name="Content Placeholder 5"/>
          <p:cNvPicPr>
            <a:picLocks noGrp="1" noChangeAspect="1"/>
          </p:cNvPicPr>
          <p:nvPr>
            <p:ph idx="1"/>
          </p:nvPr>
        </p:nvPicPr>
        <p:blipFill>
          <a:blip r:embed="rId2"/>
          <a:stretch>
            <a:fillRect/>
          </a:stretch>
        </p:blipFill>
        <p:spPr>
          <a:xfrm>
            <a:off x="47881" y="1052736"/>
            <a:ext cx="9042359" cy="5805264"/>
          </a:xfrm>
          <a:prstGeom prst="rect">
            <a:avLst/>
          </a:prstGeom>
        </p:spPr>
      </p:pic>
    </p:spTree>
    <p:extLst>
      <p:ext uri="{BB962C8B-B14F-4D97-AF65-F5344CB8AC3E}">
        <p14:creationId xmlns:p14="http://schemas.microsoft.com/office/powerpoint/2010/main" val="188908846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9</a:t>
            </a:fld>
            <a:endParaRPr lang="en-US"/>
          </a:p>
        </p:txBody>
      </p:sp>
      <p:pic>
        <p:nvPicPr>
          <p:cNvPr id="6" name="Content Placeholder 5"/>
          <p:cNvPicPr>
            <a:picLocks noGrp="1" noChangeAspect="1"/>
          </p:cNvPicPr>
          <p:nvPr>
            <p:ph idx="1"/>
          </p:nvPr>
        </p:nvPicPr>
        <p:blipFill>
          <a:blip r:embed="rId2"/>
          <a:stretch>
            <a:fillRect/>
          </a:stretch>
        </p:blipFill>
        <p:spPr>
          <a:xfrm>
            <a:off x="77924" y="1484784"/>
            <a:ext cx="9034705" cy="3884811"/>
          </a:xfrm>
          <a:prstGeom prst="rect">
            <a:avLst/>
          </a:prstGeom>
        </p:spPr>
      </p:pic>
    </p:spTree>
    <p:extLst>
      <p:ext uri="{BB962C8B-B14F-4D97-AF65-F5344CB8AC3E}">
        <p14:creationId xmlns:p14="http://schemas.microsoft.com/office/powerpoint/2010/main" val="1699315992"/>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dstavitev1" id="{70D1E67F-A61B-4CD7-8306-E1E09F5CE5FB}" vid="{B107AE38-65FD-42CA-A9E8-6D8F3A1C8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3C28C8773A74B4F873CEB14282186B3" ma:contentTypeVersion="12" ma:contentTypeDescription="Ustvari nov dokument." ma:contentTypeScope="" ma:versionID="2fef2e4d8cc0a644d439e4d559c97441">
  <xsd:schema xmlns:xsd="http://www.w3.org/2001/XMLSchema" xmlns:xs="http://www.w3.org/2001/XMLSchema" xmlns:p="http://schemas.microsoft.com/office/2006/metadata/properties" xmlns:ns3="15219b98-35a1-4f64-958f-fb53a2022b55" xmlns:ns4="804c1dcc-fafc-40df-8fed-5dbadf0eea71" targetNamespace="http://schemas.microsoft.com/office/2006/metadata/properties" ma:root="true" ma:fieldsID="7cf41335440317dda6be5383f29cac46" ns3:_="" ns4:_="">
    <xsd:import namespace="15219b98-35a1-4f64-958f-fb53a2022b55"/>
    <xsd:import namespace="804c1dcc-fafc-40df-8fed-5dbadf0eea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9b98-35a1-4f64-958f-fb53a2022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c1dcc-fafc-40df-8fed-5dbadf0eea71"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SharingHintHash" ma:index="12"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9B288-9AFF-4897-85EE-C3BE93671164}">
  <ds:schemaRefs>
    <ds:schemaRef ds:uri="http://schemas.microsoft.com/office/infopath/2007/PartnerControls"/>
    <ds:schemaRef ds:uri="15219b98-35a1-4f64-958f-fb53a2022b55"/>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804c1dcc-fafc-40df-8fed-5dbadf0eea71"/>
    <ds:schemaRef ds:uri="http://www.w3.org/XML/1998/namespace"/>
    <ds:schemaRef ds:uri="http://purl.org/dc/dcmitype/"/>
  </ds:schemaRefs>
</ds:datastoreItem>
</file>

<file path=customXml/itemProps2.xml><?xml version="1.0" encoding="utf-8"?>
<ds:datastoreItem xmlns:ds="http://schemas.openxmlformats.org/officeDocument/2006/customXml" ds:itemID="{18BA7AB2-EEB2-4E7F-A89A-45E44A268158}">
  <ds:schemaRefs>
    <ds:schemaRef ds:uri="http://schemas.microsoft.com/sharepoint/v3/contenttype/forms"/>
  </ds:schemaRefs>
</ds:datastoreItem>
</file>

<file path=customXml/itemProps3.xml><?xml version="1.0" encoding="utf-8"?>
<ds:datastoreItem xmlns:ds="http://schemas.openxmlformats.org/officeDocument/2006/customXml" ds:itemID="{7DE54D08-679C-4E43-927F-DB13E4887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9b98-35a1-4f64-958f-fb53a2022b55"/>
    <ds:schemaRef ds:uri="804c1dcc-fafc-40df-8fed-5dbadf0ee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60-ppt-predloga-um-pf-ang-1</Template>
  <TotalTime>0</TotalTime>
  <Words>1390</Words>
  <Application>Microsoft Office PowerPoint</Application>
  <PresentationFormat>On-screen Show (4:3)</PresentationFormat>
  <Paragraphs>85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Tahoma</vt:lpstr>
      <vt:lpstr>Wingdings</vt:lpstr>
      <vt:lpstr>UM.SI</vt:lpstr>
      <vt:lpstr>Natural and Cultural Heritage as a Common Denominator of Integration and Sustainability in the EU</vt:lpstr>
      <vt:lpstr>HERITAGE</vt:lpstr>
      <vt:lpstr>PowerPoint Presentation</vt:lpstr>
      <vt:lpstr>PowerPoint Presentation</vt:lpstr>
      <vt:lpstr>Preserving cultural heritage </vt:lpstr>
      <vt:lpstr>PowerPoint Presentation</vt:lpstr>
      <vt:lpstr>PowerPoint Presentation</vt:lpstr>
      <vt:lpstr>UNESCO- MISSION</vt:lpstr>
      <vt:lpstr>PowerPoint Presentation</vt:lpstr>
      <vt:lpstr>Strategic Objectives</vt:lpstr>
      <vt:lpstr>Saturday, September 9- Sunday, September 17</vt:lpstr>
      <vt:lpstr>PowerPoint Presentation</vt:lpstr>
      <vt:lpstr>Young European #HeritageMakers </vt:lpstr>
      <vt:lpstr>Countries participating</vt:lpstr>
      <vt:lpstr>EU Legal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Tangible and intangible Cultural Heritage </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Regulations of Heritage and Promotion of Sustainability in the EU</dc:title>
  <dc:creator/>
  <cp:keywords>Predloga; Template; PowerPoint</cp:keywords>
  <cp:lastModifiedBy/>
  <cp:revision>12</cp:revision>
  <dcterms:created xsi:type="dcterms:W3CDTF">2020-02-12T10:04:15Z</dcterms:created>
  <dcterms:modified xsi:type="dcterms:W3CDTF">2025-06-13T10:03:56Z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0x010100D3C28C8773A74B4F873CEB14282186B3</vt:lpwstr>
  </property>
</Properties>
</file>