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8" r:id="rId4"/>
  </p:sldMasterIdLst>
  <p:notesMasterIdLst>
    <p:notesMasterId r:id="rId20"/>
  </p:notesMasterIdLst>
  <p:handoutMasterIdLst>
    <p:handoutMasterId r:id="rId21"/>
  </p:handoutMasterIdLst>
  <p:sldIdLst>
    <p:sldId id="256" r:id="rId5"/>
    <p:sldId id="329" r:id="rId6"/>
    <p:sldId id="337" r:id="rId7"/>
    <p:sldId id="340" r:id="rId8"/>
    <p:sldId id="342" r:id="rId9"/>
    <p:sldId id="338" r:id="rId10"/>
    <p:sldId id="339" r:id="rId11"/>
    <p:sldId id="343" r:id="rId12"/>
    <p:sldId id="344" r:id="rId13"/>
    <p:sldId id="345" r:id="rId14"/>
    <p:sldId id="331" r:id="rId15"/>
    <p:sldId id="333" r:id="rId16"/>
    <p:sldId id="334" r:id="rId17"/>
    <p:sldId id="336" r:id="rId18"/>
    <p:sldId id="285"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A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69" autoAdjust="0"/>
    <p:restoredTop sz="94660"/>
  </p:normalViewPr>
  <p:slideViewPr>
    <p:cSldViewPr>
      <p:cViewPr varScale="1">
        <p:scale>
          <a:sx n="88" d="100"/>
          <a:sy n="88" d="100"/>
        </p:scale>
        <p:origin x="1469" y="6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7" d="100"/>
          <a:sy n="57" d="100"/>
        </p:scale>
        <p:origin x="-175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2507825-8529-4B4B-97B0-58DFFD3405C8}" type="datetimeFigureOut">
              <a:rPr lang="sl-SI" smtClean="0"/>
              <a:t>3. 06. 2022</a:t>
            </a:fld>
            <a:endParaRPr lang="sl-SI"/>
          </a:p>
        </p:txBody>
      </p:sp>
      <p:sp>
        <p:nvSpPr>
          <p:cNvPr id="4" name="Ograda no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5" name="Ograda številke diapoz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06B28D-31DF-4F79-8439-A95A0F237830}" type="slidenum">
              <a:rPr lang="sl-SI" smtClean="0"/>
              <a:t>‹#›</a:t>
            </a:fld>
            <a:endParaRPr lang="sl-SI"/>
          </a:p>
        </p:txBody>
      </p:sp>
    </p:spTree>
    <p:extLst>
      <p:ext uri="{BB962C8B-B14F-4D97-AF65-F5344CB8AC3E}">
        <p14:creationId xmlns:p14="http://schemas.microsoft.com/office/powerpoint/2010/main" val="990627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F719EA-6195-4091-963B-595724FFC946}" type="datetimeFigureOut">
              <a:rPr lang="sl-SI" smtClean="0"/>
              <a:t>3. 06. 2022</a:t>
            </a:fld>
            <a:endParaRPr lang="sl-SI"/>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B775F-F8D6-4738-A0EF-069010D5B146}" type="slidenum">
              <a:rPr lang="sl-SI" smtClean="0"/>
              <a:t>‹#›</a:t>
            </a:fld>
            <a:endParaRPr lang="sl-SI"/>
          </a:p>
        </p:txBody>
      </p:sp>
    </p:spTree>
    <p:extLst>
      <p:ext uri="{BB962C8B-B14F-4D97-AF65-F5344CB8AC3E}">
        <p14:creationId xmlns:p14="http://schemas.microsoft.com/office/powerpoint/2010/main" val="4272381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Except Poland.</a:t>
            </a:r>
            <a:endParaRPr lang="sl-SI" dirty="0"/>
          </a:p>
        </p:txBody>
      </p:sp>
      <p:sp>
        <p:nvSpPr>
          <p:cNvPr id="4" name="Slide Number Placeholder 3"/>
          <p:cNvSpPr>
            <a:spLocks noGrp="1"/>
          </p:cNvSpPr>
          <p:nvPr>
            <p:ph type="sldNum" sz="quarter" idx="10"/>
          </p:nvPr>
        </p:nvSpPr>
        <p:spPr/>
        <p:txBody>
          <a:bodyPr/>
          <a:lstStyle/>
          <a:p>
            <a:fld id="{6AF4857F-708F-4EBB-8533-6906663B352F}" type="slidenum">
              <a:rPr lang="sl-SI" smtClean="0"/>
              <a:t>12</a:t>
            </a:fld>
            <a:endParaRPr lang="sl-SI"/>
          </a:p>
        </p:txBody>
      </p:sp>
    </p:spTree>
    <p:extLst>
      <p:ext uri="{BB962C8B-B14F-4D97-AF65-F5344CB8AC3E}">
        <p14:creationId xmlns:p14="http://schemas.microsoft.com/office/powerpoint/2010/main" val="6329233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Naslovni diapozitiv">
    <p:spTree>
      <p:nvGrpSpPr>
        <p:cNvPr id="1" name=""/>
        <p:cNvGrpSpPr/>
        <p:nvPr/>
      </p:nvGrpSpPr>
      <p:grpSpPr>
        <a:xfrm>
          <a:off x="0" y="0"/>
          <a:ext cx="0" cy="0"/>
          <a:chOff x="0" y="0"/>
          <a:chExt cx="0" cy="0"/>
        </a:xfrm>
      </p:grpSpPr>
      <p:sp>
        <p:nvSpPr>
          <p:cNvPr id="17410" name="Rectangle 2"/>
          <p:cNvSpPr>
            <a:spLocks noGrp="1" noChangeArrowheads="1"/>
          </p:cNvSpPr>
          <p:nvPr>
            <p:ph type="ctrTitle" hasCustomPrompt="1"/>
          </p:nvPr>
        </p:nvSpPr>
        <p:spPr>
          <a:xfrm>
            <a:off x="1331640" y="1320800"/>
            <a:ext cx="6696744" cy="2684264"/>
          </a:xfrm>
        </p:spPr>
        <p:txBody>
          <a:bodyPr anchor="b"/>
          <a:lstStyle>
            <a:lvl1pPr algn="r">
              <a:defRPr sz="4400">
                <a:latin typeface="Calibri" pitchFamily="34" charset="0"/>
              </a:defRPr>
            </a:lvl1pPr>
          </a:lstStyle>
          <a:p>
            <a:pPr lvl="0"/>
            <a:r>
              <a:rPr lang="sl-SI" noProof="0" smtClean="0"/>
              <a:t>Glavni naslov</a:t>
            </a:r>
            <a:endParaRPr lang="en-GB" noProof="0" smtClean="0"/>
          </a:p>
        </p:txBody>
      </p:sp>
      <p:sp>
        <p:nvSpPr>
          <p:cNvPr id="17411" name="Rectangle 3"/>
          <p:cNvSpPr>
            <a:spLocks noGrp="1" noChangeArrowheads="1"/>
          </p:cNvSpPr>
          <p:nvPr>
            <p:ph type="subTitle" idx="1" hasCustomPrompt="1"/>
          </p:nvPr>
        </p:nvSpPr>
        <p:spPr>
          <a:xfrm>
            <a:off x="1331640" y="4221088"/>
            <a:ext cx="6688832" cy="1727845"/>
          </a:xfrm>
        </p:spPr>
        <p:txBody>
          <a:bodyPr/>
          <a:lstStyle>
            <a:lvl1pPr marL="0" indent="0" algn="r">
              <a:buFont typeface="Wingdings" pitchFamily="2" charset="2"/>
              <a:buNone/>
              <a:defRPr sz="3200">
                <a:latin typeface="Calibri" pitchFamily="34" charset="0"/>
              </a:defRPr>
            </a:lvl1pPr>
          </a:lstStyle>
          <a:p>
            <a:pPr lvl="0"/>
            <a:r>
              <a:rPr lang="sl-SI" noProof="0" smtClean="0"/>
              <a:t>Podnaslov</a:t>
            </a:r>
            <a:endParaRPr lang="en-GB" noProof="0" smtClean="0"/>
          </a:p>
        </p:txBody>
      </p:sp>
      <p:pic>
        <p:nvPicPr>
          <p:cNvPr id="2" name="Picture 2" descr="https://pf.um.si/site/assets/files/1908/logo-um-pf-ang-60.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00578" y="209109"/>
            <a:ext cx="2119893" cy="102883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slov in vsebina">
    <p:spTree>
      <p:nvGrpSpPr>
        <p:cNvPr id="1" name=""/>
        <p:cNvGrpSpPr/>
        <p:nvPr/>
      </p:nvGrpSpPr>
      <p:grpSpPr>
        <a:xfrm>
          <a:off x="0" y="0"/>
          <a:ext cx="0" cy="0"/>
          <a:chOff x="0" y="0"/>
          <a:chExt cx="0" cy="0"/>
        </a:xfrm>
      </p:grpSpPr>
      <p:sp>
        <p:nvSpPr>
          <p:cNvPr id="12" name="Text Placeholder 11"/>
          <p:cNvSpPr>
            <a:spLocks noGrp="1"/>
          </p:cNvSpPr>
          <p:nvPr>
            <p:ph type="body" sz="quarter" idx="10" hasCustomPrompt="1"/>
          </p:nvPr>
        </p:nvSpPr>
        <p:spPr>
          <a:xfrm>
            <a:off x="-1" y="0"/>
            <a:ext cx="7908455" cy="476672"/>
          </a:xfrm>
          <a:solidFill>
            <a:srgbClr val="006A8E"/>
          </a:solidFill>
        </p:spPr>
        <p:txBody>
          <a:bodyPr/>
          <a:lstStyle>
            <a:lvl1pPr marL="0" indent="0">
              <a:buNone/>
              <a:defRPr sz="2400">
                <a:solidFill>
                  <a:schemeClr val="bg1"/>
                </a:solidFill>
              </a:defRPr>
            </a:lvl1pPr>
          </a:lstStyle>
          <a:p>
            <a:pPr lvl="0"/>
            <a:r>
              <a:rPr lang="en-US" dirty="0" err="1" smtClean="0"/>
              <a:t>Naslov</a:t>
            </a:r>
            <a:endParaRPr lang="sl-SI" dirty="0"/>
          </a:p>
        </p:txBody>
      </p:sp>
      <p:sp>
        <p:nvSpPr>
          <p:cNvPr id="7" name="Slide Number Placeholder 5"/>
          <p:cNvSpPr>
            <a:spLocks noGrp="1"/>
          </p:cNvSpPr>
          <p:nvPr>
            <p:ph type="sldNum" sz="quarter" idx="4"/>
          </p:nvPr>
        </p:nvSpPr>
        <p:spPr>
          <a:xfrm>
            <a:off x="8163395" y="6381328"/>
            <a:ext cx="898659" cy="392904"/>
          </a:xfrm>
          <a:prstGeom prst="rect">
            <a:avLst/>
          </a:prstGeom>
          <a:noFill/>
        </p:spPr>
        <p:txBody>
          <a:bodyPr vert="horz" lIns="91440" tIns="45720" rIns="91440" bIns="45720" rtlCol="0" anchor="ctr"/>
          <a:lstStyle>
            <a:lvl1pPr algn="r">
              <a:defRPr sz="2400">
                <a:solidFill>
                  <a:srgbClr val="006A8E"/>
                </a:solidFill>
                <a:latin typeface="Calibri" pitchFamily="34" charset="0"/>
              </a:defRPr>
            </a:lvl1pPr>
          </a:lstStyle>
          <a:p>
            <a:pPr>
              <a:defRPr/>
            </a:pPr>
            <a:fld id="{869A43B6-4A72-4A6E-B3BC-4E1A4B5DD1B6}" type="slidenum">
              <a:rPr lang="en-US" smtClean="0"/>
              <a:pPr>
                <a:defRPr/>
              </a:pPr>
              <a:t>‹#›</a:t>
            </a:fld>
            <a:endParaRPr lang="en-US"/>
          </a:p>
        </p:txBody>
      </p:sp>
      <p:sp>
        <p:nvSpPr>
          <p:cNvPr id="13" name="Title 12"/>
          <p:cNvSpPr>
            <a:spLocks noGrp="1"/>
          </p:cNvSpPr>
          <p:nvPr>
            <p:ph type="title" hasCustomPrompt="1"/>
          </p:nvPr>
        </p:nvSpPr>
        <p:spPr/>
        <p:txBody>
          <a:bodyPr/>
          <a:lstStyle>
            <a:lvl1pPr>
              <a:defRPr sz="4400"/>
            </a:lvl1pPr>
          </a:lstStyle>
          <a:p>
            <a:r>
              <a:rPr lang="en-US" dirty="0" err="1" smtClean="0"/>
              <a:t>Naslov</a:t>
            </a:r>
            <a:r>
              <a:rPr lang="en-US" dirty="0" smtClean="0"/>
              <a:t> </a:t>
            </a:r>
            <a:r>
              <a:rPr lang="en-US" dirty="0" err="1" smtClean="0"/>
              <a:t>strani</a:t>
            </a:r>
            <a:endParaRPr lang="sl-SI" dirty="0"/>
          </a:p>
        </p:txBody>
      </p:sp>
      <p:sp>
        <p:nvSpPr>
          <p:cNvPr id="8" name="Content Placeholder 2"/>
          <p:cNvSpPr>
            <a:spLocks noGrp="1"/>
          </p:cNvSpPr>
          <p:nvPr>
            <p:ph idx="1" hasCustomPrompt="1"/>
          </p:nvPr>
        </p:nvSpPr>
        <p:spPr>
          <a:xfrm>
            <a:off x="685800" y="1628800"/>
            <a:ext cx="7772400" cy="4608512"/>
          </a:xfrm>
        </p:spPr>
        <p:txBody>
          <a:bodyPr/>
          <a:lstStyle>
            <a:lvl1pPr>
              <a:defRPr sz="3200"/>
            </a:lvl1pPr>
            <a:lvl2pPr>
              <a:defRPr sz="2800"/>
            </a:lvl2pPr>
            <a:lvl3pPr>
              <a:defRPr sz="2400"/>
            </a:lvl3pPr>
            <a:lvl4pPr>
              <a:defRPr sz="2000"/>
            </a:lvl4pPr>
            <a:lvl5pPr>
              <a:defRPr sz="2000"/>
            </a:lvl5pPr>
          </a:lstStyle>
          <a:p>
            <a:pPr lvl="0"/>
            <a:r>
              <a:rPr lang="sl-SI" smtClean="0"/>
              <a:t>Tekst</a:t>
            </a:r>
            <a:endParaRPr lang="en-US" smtClean="0"/>
          </a:p>
          <a:p>
            <a:pPr lvl="1"/>
            <a:r>
              <a:rPr lang="sl-SI" smtClean="0"/>
              <a:t>Druga raven</a:t>
            </a:r>
            <a:endParaRPr lang="en-US" smtClean="0"/>
          </a:p>
          <a:p>
            <a:pPr lvl="2"/>
            <a:r>
              <a:rPr lang="sl-SI" smtClean="0"/>
              <a:t>Tretja raven</a:t>
            </a:r>
            <a:endParaRPr lang="en-US" smtClean="0"/>
          </a:p>
          <a:p>
            <a:pPr lvl="3"/>
            <a:r>
              <a:rPr lang="sl-SI" smtClean="0"/>
              <a:t>Četrta raven</a:t>
            </a:r>
            <a:endParaRPr lang="en-US" smtClean="0"/>
          </a:p>
          <a:p>
            <a:pPr lvl="4"/>
            <a:r>
              <a:rPr lang="sl-SI" smtClean="0"/>
              <a:t>Peta raven</a:t>
            </a:r>
          </a:p>
        </p:txBody>
      </p:sp>
      <p:sp>
        <p:nvSpPr>
          <p:cNvPr id="14" name="TextBox 13"/>
          <p:cNvSpPr txBox="1"/>
          <p:nvPr userDrawn="1"/>
        </p:nvSpPr>
        <p:spPr>
          <a:xfrm>
            <a:off x="7750147" y="0"/>
            <a:ext cx="1393853" cy="475200"/>
          </a:xfrm>
          <a:prstGeom prst="rect">
            <a:avLst/>
          </a:prstGeom>
          <a:solidFill>
            <a:srgbClr val="006A8E"/>
          </a:solidFill>
        </p:spPr>
        <p:txBody>
          <a:bodyPr wrap="square" rtlCol="0">
            <a:spAutoFit/>
          </a:bodyPr>
          <a:lstStyle/>
          <a:p>
            <a:endParaRPr lang="sl-SI" sz="2400" dirty="0">
              <a:latin typeface="Calibri" panose="020F0502020204030204" pitchFamily="34" charset="0"/>
            </a:endParaRPr>
          </a:p>
        </p:txBody>
      </p:sp>
      <p:pic>
        <p:nvPicPr>
          <p:cNvPr id="2" name="Picture 2" descr="https://pf.um.si/site/assets/files/1908/logo-um-pf-ang-60-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00392" y="11765"/>
            <a:ext cx="930657" cy="451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2845381"/>
      </p:ext>
    </p:extLst>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85800" y="1628800"/>
            <a:ext cx="7772400" cy="4608512"/>
          </a:xfrm>
        </p:spPr>
        <p:txBody>
          <a:bodyPr/>
          <a:lstStyle>
            <a:lvl1pPr>
              <a:defRPr sz="3200"/>
            </a:lvl1pPr>
            <a:lvl2pPr>
              <a:defRPr sz="2800"/>
            </a:lvl2pPr>
            <a:lvl3pPr>
              <a:defRPr sz="2400"/>
            </a:lvl3pPr>
            <a:lvl4pPr>
              <a:defRPr sz="2000"/>
            </a:lvl4pPr>
            <a:lvl5pPr>
              <a:defRPr sz="2000"/>
            </a:lvl5pPr>
          </a:lstStyle>
          <a:p>
            <a:pPr lvl="0"/>
            <a:r>
              <a:rPr lang="sl-SI" smtClean="0"/>
              <a:t>Tekst</a:t>
            </a:r>
            <a:endParaRPr lang="en-US" smtClean="0"/>
          </a:p>
          <a:p>
            <a:pPr lvl="1"/>
            <a:r>
              <a:rPr lang="sl-SI" smtClean="0"/>
              <a:t>Druga raven</a:t>
            </a:r>
            <a:endParaRPr lang="en-US" smtClean="0"/>
          </a:p>
          <a:p>
            <a:pPr lvl="2"/>
            <a:r>
              <a:rPr lang="sl-SI" smtClean="0"/>
              <a:t>Tretja raven</a:t>
            </a:r>
            <a:endParaRPr lang="en-US" smtClean="0"/>
          </a:p>
          <a:p>
            <a:pPr lvl="3"/>
            <a:r>
              <a:rPr lang="sl-SI" smtClean="0"/>
              <a:t>Četrta raven</a:t>
            </a:r>
            <a:endParaRPr lang="en-US" smtClean="0"/>
          </a:p>
          <a:p>
            <a:pPr lvl="4"/>
            <a:r>
              <a:rPr lang="sl-SI" smtClean="0"/>
              <a:t>Peta raven</a:t>
            </a:r>
          </a:p>
        </p:txBody>
      </p:sp>
      <p:sp>
        <p:nvSpPr>
          <p:cNvPr id="13" name="Title 12"/>
          <p:cNvSpPr>
            <a:spLocks noGrp="1"/>
          </p:cNvSpPr>
          <p:nvPr>
            <p:ph type="title" hasCustomPrompt="1"/>
          </p:nvPr>
        </p:nvSpPr>
        <p:spPr/>
        <p:txBody>
          <a:bodyPr/>
          <a:lstStyle/>
          <a:p>
            <a:r>
              <a:rPr lang="en-US" smtClean="0"/>
              <a:t>Naslov strani</a:t>
            </a:r>
            <a:endParaRPr lang="sl-SI"/>
          </a:p>
        </p:txBody>
      </p:sp>
    </p:spTree>
    <p:extLst>
      <p:ext uri="{BB962C8B-B14F-4D97-AF65-F5344CB8AC3E}">
        <p14:creationId xmlns:p14="http://schemas.microsoft.com/office/powerpoint/2010/main" val="3422709918"/>
      </p:ext>
    </p:extLst>
  </p:cSld>
  <p:clrMapOvr>
    <a:masterClrMapping/>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e vsebini">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3400" y="476672"/>
            <a:ext cx="8153400" cy="1047328"/>
          </a:xfrm>
        </p:spPr>
        <p:txBody>
          <a:bodyPr/>
          <a:lstStyle>
            <a:lvl1pPr>
              <a:defRPr sz="4400"/>
            </a:lvl1pPr>
          </a:lstStyle>
          <a:p>
            <a:r>
              <a:rPr lang="en-US" smtClean="0"/>
              <a:t>Naslov strani</a:t>
            </a:r>
            <a:endParaRPr lang="sl-SI"/>
          </a:p>
        </p:txBody>
      </p:sp>
      <p:sp>
        <p:nvSpPr>
          <p:cNvPr id="3" name="Content Placeholder 2"/>
          <p:cNvSpPr>
            <a:spLocks noGrp="1"/>
          </p:cNvSpPr>
          <p:nvPr>
            <p:ph sz="half" idx="1" hasCustomPrompt="1"/>
          </p:nvPr>
        </p:nvSpPr>
        <p:spPr>
          <a:xfrm>
            <a:off x="685800" y="1628800"/>
            <a:ext cx="3810000" cy="4608512"/>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sl-SI" smtClean="0"/>
              <a:t>Tekst</a:t>
            </a:r>
            <a:endParaRPr lang="en-US" smtClean="0"/>
          </a:p>
          <a:p>
            <a:pPr lvl="1"/>
            <a:r>
              <a:rPr lang="sl-SI" smtClean="0"/>
              <a:t>Druga raven</a:t>
            </a:r>
            <a:endParaRPr lang="en-US" smtClean="0"/>
          </a:p>
          <a:p>
            <a:pPr lvl="2"/>
            <a:r>
              <a:rPr lang="sl-SI" smtClean="0"/>
              <a:t>Tretja raven</a:t>
            </a:r>
            <a:endParaRPr lang="en-US" smtClean="0"/>
          </a:p>
          <a:p>
            <a:pPr lvl="3"/>
            <a:r>
              <a:rPr lang="sl-SI" smtClean="0"/>
              <a:t>Četrta raven</a:t>
            </a:r>
            <a:endParaRPr lang="en-US" smtClean="0"/>
          </a:p>
          <a:p>
            <a:pPr lvl="4"/>
            <a:r>
              <a:rPr lang="sl-SI" smtClean="0"/>
              <a:t>Peta raven</a:t>
            </a:r>
            <a:endParaRPr lang="sl-SI"/>
          </a:p>
        </p:txBody>
      </p:sp>
      <p:sp>
        <p:nvSpPr>
          <p:cNvPr id="4" name="Content Placeholder 3"/>
          <p:cNvSpPr>
            <a:spLocks noGrp="1"/>
          </p:cNvSpPr>
          <p:nvPr>
            <p:ph sz="half" idx="2" hasCustomPrompt="1"/>
          </p:nvPr>
        </p:nvSpPr>
        <p:spPr>
          <a:xfrm>
            <a:off x="4648200" y="1628800"/>
            <a:ext cx="3810000" cy="4608512"/>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sl-SI" smtClean="0"/>
              <a:t>Tekst</a:t>
            </a:r>
            <a:endParaRPr lang="en-US" smtClean="0"/>
          </a:p>
          <a:p>
            <a:pPr lvl="1"/>
            <a:r>
              <a:rPr lang="sl-SI" smtClean="0"/>
              <a:t>Druga raven</a:t>
            </a:r>
            <a:endParaRPr lang="en-US" smtClean="0"/>
          </a:p>
          <a:p>
            <a:pPr lvl="2"/>
            <a:r>
              <a:rPr lang="sl-SI" smtClean="0"/>
              <a:t>Tretja raven</a:t>
            </a:r>
            <a:endParaRPr lang="en-US" smtClean="0"/>
          </a:p>
          <a:p>
            <a:pPr lvl="3"/>
            <a:r>
              <a:rPr lang="sl-SI" smtClean="0"/>
              <a:t>Četrta raven</a:t>
            </a:r>
            <a:endParaRPr lang="en-US" smtClean="0"/>
          </a:p>
          <a:p>
            <a:pPr lvl="4"/>
            <a:r>
              <a:rPr lang="sl-SI" smtClean="0"/>
              <a:t>Peta raven</a:t>
            </a:r>
            <a:endParaRPr lang="sl-SI"/>
          </a:p>
        </p:txBody>
      </p:sp>
      <p:sp>
        <p:nvSpPr>
          <p:cNvPr id="10" name="Slide Number Placeholder 5"/>
          <p:cNvSpPr>
            <a:spLocks noGrp="1"/>
          </p:cNvSpPr>
          <p:nvPr>
            <p:ph type="sldNum" sz="quarter" idx="4"/>
          </p:nvPr>
        </p:nvSpPr>
        <p:spPr>
          <a:xfrm>
            <a:off x="8163395" y="6381328"/>
            <a:ext cx="898659" cy="392904"/>
          </a:xfrm>
          <a:prstGeom prst="rect">
            <a:avLst/>
          </a:prstGeom>
          <a:noFill/>
        </p:spPr>
        <p:txBody>
          <a:bodyPr vert="horz" lIns="91440" tIns="45720" rIns="91440" bIns="45720" rtlCol="0" anchor="ctr"/>
          <a:lstStyle>
            <a:lvl1pPr algn="r">
              <a:defRPr sz="2000">
                <a:solidFill>
                  <a:srgbClr val="006A8E"/>
                </a:solidFill>
                <a:latin typeface="Calibri" pitchFamily="34" charset="0"/>
              </a:defRPr>
            </a:lvl1pPr>
          </a:lstStyle>
          <a:p>
            <a:pPr>
              <a:defRPr/>
            </a:pPr>
            <a:fld id="{869A43B6-4A72-4A6E-B3BC-4E1A4B5DD1B6}" type="slidenum">
              <a:rPr lang="en-US" smtClean="0"/>
              <a:pPr>
                <a:defRPr/>
              </a:pPr>
              <a:t>‹#›</a:t>
            </a:fld>
            <a:endParaRPr lang="en-US"/>
          </a:p>
        </p:txBody>
      </p:sp>
      <p:sp>
        <p:nvSpPr>
          <p:cNvPr id="8" name="Text Placeholder 11"/>
          <p:cNvSpPr>
            <a:spLocks noGrp="1"/>
          </p:cNvSpPr>
          <p:nvPr>
            <p:ph type="body" sz="quarter" idx="10" hasCustomPrompt="1"/>
          </p:nvPr>
        </p:nvSpPr>
        <p:spPr>
          <a:xfrm>
            <a:off x="-1" y="0"/>
            <a:ext cx="7908455" cy="476672"/>
          </a:xfrm>
          <a:solidFill>
            <a:srgbClr val="006A8E"/>
          </a:solidFill>
        </p:spPr>
        <p:txBody>
          <a:bodyPr/>
          <a:lstStyle>
            <a:lvl1pPr marL="0" indent="0">
              <a:buNone/>
              <a:defRPr sz="2400">
                <a:solidFill>
                  <a:schemeClr val="bg1"/>
                </a:solidFill>
              </a:defRPr>
            </a:lvl1pPr>
          </a:lstStyle>
          <a:p>
            <a:pPr lvl="0"/>
            <a:r>
              <a:rPr lang="en-US" dirty="0" err="1" smtClean="0"/>
              <a:t>Naslov</a:t>
            </a:r>
            <a:endParaRPr lang="sl-SI" dirty="0"/>
          </a:p>
        </p:txBody>
      </p:sp>
      <p:sp>
        <p:nvSpPr>
          <p:cNvPr id="11" name="TextBox 10"/>
          <p:cNvSpPr txBox="1"/>
          <p:nvPr userDrawn="1"/>
        </p:nvSpPr>
        <p:spPr>
          <a:xfrm>
            <a:off x="7750147" y="0"/>
            <a:ext cx="1393853" cy="475200"/>
          </a:xfrm>
          <a:prstGeom prst="rect">
            <a:avLst/>
          </a:prstGeom>
          <a:solidFill>
            <a:srgbClr val="006A8E"/>
          </a:solidFill>
        </p:spPr>
        <p:txBody>
          <a:bodyPr wrap="square" rtlCol="0">
            <a:spAutoFit/>
          </a:bodyPr>
          <a:lstStyle/>
          <a:p>
            <a:endParaRPr lang="sl-SI" sz="2400" dirty="0">
              <a:latin typeface="Calibri" panose="020F0502020204030204" pitchFamily="34" charset="0"/>
            </a:endParaRPr>
          </a:p>
        </p:txBody>
      </p:sp>
      <p:pic>
        <p:nvPicPr>
          <p:cNvPr id="12" name="Picture 2" descr="https://pf.um.si/site/assets/files/1908/logo-um-pf-ang-60-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00392" y="11765"/>
            <a:ext cx="930657" cy="451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9327201"/>
      </p:ext>
    </p:extLst>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3400" y="476672"/>
            <a:ext cx="8153400" cy="1047328"/>
          </a:xfrm>
        </p:spPr>
        <p:txBody>
          <a:bodyPr/>
          <a:lstStyle>
            <a:lvl1pPr>
              <a:defRPr sz="4400"/>
            </a:lvl1pPr>
          </a:lstStyle>
          <a:p>
            <a:r>
              <a:rPr lang="en-US" smtClean="0"/>
              <a:t>Naslov strani</a:t>
            </a:r>
            <a:endParaRPr lang="sl-SI"/>
          </a:p>
        </p:txBody>
      </p:sp>
      <p:sp>
        <p:nvSpPr>
          <p:cNvPr id="3" name="Content Placeholder 2"/>
          <p:cNvSpPr>
            <a:spLocks noGrp="1"/>
          </p:cNvSpPr>
          <p:nvPr>
            <p:ph sz="half" idx="1" hasCustomPrompt="1"/>
          </p:nvPr>
        </p:nvSpPr>
        <p:spPr>
          <a:xfrm>
            <a:off x="685800" y="1628800"/>
            <a:ext cx="3810000" cy="4608512"/>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sl-SI" smtClean="0"/>
              <a:t>Tekst</a:t>
            </a:r>
            <a:endParaRPr lang="en-US" smtClean="0"/>
          </a:p>
          <a:p>
            <a:pPr lvl="1"/>
            <a:r>
              <a:rPr lang="sl-SI" smtClean="0"/>
              <a:t>Druga raven</a:t>
            </a:r>
            <a:endParaRPr lang="en-US" smtClean="0"/>
          </a:p>
          <a:p>
            <a:pPr lvl="2"/>
            <a:r>
              <a:rPr lang="sl-SI" smtClean="0"/>
              <a:t>Tretja raven</a:t>
            </a:r>
            <a:endParaRPr lang="en-US" smtClean="0"/>
          </a:p>
          <a:p>
            <a:pPr lvl="3"/>
            <a:r>
              <a:rPr lang="sl-SI" smtClean="0"/>
              <a:t>Četrta raven</a:t>
            </a:r>
            <a:endParaRPr lang="en-US" smtClean="0"/>
          </a:p>
          <a:p>
            <a:pPr lvl="4"/>
            <a:r>
              <a:rPr lang="sl-SI" smtClean="0"/>
              <a:t>Peta raven</a:t>
            </a:r>
            <a:endParaRPr lang="sl-SI"/>
          </a:p>
        </p:txBody>
      </p:sp>
      <p:sp>
        <p:nvSpPr>
          <p:cNvPr id="4" name="Content Placeholder 3"/>
          <p:cNvSpPr>
            <a:spLocks noGrp="1"/>
          </p:cNvSpPr>
          <p:nvPr>
            <p:ph sz="half" idx="2" hasCustomPrompt="1"/>
          </p:nvPr>
        </p:nvSpPr>
        <p:spPr>
          <a:xfrm>
            <a:off x="4648200" y="1628800"/>
            <a:ext cx="3810000" cy="4608512"/>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sl-SI" smtClean="0"/>
              <a:t>Tekst</a:t>
            </a:r>
            <a:endParaRPr lang="en-US" smtClean="0"/>
          </a:p>
          <a:p>
            <a:pPr lvl="1"/>
            <a:r>
              <a:rPr lang="sl-SI" smtClean="0"/>
              <a:t>Druga raven</a:t>
            </a:r>
            <a:endParaRPr lang="en-US" smtClean="0"/>
          </a:p>
          <a:p>
            <a:pPr lvl="2"/>
            <a:r>
              <a:rPr lang="sl-SI" smtClean="0"/>
              <a:t>Tretja raven</a:t>
            </a:r>
            <a:endParaRPr lang="en-US" smtClean="0"/>
          </a:p>
          <a:p>
            <a:pPr lvl="3"/>
            <a:r>
              <a:rPr lang="sl-SI" smtClean="0"/>
              <a:t>Četrta raven</a:t>
            </a:r>
            <a:endParaRPr lang="en-US" smtClean="0"/>
          </a:p>
          <a:p>
            <a:pPr lvl="4"/>
            <a:r>
              <a:rPr lang="sl-SI" smtClean="0"/>
              <a:t>Peta raven</a:t>
            </a:r>
            <a:endParaRPr lang="sl-SI"/>
          </a:p>
        </p:txBody>
      </p:sp>
    </p:spTree>
    <p:extLst>
      <p:ext uri="{BB962C8B-B14F-4D97-AF65-F5344CB8AC3E}">
        <p14:creationId xmlns:p14="http://schemas.microsoft.com/office/powerpoint/2010/main" val="1193958705"/>
      </p:ext>
    </p:extLst>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amo naslov">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3400" y="476672"/>
            <a:ext cx="8153400" cy="1047328"/>
          </a:xfrm>
        </p:spPr>
        <p:txBody>
          <a:bodyPr/>
          <a:lstStyle>
            <a:lvl1pPr>
              <a:defRPr sz="4400"/>
            </a:lvl1pPr>
          </a:lstStyle>
          <a:p>
            <a:r>
              <a:rPr lang="en-US" smtClean="0"/>
              <a:t>Naslov strani</a:t>
            </a:r>
            <a:endParaRPr lang="sl-SI"/>
          </a:p>
        </p:txBody>
      </p:sp>
      <p:sp>
        <p:nvSpPr>
          <p:cNvPr id="6" name="Slide Number Placeholder 5"/>
          <p:cNvSpPr>
            <a:spLocks noGrp="1"/>
          </p:cNvSpPr>
          <p:nvPr>
            <p:ph type="sldNum" sz="quarter" idx="4"/>
          </p:nvPr>
        </p:nvSpPr>
        <p:spPr>
          <a:xfrm>
            <a:off x="8163395" y="6381328"/>
            <a:ext cx="898659" cy="392904"/>
          </a:xfrm>
          <a:prstGeom prst="rect">
            <a:avLst/>
          </a:prstGeom>
          <a:noFill/>
        </p:spPr>
        <p:txBody>
          <a:bodyPr vert="horz" lIns="91440" tIns="45720" rIns="91440" bIns="45720" rtlCol="0" anchor="ctr"/>
          <a:lstStyle>
            <a:lvl1pPr algn="r">
              <a:defRPr sz="2400">
                <a:solidFill>
                  <a:srgbClr val="006A8E"/>
                </a:solidFill>
                <a:latin typeface="Calibri" pitchFamily="34" charset="0"/>
              </a:defRPr>
            </a:lvl1pPr>
          </a:lstStyle>
          <a:p>
            <a:pPr>
              <a:defRPr/>
            </a:pPr>
            <a:fld id="{869A43B6-4A72-4A6E-B3BC-4E1A4B5DD1B6}" type="slidenum">
              <a:rPr lang="en-US" smtClean="0"/>
              <a:pPr>
                <a:defRPr/>
              </a:pPr>
              <a:t>‹#›</a:t>
            </a:fld>
            <a:endParaRPr lang="en-US"/>
          </a:p>
        </p:txBody>
      </p:sp>
      <p:sp>
        <p:nvSpPr>
          <p:cNvPr id="7" name="Text Placeholder 11"/>
          <p:cNvSpPr>
            <a:spLocks noGrp="1"/>
          </p:cNvSpPr>
          <p:nvPr>
            <p:ph type="body" sz="quarter" idx="10" hasCustomPrompt="1"/>
          </p:nvPr>
        </p:nvSpPr>
        <p:spPr>
          <a:xfrm>
            <a:off x="-1" y="0"/>
            <a:ext cx="7908455" cy="476672"/>
          </a:xfrm>
          <a:solidFill>
            <a:srgbClr val="006A8E"/>
          </a:solidFill>
        </p:spPr>
        <p:txBody>
          <a:bodyPr/>
          <a:lstStyle>
            <a:lvl1pPr marL="0" indent="0">
              <a:buNone/>
              <a:defRPr sz="2400">
                <a:solidFill>
                  <a:schemeClr val="bg1"/>
                </a:solidFill>
              </a:defRPr>
            </a:lvl1pPr>
          </a:lstStyle>
          <a:p>
            <a:pPr lvl="0"/>
            <a:r>
              <a:rPr lang="en-US" dirty="0" err="1" smtClean="0"/>
              <a:t>Naslov</a:t>
            </a:r>
            <a:endParaRPr lang="sl-SI" dirty="0"/>
          </a:p>
        </p:txBody>
      </p:sp>
      <p:sp>
        <p:nvSpPr>
          <p:cNvPr id="9" name="TextBox 8"/>
          <p:cNvSpPr txBox="1"/>
          <p:nvPr userDrawn="1"/>
        </p:nvSpPr>
        <p:spPr>
          <a:xfrm>
            <a:off x="7750147" y="0"/>
            <a:ext cx="1393853" cy="475200"/>
          </a:xfrm>
          <a:prstGeom prst="rect">
            <a:avLst/>
          </a:prstGeom>
          <a:solidFill>
            <a:srgbClr val="006A8E"/>
          </a:solidFill>
        </p:spPr>
        <p:txBody>
          <a:bodyPr wrap="square" rtlCol="0">
            <a:spAutoFit/>
          </a:bodyPr>
          <a:lstStyle/>
          <a:p>
            <a:endParaRPr lang="sl-SI" sz="2400" dirty="0">
              <a:latin typeface="Calibri" panose="020F0502020204030204" pitchFamily="34" charset="0"/>
            </a:endParaRPr>
          </a:p>
        </p:txBody>
      </p:sp>
      <p:pic>
        <p:nvPicPr>
          <p:cNvPr id="8" name="Picture 2" descr="https://pf.um.si/site/assets/files/1908/logo-um-pf-ang-60-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00392" y="11765"/>
            <a:ext cx="930657" cy="451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955131"/>
      </p:ext>
    </p:extLst>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3400" y="476672"/>
            <a:ext cx="8153400" cy="1047328"/>
          </a:xfrm>
        </p:spPr>
        <p:txBody>
          <a:bodyPr/>
          <a:lstStyle>
            <a:lvl1pPr>
              <a:defRPr sz="4400"/>
            </a:lvl1pPr>
          </a:lstStyle>
          <a:p>
            <a:r>
              <a:rPr lang="en-US" smtClean="0"/>
              <a:t>Naslov strani</a:t>
            </a:r>
            <a:endParaRPr lang="sl-SI"/>
          </a:p>
        </p:txBody>
      </p:sp>
    </p:spTree>
    <p:extLst>
      <p:ext uri="{BB962C8B-B14F-4D97-AF65-F5344CB8AC3E}">
        <p14:creationId xmlns:p14="http://schemas.microsoft.com/office/powerpoint/2010/main" val="1427753615"/>
      </p:ext>
    </p:extLst>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5571692"/>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833C76F2-ED26-424A-A096-823180AFBB9C}" type="datetimeFigureOut">
              <a:rPr lang="sl-SI" smtClean="0"/>
              <a:t>3. 06. 2022</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091B14A6-E137-49BF-B446-9CEA52828396}" type="slidenum">
              <a:rPr lang="sl-SI" smtClean="0"/>
              <a:t>‹#›</a:t>
            </a:fld>
            <a:endParaRPr lang="sl-SI"/>
          </a:p>
        </p:txBody>
      </p:sp>
    </p:spTree>
    <p:extLst>
      <p:ext uri="{BB962C8B-B14F-4D97-AF65-F5344CB8AC3E}">
        <p14:creationId xmlns:p14="http://schemas.microsoft.com/office/powerpoint/2010/main" val="1932088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476672"/>
            <a:ext cx="8153400" cy="104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C4C4C4"/>
                  </a:outerShdw>
                </a:effectLst>
              </a14:hiddenEffects>
            </a:ext>
          </a:extLst>
        </p:spPr>
        <p:txBody>
          <a:bodyPr vert="horz" wrap="square" lIns="91440" tIns="45720" rIns="91440" bIns="45720" numCol="1" anchor="ctr" anchorCtr="0" compatLnSpc="1">
            <a:prstTxWarp prst="textNoShape">
              <a:avLst/>
            </a:prstTxWarp>
          </a:bodyPr>
          <a:lstStyle/>
          <a:p>
            <a:pPr lvl="0"/>
            <a:r>
              <a:rPr lang="sl-SI" smtClean="0"/>
              <a:t>Naslov strani</a:t>
            </a:r>
            <a:endParaRPr lang="en-GB" smtClean="0"/>
          </a:p>
        </p:txBody>
      </p:sp>
      <p:sp>
        <p:nvSpPr>
          <p:cNvPr id="1027" name="Rectangle 3"/>
          <p:cNvSpPr>
            <a:spLocks noGrp="1" noChangeArrowheads="1"/>
          </p:cNvSpPr>
          <p:nvPr>
            <p:ph type="body" idx="1"/>
          </p:nvPr>
        </p:nvSpPr>
        <p:spPr bwMode="auto">
          <a:xfrm>
            <a:off x="685800" y="1628800"/>
            <a:ext cx="7772400"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C4C4C4"/>
                  </a:outerShdw>
                </a:effectLst>
              </a14:hiddenEffects>
            </a:ext>
          </a:extLst>
        </p:spPr>
        <p:txBody>
          <a:bodyPr vert="horz" wrap="square" lIns="91440" tIns="45720" rIns="91440" bIns="45720" numCol="1" anchor="t" anchorCtr="0" compatLnSpc="1">
            <a:prstTxWarp prst="textNoShape">
              <a:avLst/>
            </a:prstTxWarp>
          </a:bodyPr>
          <a:lstStyle/>
          <a:p>
            <a:pPr lvl="0"/>
            <a:r>
              <a:rPr lang="sl-SI" smtClean="0"/>
              <a:t>Tekst</a:t>
            </a:r>
            <a:endParaRPr lang="en-US" smtClean="0"/>
          </a:p>
          <a:p>
            <a:pPr lvl="1"/>
            <a:r>
              <a:rPr lang="sl-SI" smtClean="0"/>
              <a:t>Druga raven</a:t>
            </a:r>
            <a:endParaRPr lang="en-US" smtClean="0"/>
          </a:p>
          <a:p>
            <a:pPr lvl="2"/>
            <a:r>
              <a:rPr lang="sl-SI" smtClean="0"/>
              <a:t>Tretja raven</a:t>
            </a:r>
            <a:endParaRPr lang="en-US" smtClean="0"/>
          </a:p>
          <a:p>
            <a:pPr lvl="3"/>
            <a:r>
              <a:rPr lang="sl-SI" smtClean="0"/>
              <a:t>Četrta raven</a:t>
            </a:r>
            <a:endParaRPr lang="en-US" smtClean="0"/>
          </a:p>
          <a:p>
            <a:pPr lvl="4"/>
            <a:r>
              <a:rPr lang="sl-SI" smtClean="0"/>
              <a:t>Peta raven</a:t>
            </a:r>
            <a:endParaRPr lang="en-GB" smtClean="0"/>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Lst>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fade">
                                      <p:cBhvr>
                                        <p:cTn id="7" dur="500"/>
                                        <p:tgtEl>
                                          <p:spTgt spid="10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7">
                                            <p:txEl>
                                              <p:pRg st="1" end="1"/>
                                            </p:txEl>
                                          </p:spTgt>
                                        </p:tgtEl>
                                        <p:attrNameLst>
                                          <p:attrName>style.visibility</p:attrName>
                                        </p:attrNameLst>
                                      </p:cBhvr>
                                      <p:to>
                                        <p:strVal val="visible"/>
                                      </p:to>
                                    </p:set>
                                    <p:animEffect transition="in" filter="fade">
                                      <p:cBhvr>
                                        <p:cTn id="12" dur="500"/>
                                        <p:tgtEl>
                                          <p:spTgt spid="1027">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animEffect transition="in" filter="fade">
                                      <p:cBhvr>
                                        <p:cTn id="15" dur="500"/>
                                        <p:tgtEl>
                                          <p:spTgt spid="1027">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27">
                                            <p:txEl>
                                              <p:pRg st="3" end="3"/>
                                            </p:txEl>
                                          </p:spTgt>
                                        </p:tgtEl>
                                        <p:attrNameLst>
                                          <p:attrName>style.visibility</p:attrName>
                                        </p:attrNameLst>
                                      </p:cBhvr>
                                      <p:to>
                                        <p:strVal val="visible"/>
                                      </p:to>
                                    </p:set>
                                    <p:animEffect transition="in" filter="fade">
                                      <p:cBhvr>
                                        <p:cTn id="18" dur="500"/>
                                        <p:tgtEl>
                                          <p:spTgt spid="1027">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027">
                                            <p:txEl>
                                              <p:pRg st="4" end="4"/>
                                            </p:txEl>
                                          </p:spTgt>
                                        </p:tgtEl>
                                        <p:attrNameLst>
                                          <p:attrName>style.visibility</p:attrName>
                                        </p:attrNameLst>
                                      </p:cBhvr>
                                      <p:to>
                                        <p:strVal val="visible"/>
                                      </p:to>
                                    </p:set>
                                    <p:animEffect transition="in" filter="fade">
                                      <p:cBhvr>
                                        <p:cTn id="21"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2">
        <p:tmplLst>
          <p:tmpl lvl="1">
            <p:tnLst>
              <p:par>
                <p:cTn presetID="10"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childTnLst>
                </p:cTn>
              </p:par>
            </p:tnLst>
          </p:tmpl>
        </p:tmplLst>
      </p:bldP>
    </p:bldLst>
  </p:timing>
  <p:hf hdr="0" dt="0"/>
  <p:txStyles>
    <p:titleStyle>
      <a:lvl1pPr algn="l" rtl="0" eaLnBrk="1" fontAlgn="base" hangingPunct="1">
        <a:spcBef>
          <a:spcPct val="0"/>
        </a:spcBef>
        <a:spcAft>
          <a:spcPct val="0"/>
        </a:spcAft>
        <a:defRPr sz="4400">
          <a:solidFill>
            <a:schemeClr val="tx2"/>
          </a:solidFill>
          <a:latin typeface="Calibri" pitchFamily="34" charset="0"/>
          <a:ea typeface="+mj-ea"/>
          <a:cs typeface="+mj-cs"/>
        </a:defRPr>
      </a:lvl1pPr>
      <a:lvl2pPr algn="l" rtl="0" eaLnBrk="1" fontAlgn="base" hangingPunct="1">
        <a:spcBef>
          <a:spcPct val="0"/>
        </a:spcBef>
        <a:spcAft>
          <a:spcPct val="0"/>
        </a:spcAft>
        <a:defRPr sz="4400">
          <a:solidFill>
            <a:schemeClr val="tx2"/>
          </a:solidFill>
          <a:latin typeface="Tahoma" pitchFamily="34" charset="0"/>
        </a:defRPr>
      </a:lvl2pPr>
      <a:lvl3pPr algn="l" rtl="0" eaLnBrk="1" fontAlgn="base" hangingPunct="1">
        <a:spcBef>
          <a:spcPct val="0"/>
        </a:spcBef>
        <a:spcAft>
          <a:spcPct val="0"/>
        </a:spcAft>
        <a:defRPr sz="4400">
          <a:solidFill>
            <a:schemeClr val="tx2"/>
          </a:solidFill>
          <a:latin typeface="Tahoma" pitchFamily="34" charset="0"/>
        </a:defRPr>
      </a:lvl3pPr>
      <a:lvl4pPr algn="l" rtl="0" eaLnBrk="1" fontAlgn="base" hangingPunct="1">
        <a:spcBef>
          <a:spcPct val="0"/>
        </a:spcBef>
        <a:spcAft>
          <a:spcPct val="0"/>
        </a:spcAft>
        <a:defRPr sz="4400">
          <a:solidFill>
            <a:schemeClr val="tx2"/>
          </a:solidFill>
          <a:latin typeface="Tahoma" pitchFamily="34" charset="0"/>
        </a:defRPr>
      </a:lvl4pPr>
      <a:lvl5pPr algn="l" rtl="0" eaLnBrk="1" fontAlgn="base" hangingPunct="1">
        <a:spcBef>
          <a:spcPct val="0"/>
        </a:spcBef>
        <a:spcAft>
          <a:spcPct val="0"/>
        </a:spcAft>
        <a:defRPr sz="4400">
          <a:solidFill>
            <a:schemeClr val="tx2"/>
          </a:solidFill>
          <a:latin typeface="Tahoma" pitchFamily="34" charset="0"/>
        </a:defRPr>
      </a:lvl5pPr>
      <a:lvl6pPr marL="457200" algn="l" rtl="0" eaLnBrk="1" fontAlgn="base" hangingPunct="1">
        <a:spcBef>
          <a:spcPct val="0"/>
        </a:spcBef>
        <a:spcAft>
          <a:spcPct val="0"/>
        </a:spcAft>
        <a:defRPr sz="4400">
          <a:solidFill>
            <a:schemeClr val="tx2"/>
          </a:solidFill>
          <a:latin typeface="Tahoma" pitchFamily="34" charset="0"/>
        </a:defRPr>
      </a:lvl6pPr>
      <a:lvl7pPr marL="914400" algn="l" rtl="0" eaLnBrk="1" fontAlgn="base" hangingPunct="1">
        <a:spcBef>
          <a:spcPct val="0"/>
        </a:spcBef>
        <a:spcAft>
          <a:spcPct val="0"/>
        </a:spcAft>
        <a:defRPr sz="4400">
          <a:solidFill>
            <a:schemeClr val="tx2"/>
          </a:solidFill>
          <a:latin typeface="Tahoma" pitchFamily="34" charset="0"/>
        </a:defRPr>
      </a:lvl7pPr>
      <a:lvl8pPr marL="1371600" algn="l" rtl="0" eaLnBrk="1" fontAlgn="base" hangingPunct="1">
        <a:spcBef>
          <a:spcPct val="0"/>
        </a:spcBef>
        <a:spcAft>
          <a:spcPct val="0"/>
        </a:spcAft>
        <a:defRPr sz="4400">
          <a:solidFill>
            <a:schemeClr val="tx2"/>
          </a:solidFill>
          <a:latin typeface="Tahoma" pitchFamily="34" charset="0"/>
        </a:defRPr>
      </a:lvl8pPr>
      <a:lvl9pPr marL="1828800" algn="l" rtl="0" eaLnBrk="1" fontAlgn="base" hangingPunct="1">
        <a:spcBef>
          <a:spcPct val="0"/>
        </a:spcBef>
        <a:spcAft>
          <a:spcPct val="0"/>
        </a:spcAft>
        <a:defRPr sz="4400">
          <a:solidFill>
            <a:schemeClr val="tx2"/>
          </a:solidFill>
          <a:latin typeface="Tahoma" pitchFamily="34" charset="0"/>
        </a:defRPr>
      </a:lvl9pPr>
    </p:titleStyle>
    <p:bodyStyle>
      <a:lvl1pPr marL="342900" indent="-342900" algn="l" rtl="0" eaLnBrk="1" fontAlgn="base" hangingPunct="1">
        <a:spcBef>
          <a:spcPct val="20000"/>
        </a:spcBef>
        <a:spcAft>
          <a:spcPct val="0"/>
        </a:spcAft>
        <a:buClr>
          <a:schemeClr val="tx1"/>
        </a:buClr>
        <a:buFont typeface="Wingdings" pitchFamily="2" charset="2"/>
        <a:buChar char="n"/>
        <a:defRPr sz="3200">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chemeClr val="tx1"/>
        </a:buClr>
        <a:buFont typeface="Wingdings" pitchFamily="2" charset="2"/>
        <a:buChar char="§"/>
        <a:defRPr sz="2800">
          <a:solidFill>
            <a:schemeClr val="tx1"/>
          </a:solidFill>
          <a:latin typeface="Calibri" pitchFamily="34" charset="0"/>
        </a:defRPr>
      </a:lvl2pPr>
      <a:lvl3pPr marL="1143000" indent="-228600" algn="l" rtl="0" eaLnBrk="1" fontAlgn="base" hangingPunct="1">
        <a:spcBef>
          <a:spcPct val="20000"/>
        </a:spcBef>
        <a:spcAft>
          <a:spcPct val="0"/>
        </a:spcAft>
        <a:buClr>
          <a:schemeClr val="tx1"/>
        </a:buClr>
        <a:buFont typeface="Wingdings" pitchFamily="2" charset="2"/>
        <a:buChar char="§"/>
        <a:defRPr sz="2400">
          <a:solidFill>
            <a:schemeClr val="tx1"/>
          </a:solidFill>
          <a:latin typeface="Calibri" pitchFamily="34" charset="0"/>
        </a:defRPr>
      </a:lvl3pPr>
      <a:lvl4pPr marL="1600200" indent="-228600" algn="l" rtl="0" eaLnBrk="1" fontAlgn="base" hangingPunct="1">
        <a:spcBef>
          <a:spcPct val="20000"/>
        </a:spcBef>
        <a:spcAft>
          <a:spcPct val="0"/>
        </a:spcAft>
        <a:buFont typeface="Arial" charset="0"/>
        <a:buChar char="–"/>
        <a:defRPr sz="2000">
          <a:solidFill>
            <a:schemeClr val="tx1"/>
          </a:solidFill>
          <a:latin typeface="Calibri" pitchFamily="34" charset="0"/>
        </a:defRPr>
      </a:lvl4pPr>
      <a:lvl5pPr marL="2057400" indent="-228600" algn="l" rtl="0" eaLnBrk="1" fontAlgn="base" hangingPunct="1">
        <a:spcBef>
          <a:spcPct val="20000"/>
        </a:spcBef>
        <a:spcAft>
          <a:spcPct val="0"/>
        </a:spcAft>
        <a:buFont typeface="Arial" charset="0"/>
        <a:buChar char="–"/>
        <a:defRPr sz="2000" baseline="0">
          <a:solidFill>
            <a:schemeClr val="tx1"/>
          </a:solidFill>
          <a:latin typeface="Calibri" pitchFamily="34" charset="0"/>
        </a:defRPr>
      </a:lvl5pPr>
      <a:lvl6pPr marL="2514600" indent="-228600" algn="l" rtl="0" eaLnBrk="1" fontAlgn="base" hangingPunct="1">
        <a:spcBef>
          <a:spcPct val="20000"/>
        </a:spcBef>
        <a:spcAft>
          <a:spcPct val="0"/>
        </a:spcAft>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Font typeface="Arial" charset="0"/>
        <a:buChar char="–"/>
        <a:defRPr sz="2000">
          <a:solidFill>
            <a:schemeClr val="tx1"/>
          </a:solidFill>
          <a:latin typeface="+mn-lt"/>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1268760"/>
            <a:ext cx="6696744" cy="2684264"/>
          </a:xfrm>
        </p:spPr>
        <p:txBody>
          <a:bodyPr/>
          <a:lstStyle/>
          <a:p>
            <a:pPr algn="ctr"/>
            <a:r>
              <a:rPr lang="en-GB" dirty="0" smtClean="0"/>
              <a:t>Minorities and Sustainable Development </a:t>
            </a:r>
            <a:endParaRPr lang="sl-SI" dirty="0"/>
          </a:p>
        </p:txBody>
      </p:sp>
      <p:sp>
        <p:nvSpPr>
          <p:cNvPr id="3" name="Subtitle 2"/>
          <p:cNvSpPr>
            <a:spLocks noGrp="1"/>
          </p:cNvSpPr>
          <p:nvPr>
            <p:ph type="subTitle" idx="1"/>
          </p:nvPr>
        </p:nvSpPr>
        <p:spPr/>
        <p:txBody>
          <a:bodyPr/>
          <a:lstStyle/>
          <a:p>
            <a:pPr algn="ctr"/>
            <a:r>
              <a:rPr lang="en-US" sz="2000" dirty="0">
                <a:solidFill>
                  <a:srgbClr val="FF0000"/>
                </a:solidFill>
              </a:rPr>
              <a:t>By Dr. </a:t>
            </a:r>
          </a:p>
          <a:p>
            <a:pPr algn="ctr"/>
            <a:r>
              <a:rPr lang="en-US" sz="2000" dirty="0">
                <a:solidFill>
                  <a:srgbClr val="FF0000"/>
                </a:solidFill>
              </a:rPr>
              <a:t>MENSAH C. Marius </a:t>
            </a:r>
          </a:p>
          <a:p>
            <a:pPr algn="ctr"/>
            <a:r>
              <a:rPr lang="en-US" sz="2000" dirty="0">
                <a:solidFill>
                  <a:srgbClr val="FF0000"/>
                </a:solidFill>
              </a:rPr>
              <a:t>Assistant Professor</a:t>
            </a:r>
          </a:p>
          <a:p>
            <a:pPr algn="ctr"/>
            <a:r>
              <a:rPr lang="en-US" sz="2000" dirty="0">
                <a:solidFill>
                  <a:srgbClr val="FF0000"/>
                </a:solidFill>
              </a:rPr>
              <a:t>Faculty of Law- University of Maribor</a:t>
            </a:r>
          </a:p>
          <a:p>
            <a:pPr algn="ctr"/>
            <a:r>
              <a:rPr lang="en-GB" sz="2000" b="1" dirty="0" smtClean="0">
                <a:solidFill>
                  <a:schemeClr val="tx2"/>
                </a:solidFill>
              </a:rPr>
              <a:t>Cocou.mensah@um.si</a:t>
            </a:r>
            <a:endParaRPr lang="sl-SI" sz="2000" b="1" dirty="0">
              <a:solidFill>
                <a:schemeClr val="tx2"/>
              </a:solidFill>
            </a:endParaRPr>
          </a:p>
        </p:txBody>
      </p:sp>
    </p:spTree>
    <p:extLst>
      <p:ext uri="{BB962C8B-B14F-4D97-AF65-F5344CB8AC3E}">
        <p14:creationId xmlns:p14="http://schemas.microsoft.com/office/powerpoint/2010/main" val="2795377594"/>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153400" cy="1047328"/>
          </a:xfrm>
        </p:spPr>
        <p:txBody>
          <a:bodyPr/>
          <a:lstStyle/>
          <a:p>
            <a:pPr algn="ctr"/>
            <a:r>
              <a:rPr lang="en-GB" dirty="0" smtClean="0"/>
              <a:t>Solutions</a:t>
            </a:r>
            <a:endParaRPr lang="sl-SI" dirty="0"/>
          </a:p>
        </p:txBody>
      </p:sp>
      <p:sp>
        <p:nvSpPr>
          <p:cNvPr id="3" name="Content Placeholder 2"/>
          <p:cNvSpPr>
            <a:spLocks noGrp="1"/>
          </p:cNvSpPr>
          <p:nvPr>
            <p:ph idx="1"/>
          </p:nvPr>
        </p:nvSpPr>
        <p:spPr>
          <a:xfrm>
            <a:off x="586036" y="1169233"/>
            <a:ext cx="7772400" cy="4392488"/>
          </a:xfrm>
        </p:spPr>
        <p:txBody>
          <a:bodyPr/>
          <a:lstStyle/>
          <a:p>
            <a:pPr marL="0" indent="0" algn="just">
              <a:buNone/>
            </a:pPr>
            <a:r>
              <a:rPr lang="en-GB" sz="2400" dirty="0"/>
              <a:t>To address racial discrimination and the inequalities it engenders, </a:t>
            </a:r>
            <a:r>
              <a:rPr lang="en-GB" sz="2400" dirty="0">
                <a:solidFill>
                  <a:srgbClr val="FF0000"/>
                </a:solidFill>
              </a:rPr>
              <a:t>the European Commission has put forward a number of equality strategies and actions.</a:t>
            </a:r>
            <a:r>
              <a:rPr lang="en-GB" sz="2400" dirty="0"/>
              <a:t> </a:t>
            </a:r>
            <a:r>
              <a:rPr lang="en-GB" sz="2400" dirty="0">
                <a:solidFill>
                  <a:schemeClr val="accent1"/>
                </a:solidFill>
              </a:rPr>
              <a:t>One such action, the second European summit against racism</a:t>
            </a:r>
            <a:r>
              <a:rPr lang="en-GB" sz="2400" dirty="0"/>
              <a:t>, was held on </a:t>
            </a:r>
            <a:r>
              <a:rPr lang="en-GB" sz="2400" dirty="0" smtClean="0"/>
              <a:t>21 March </a:t>
            </a:r>
            <a:r>
              <a:rPr lang="en-GB" sz="2400" dirty="0"/>
              <a:t>2022. The European Parliament, meanwhile, has long been demanding an end to racial discrimination. In recent resolutions, the Parliament has called for putting an end to structural racism, discrimination, racial profiling </a:t>
            </a:r>
            <a:r>
              <a:rPr lang="en-GB" sz="2400" dirty="0" err="1"/>
              <a:t>andpolice</a:t>
            </a:r>
            <a:r>
              <a:rPr lang="en-GB" sz="2400" dirty="0"/>
              <a:t> brutality; for asserting the right to protest peacefully; and for boosting the role of culture, education, media and sport in the fight against racism. </a:t>
            </a:r>
            <a:endParaRPr lang="sl-SI" sz="2400" dirty="0"/>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091B14A6-E137-49BF-B446-9CEA52828396}" type="slidenum">
              <a:rPr lang="sl-SI" smtClean="0"/>
              <a:t>10</a:t>
            </a:fld>
            <a:endParaRPr lang="sl-SI"/>
          </a:p>
        </p:txBody>
      </p:sp>
    </p:spTree>
    <p:extLst>
      <p:ext uri="{BB962C8B-B14F-4D97-AF65-F5344CB8AC3E}">
        <p14:creationId xmlns:p14="http://schemas.microsoft.com/office/powerpoint/2010/main" val="1586919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600" b="1" dirty="0" smtClean="0">
                <a:latin typeface="+mn-lt"/>
              </a:rPr>
              <a:t>Minorities &amp; Environment: </a:t>
            </a:r>
            <a:r>
              <a:rPr lang="en-SI" sz="3600" b="1" dirty="0" smtClean="0">
                <a:latin typeface="+mn-lt"/>
              </a:rPr>
              <a:t>THE </a:t>
            </a:r>
            <a:r>
              <a:rPr lang="en-SI" sz="3600" b="1" dirty="0">
                <a:latin typeface="+mn-lt"/>
              </a:rPr>
              <a:t>EU GREEN DEAL</a:t>
            </a:r>
            <a:r>
              <a:rPr lang="sl-SI" dirty="0">
                <a:latin typeface="+mn-lt"/>
              </a:rPr>
              <a:t/>
            </a:r>
            <a:br>
              <a:rPr lang="sl-SI" dirty="0">
                <a:latin typeface="+mn-lt"/>
              </a:rPr>
            </a:br>
            <a:endParaRPr lang="sl-SI" dirty="0">
              <a:latin typeface="+mn-lt"/>
            </a:endParaRPr>
          </a:p>
        </p:txBody>
      </p:sp>
      <p:sp>
        <p:nvSpPr>
          <p:cNvPr id="3" name="Content Placeholder 2"/>
          <p:cNvSpPr>
            <a:spLocks noGrp="1"/>
          </p:cNvSpPr>
          <p:nvPr>
            <p:ph idx="1"/>
          </p:nvPr>
        </p:nvSpPr>
        <p:spPr/>
        <p:txBody>
          <a:bodyPr>
            <a:noAutofit/>
          </a:bodyPr>
          <a:lstStyle/>
          <a:p>
            <a:pPr algn="just"/>
            <a:r>
              <a:rPr lang="en-GB" sz="2400" dirty="0"/>
              <a:t>The European Green Deal </a:t>
            </a:r>
            <a:r>
              <a:rPr lang="en-GB" sz="2400" dirty="0">
                <a:solidFill>
                  <a:srgbClr val="0070C0"/>
                </a:solidFill>
              </a:rPr>
              <a:t>aims primarily to fight against global warming and to offer a strong response to the multiple environmental challenges facing all countries</a:t>
            </a:r>
            <a:r>
              <a:rPr lang="en-GB" sz="2400" dirty="0"/>
              <a:t>. The consequences of the above activities will have </a:t>
            </a:r>
            <a:r>
              <a:rPr lang="en-GB" sz="2400" dirty="0">
                <a:solidFill>
                  <a:srgbClr val="C00000"/>
                </a:solidFill>
              </a:rPr>
              <a:t>terrible impacts on the European and world economy, at all levels</a:t>
            </a:r>
            <a:r>
              <a:rPr lang="en-GB" sz="2400" dirty="0"/>
              <a:t>. Already the respiratory diseases due to pollution, the costs of care, and the impact on the standard of living of the populations is clearly indexed. </a:t>
            </a:r>
            <a:r>
              <a:rPr lang="en-GB" sz="2400" dirty="0">
                <a:solidFill>
                  <a:srgbClr val="FF0000"/>
                </a:solidFill>
              </a:rPr>
              <a:t>The socio-cultural, political and economic impacts of global warming no longer leave rapid action in </a:t>
            </a:r>
            <a:r>
              <a:rPr lang="en-GB" sz="2400" dirty="0" smtClean="0">
                <a:solidFill>
                  <a:srgbClr val="FF0000"/>
                </a:solidFill>
              </a:rPr>
              <a:t>doubt. </a:t>
            </a:r>
            <a:r>
              <a:rPr lang="en-GB" sz="2400" dirty="0" smtClean="0"/>
              <a:t>The role of minorities in implementing the new set of climate action rules is important </a:t>
            </a:r>
            <a:endParaRPr lang="sl-SI" sz="2400" dirty="0"/>
          </a:p>
        </p:txBody>
      </p:sp>
    </p:spTree>
    <p:extLst>
      <p:ext uri="{BB962C8B-B14F-4D97-AF65-F5344CB8AC3E}">
        <p14:creationId xmlns:p14="http://schemas.microsoft.com/office/powerpoint/2010/main" val="7492190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150" y="586065"/>
            <a:ext cx="7543800" cy="1088068"/>
          </a:xfrm>
        </p:spPr>
        <p:txBody>
          <a:bodyPr/>
          <a:lstStyle/>
          <a:p>
            <a:pPr algn="ctr"/>
            <a:r>
              <a:rPr lang="en-GB" dirty="0" smtClean="0"/>
              <a:t> THE CHALLENGE</a:t>
            </a:r>
            <a:endParaRPr lang="sl-SI" dirty="0"/>
          </a:p>
        </p:txBody>
      </p:sp>
      <p:sp>
        <p:nvSpPr>
          <p:cNvPr id="3" name="Content Placeholder 2"/>
          <p:cNvSpPr>
            <a:spLocks noGrp="1"/>
          </p:cNvSpPr>
          <p:nvPr>
            <p:ph idx="1"/>
          </p:nvPr>
        </p:nvSpPr>
        <p:spPr/>
        <p:txBody>
          <a:bodyPr>
            <a:noAutofit/>
          </a:bodyPr>
          <a:lstStyle/>
          <a:p>
            <a:pPr algn="just"/>
            <a:r>
              <a:rPr lang="en-SI" sz="2700" dirty="0"/>
              <a:t>All EU countries</a:t>
            </a:r>
            <a:r>
              <a:rPr lang="en-GB" sz="2700" dirty="0"/>
              <a:t>*</a:t>
            </a:r>
            <a:r>
              <a:rPr lang="en-SI" sz="2700" dirty="0"/>
              <a:t> MUST  reach the bar zero greenhouse gas emissions by 2050. In the future, all actions, investments, project financing and European policies will consolidate the European climate law, which will systematically reduce public and even private investments in fossil fuels or polluting technology across the EU. , since 2050 is the target year for achieving these goals.</a:t>
            </a:r>
            <a:endParaRPr lang="sl-SI" sz="2700" dirty="0"/>
          </a:p>
          <a:p>
            <a:endParaRPr lang="sl-SI" sz="2700" dirty="0"/>
          </a:p>
        </p:txBody>
      </p:sp>
    </p:spTree>
    <p:extLst>
      <p:ext uri="{BB962C8B-B14F-4D97-AF65-F5344CB8AC3E}">
        <p14:creationId xmlns:p14="http://schemas.microsoft.com/office/powerpoint/2010/main" val="18709304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681558"/>
            <a:ext cx="7543800" cy="1088068"/>
          </a:xfrm>
        </p:spPr>
        <p:txBody>
          <a:bodyPr/>
          <a:lstStyle/>
          <a:p>
            <a:pPr algn="ctr"/>
            <a:r>
              <a:rPr lang="en-GB" dirty="0" smtClean="0">
                <a:latin typeface="+mn-lt"/>
              </a:rPr>
              <a:t>EFFECTS</a:t>
            </a:r>
            <a:endParaRPr lang="sl-SI" dirty="0">
              <a:latin typeface="+mn-lt"/>
            </a:endParaRPr>
          </a:p>
        </p:txBody>
      </p:sp>
      <p:sp>
        <p:nvSpPr>
          <p:cNvPr id="3" name="Content Placeholder 2"/>
          <p:cNvSpPr>
            <a:spLocks noGrp="1"/>
          </p:cNvSpPr>
          <p:nvPr>
            <p:ph idx="1"/>
          </p:nvPr>
        </p:nvSpPr>
        <p:spPr/>
        <p:txBody>
          <a:bodyPr>
            <a:normAutofit/>
          </a:bodyPr>
          <a:lstStyle/>
          <a:p>
            <a:pPr algn="just"/>
            <a:r>
              <a:rPr lang="en-SI" dirty="0" smtClean="0"/>
              <a:t>·</a:t>
            </a:r>
            <a:r>
              <a:rPr lang="en-SI" sz="2100" dirty="0" smtClean="0"/>
              <a:t>Rationalize </a:t>
            </a:r>
            <a:r>
              <a:rPr lang="en-SI" sz="2100" dirty="0"/>
              <a:t>the use of available resources</a:t>
            </a:r>
            <a:endParaRPr lang="sl-SI" sz="2100" dirty="0"/>
          </a:p>
          <a:p>
            <a:pPr algn="just"/>
            <a:r>
              <a:rPr lang="en-SI" sz="2100" dirty="0" smtClean="0"/>
              <a:t>·Promote </a:t>
            </a:r>
            <a:r>
              <a:rPr lang="en-SI" sz="2100" dirty="0"/>
              <a:t>circular economy focused on recycling and responsible consumption</a:t>
            </a:r>
            <a:endParaRPr lang="sl-SI" sz="2100" dirty="0"/>
          </a:p>
          <a:p>
            <a:pPr algn="just"/>
            <a:r>
              <a:rPr lang="en-SI" sz="2100" dirty="0" smtClean="0"/>
              <a:t>·Restore </a:t>
            </a:r>
            <a:r>
              <a:rPr lang="en-SI" sz="2100" dirty="0"/>
              <a:t>ecosystems and biodiversity by fighting against the depletion of species and reducing pollution.</a:t>
            </a:r>
            <a:endParaRPr lang="sl-SI" sz="2100" dirty="0"/>
          </a:p>
          <a:p>
            <a:pPr algn="just"/>
            <a:r>
              <a:rPr lang="en-SI" sz="2100" dirty="0" smtClean="0"/>
              <a:t>·Support </a:t>
            </a:r>
            <a:r>
              <a:rPr lang="en-SI" sz="2100" dirty="0"/>
              <a:t>social justice</a:t>
            </a:r>
            <a:endParaRPr lang="sl-SI" sz="2100" dirty="0"/>
          </a:p>
          <a:p>
            <a:pPr algn="just"/>
            <a:r>
              <a:rPr lang="en-SI" sz="2100" dirty="0" smtClean="0"/>
              <a:t>·Convert </a:t>
            </a:r>
            <a:r>
              <a:rPr lang="en-SI" sz="2100" dirty="0"/>
              <a:t>or Adapt all sectors of the economy to finance projects that have a positive impact on the environment</a:t>
            </a:r>
            <a:endParaRPr lang="sl-SI" sz="2100" dirty="0"/>
          </a:p>
          <a:p>
            <a:pPr algn="just"/>
            <a:r>
              <a:rPr lang="en-SI" sz="2100" dirty="0" smtClean="0"/>
              <a:t>·Invest </a:t>
            </a:r>
            <a:r>
              <a:rPr lang="en-SI" sz="2100" dirty="0"/>
              <a:t>in environmentally friendly technologies</a:t>
            </a:r>
            <a:endParaRPr lang="sl-SI" sz="2100" dirty="0"/>
          </a:p>
          <a:p>
            <a:r>
              <a:rPr lang="en-SI" sz="2100" dirty="0"/>
              <a:t> </a:t>
            </a:r>
            <a:r>
              <a:rPr lang="en-GB" sz="2100" dirty="0" smtClean="0">
                <a:solidFill>
                  <a:srgbClr val="FF0000"/>
                </a:solidFill>
              </a:rPr>
              <a:t>Integration for minorities &amp; complex climate action</a:t>
            </a:r>
            <a:endParaRPr lang="sl-SI" sz="2100" dirty="0">
              <a:solidFill>
                <a:srgbClr val="FF0000"/>
              </a:solidFill>
            </a:endParaRPr>
          </a:p>
        </p:txBody>
      </p:sp>
    </p:spTree>
    <p:extLst>
      <p:ext uri="{BB962C8B-B14F-4D97-AF65-F5344CB8AC3E}">
        <p14:creationId xmlns:p14="http://schemas.microsoft.com/office/powerpoint/2010/main" val="20934944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l-SI" dirty="0">
                <a:latin typeface="+mn-lt"/>
              </a:rPr>
              <a:t>Paul </a:t>
            </a:r>
            <a:r>
              <a:rPr lang="sl-SI" dirty="0" err="1">
                <a:latin typeface="+mn-lt"/>
              </a:rPr>
              <a:t>Polman</a:t>
            </a:r>
            <a:r>
              <a:rPr lang="sl-SI" dirty="0">
                <a:latin typeface="+mn-lt"/>
              </a:rPr>
              <a:t>, </a:t>
            </a:r>
            <a:r>
              <a:rPr lang="en-GB" dirty="0" smtClean="0">
                <a:latin typeface="+mn-lt"/>
              </a:rPr>
              <a:t>EX </a:t>
            </a:r>
            <a:r>
              <a:rPr lang="sl-SI" dirty="0" smtClean="0">
                <a:latin typeface="+mn-lt"/>
              </a:rPr>
              <a:t>CEO</a:t>
            </a:r>
            <a:r>
              <a:rPr lang="sl-SI" dirty="0">
                <a:latin typeface="+mn-lt"/>
              </a:rPr>
              <a:t>, </a:t>
            </a:r>
            <a:r>
              <a:rPr lang="sl-SI" dirty="0" err="1">
                <a:latin typeface="+mn-lt"/>
              </a:rPr>
              <a:t>Unilever</a:t>
            </a:r>
            <a:endParaRPr lang="sl-SI" dirty="0">
              <a:latin typeface="+mn-lt"/>
            </a:endParaRPr>
          </a:p>
        </p:txBody>
      </p:sp>
      <p:sp>
        <p:nvSpPr>
          <p:cNvPr id="3" name="Content Placeholder 2"/>
          <p:cNvSpPr>
            <a:spLocks noGrp="1"/>
          </p:cNvSpPr>
          <p:nvPr>
            <p:ph idx="1"/>
          </p:nvPr>
        </p:nvSpPr>
        <p:spPr/>
        <p:txBody>
          <a:bodyPr>
            <a:noAutofit/>
          </a:bodyPr>
          <a:lstStyle/>
          <a:p>
            <a:r>
              <a:rPr lang="en-GB" sz="2700" dirty="0"/>
              <a:t>“Business can only flourish in societies in which </a:t>
            </a:r>
            <a:r>
              <a:rPr lang="en-GB" sz="2700" dirty="0">
                <a:solidFill>
                  <a:srgbClr val="FF0000"/>
                </a:solidFill>
              </a:rPr>
              <a:t>human rights are respected</a:t>
            </a:r>
            <a:r>
              <a:rPr lang="en-GB" sz="2700" dirty="0"/>
              <a:t>, upheld and advanced. </a:t>
            </a:r>
            <a:r>
              <a:rPr lang="en-GB" sz="2700" dirty="0">
                <a:solidFill>
                  <a:srgbClr val="FF0000"/>
                </a:solidFill>
              </a:rPr>
              <a:t>People are our greatest asset</a:t>
            </a:r>
            <a:r>
              <a:rPr lang="en-GB" sz="2700" dirty="0"/>
              <a:t>, and empowering them across our supply chain is not only the right thing to do, but also ensures a sustainable future for the business. Our ambition is to embed the promotion of human rights into every function, every role, and every corner of our organization.”</a:t>
            </a:r>
            <a:endParaRPr lang="sl-SI" sz="2700" dirty="0"/>
          </a:p>
        </p:txBody>
      </p:sp>
    </p:spTree>
    <p:extLst>
      <p:ext uri="{BB962C8B-B14F-4D97-AF65-F5344CB8AC3E}">
        <p14:creationId xmlns:p14="http://schemas.microsoft.com/office/powerpoint/2010/main" val="1412109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sl-SI"/>
          </a:p>
        </p:txBody>
      </p:sp>
      <p:sp>
        <p:nvSpPr>
          <p:cNvPr id="3" name="Slide Number Placeholder 2"/>
          <p:cNvSpPr>
            <a:spLocks noGrp="1"/>
          </p:cNvSpPr>
          <p:nvPr>
            <p:ph type="sldNum" sz="quarter" idx="4"/>
          </p:nvPr>
        </p:nvSpPr>
        <p:spPr/>
        <p:txBody>
          <a:bodyPr/>
          <a:lstStyle/>
          <a:p>
            <a:pPr>
              <a:defRPr/>
            </a:pPr>
            <a:fld id="{869A43B6-4A72-4A6E-B3BC-4E1A4B5DD1B6}" type="slidenum">
              <a:rPr lang="en-US" smtClean="0"/>
              <a:pPr>
                <a:defRPr/>
              </a:pPr>
              <a:t>15</a:t>
            </a:fld>
            <a:endParaRPr lang="en-US"/>
          </a:p>
        </p:txBody>
      </p:sp>
      <p:sp>
        <p:nvSpPr>
          <p:cNvPr id="4" name="Title 3"/>
          <p:cNvSpPr>
            <a:spLocks noGrp="1"/>
          </p:cNvSpPr>
          <p:nvPr>
            <p:ph type="title"/>
          </p:nvPr>
        </p:nvSpPr>
        <p:spPr/>
        <p:txBody>
          <a:bodyPr/>
          <a:lstStyle/>
          <a:p>
            <a:endParaRPr lang="sl-SI"/>
          </a:p>
        </p:txBody>
      </p:sp>
      <p:pic>
        <p:nvPicPr>
          <p:cNvPr id="6"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76673"/>
            <a:ext cx="9062054" cy="7305470"/>
          </a:xfrm>
        </p:spPr>
      </p:pic>
    </p:spTree>
    <p:extLst>
      <p:ext uri="{BB962C8B-B14F-4D97-AF65-F5344CB8AC3E}">
        <p14:creationId xmlns:p14="http://schemas.microsoft.com/office/powerpoint/2010/main" val="1134017294"/>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sl-SI"/>
          </a:p>
        </p:txBody>
      </p:sp>
      <p:sp>
        <p:nvSpPr>
          <p:cNvPr id="3" name="Slide Number Placeholder 2"/>
          <p:cNvSpPr>
            <a:spLocks noGrp="1"/>
          </p:cNvSpPr>
          <p:nvPr>
            <p:ph type="sldNum" sz="quarter" idx="4"/>
          </p:nvPr>
        </p:nvSpPr>
        <p:spPr/>
        <p:txBody>
          <a:bodyPr/>
          <a:lstStyle/>
          <a:p>
            <a:pPr>
              <a:defRPr/>
            </a:pPr>
            <a:fld id="{869A43B6-4A72-4A6E-B3BC-4E1A4B5DD1B6}" type="slidenum">
              <a:rPr lang="en-US" smtClean="0"/>
              <a:pPr>
                <a:defRPr/>
              </a:pPr>
              <a:t>2</a:t>
            </a:fld>
            <a:endParaRPr lang="en-US"/>
          </a:p>
        </p:txBody>
      </p:sp>
      <p:sp>
        <p:nvSpPr>
          <p:cNvPr id="6" name="AutoShape 2" descr="Résultat de recherche d'images pour &quot;sustainable development goals&quot;"/>
          <p:cNvSpPr>
            <a:spLocks noChangeAspect="1" noChangeArrowheads="1"/>
          </p:cNvSpPr>
          <p:nvPr/>
        </p:nvSpPr>
        <p:spPr bwMode="auto">
          <a:xfrm>
            <a:off x="965397" y="318169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l-SI"/>
          </a:p>
        </p:txBody>
      </p:sp>
      <p:pic>
        <p:nvPicPr>
          <p:cNvPr id="1030" name="Picture 6" descr="Sustainable Development Goals launch in 20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278" y="1124744"/>
            <a:ext cx="8139908" cy="5042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7395673"/>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sl-SI"/>
          </a:p>
        </p:txBody>
      </p:sp>
      <p:sp>
        <p:nvSpPr>
          <p:cNvPr id="3" name="Slide Number Placeholder 2"/>
          <p:cNvSpPr>
            <a:spLocks noGrp="1"/>
          </p:cNvSpPr>
          <p:nvPr>
            <p:ph type="sldNum" sz="quarter" idx="4"/>
          </p:nvPr>
        </p:nvSpPr>
        <p:spPr/>
        <p:txBody>
          <a:bodyPr/>
          <a:lstStyle/>
          <a:p>
            <a:pPr>
              <a:defRPr/>
            </a:pPr>
            <a:fld id="{869A43B6-4A72-4A6E-B3BC-4E1A4B5DD1B6}" type="slidenum">
              <a:rPr lang="en-US" smtClean="0"/>
              <a:pPr>
                <a:defRPr/>
              </a:pPr>
              <a:t>3</a:t>
            </a:fld>
            <a:endParaRPr lang="en-US"/>
          </a:p>
        </p:txBody>
      </p:sp>
      <p:sp>
        <p:nvSpPr>
          <p:cNvPr id="4" name="Title 3"/>
          <p:cNvSpPr>
            <a:spLocks noGrp="1"/>
          </p:cNvSpPr>
          <p:nvPr>
            <p:ph type="title"/>
          </p:nvPr>
        </p:nvSpPr>
        <p:spPr/>
        <p:txBody>
          <a:bodyPr/>
          <a:lstStyle/>
          <a:p>
            <a:pPr algn="ctr"/>
            <a:r>
              <a:rPr lang="en-GB" dirty="0" smtClean="0"/>
              <a:t>What is an ethnic </a:t>
            </a:r>
            <a:r>
              <a:rPr lang="en-GB" dirty="0"/>
              <a:t>minority </a:t>
            </a:r>
            <a:endParaRPr lang="sl-SI" dirty="0"/>
          </a:p>
        </p:txBody>
      </p:sp>
      <p:sp>
        <p:nvSpPr>
          <p:cNvPr id="5" name="Content Placeholder 4"/>
          <p:cNvSpPr>
            <a:spLocks noGrp="1"/>
          </p:cNvSpPr>
          <p:nvPr>
            <p:ph idx="1"/>
          </p:nvPr>
        </p:nvSpPr>
        <p:spPr/>
        <p:txBody>
          <a:bodyPr/>
          <a:lstStyle/>
          <a:p>
            <a:pPr marL="0" indent="0" algn="just">
              <a:buNone/>
            </a:pPr>
            <a:r>
              <a:rPr lang="en-GB" sz="2000" dirty="0"/>
              <a:t>The term </a:t>
            </a:r>
            <a:r>
              <a:rPr lang="en-GB" sz="2000" dirty="0" smtClean="0"/>
              <a:t>is generally understood </a:t>
            </a:r>
            <a:r>
              <a:rPr lang="en-GB" sz="2000" dirty="0"/>
              <a:t>to be </a:t>
            </a:r>
            <a:r>
              <a:rPr lang="en-GB" sz="2000" dirty="0">
                <a:solidFill>
                  <a:srgbClr val="FF0000"/>
                </a:solidFill>
              </a:rPr>
              <a:t>those groups exhibiting cultural preferences different to those of </a:t>
            </a:r>
            <a:r>
              <a:rPr lang="en-GB" sz="2000" dirty="0" smtClean="0">
                <a:solidFill>
                  <a:srgbClr val="FF0000"/>
                </a:solidFill>
              </a:rPr>
              <a:t>the majority </a:t>
            </a:r>
            <a:r>
              <a:rPr lang="en-GB" sz="2000" dirty="0">
                <a:solidFill>
                  <a:srgbClr val="FF0000"/>
                </a:solidFill>
              </a:rPr>
              <a:t>population</a:t>
            </a:r>
            <a:r>
              <a:rPr lang="en-GB" sz="2000" dirty="0"/>
              <a:t>, or </a:t>
            </a:r>
            <a:r>
              <a:rPr lang="en-GB" sz="2000" dirty="0">
                <a:solidFill>
                  <a:srgbClr val="FF0000"/>
                </a:solidFill>
              </a:rPr>
              <a:t>groups with different cultural and societal origins</a:t>
            </a:r>
            <a:r>
              <a:rPr lang="en-GB" sz="2000" dirty="0"/>
              <a:t>. However in </a:t>
            </a:r>
            <a:r>
              <a:rPr lang="en-GB" sz="2000" dirty="0" smtClean="0"/>
              <a:t>the  empirical </a:t>
            </a:r>
            <a:r>
              <a:rPr lang="en-GB" sz="2000" dirty="0"/>
              <a:t>field, ‘ethnic minority is likely to refer only to </a:t>
            </a:r>
            <a:r>
              <a:rPr lang="en-GB" sz="2000" dirty="0">
                <a:solidFill>
                  <a:srgbClr val="FF0000"/>
                </a:solidFill>
              </a:rPr>
              <a:t>a group of individuals </a:t>
            </a:r>
            <a:r>
              <a:rPr lang="en-GB" sz="2000" dirty="0" smtClean="0">
                <a:solidFill>
                  <a:srgbClr val="FF0000"/>
                </a:solidFill>
              </a:rPr>
              <a:t>who were </a:t>
            </a:r>
            <a:r>
              <a:rPr lang="en-GB" sz="2000" dirty="0">
                <a:solidFill>
                  <a:srgbClr val="FF0000"/>
                </a:solidFill>
              </a:rPr>
              <a:t>born in, or are citizens of, another country</a:t>
            </a:r>
            <a:r>
              <a:rPr lang="en-GB" sz="2000" dirty="0"/>
              <a:t>. It can also be the case that the </a:t>
            </a:r>
            <a:r>
              <a:rPr lang="en-GB" sz="2000" dirty="0" smtClean="0"/>
              <a:t>term refers </a:t>
            </a:r>
            <a:r>
              <a:rPr lang="en-GB" sz="2000" dirty="0"/>
              <a:t>only to those individuals with </a:t>
            </a:r>
            <a:r>
              <a:rPr lang="en-GB" sz="2000" dirty="0">
                <a:solidFill>
                  <a:srgbClr val="FF0000"/>
                </a:solidFill>
              </a:rPr>
              <a:t>a different racial background</a:t>
            </a:r>
            <a:r>
              <a:rPr lang="en-GB" sz="2000" dirty="0"/>
              <a:t>. Evidently, this can </a:t>
            </a:r>
            <a:r>
              <a:rPr lang="en-GB" sz="2000" dirty="0" smtClean="0"/>
              <a:t>lead to </a:t>
            </a:r>
            <a:r>
              <a:rPr lang="en-GB" sz="2000" dirty="0"/>
              <a:t>discrepancies and the omission of data which correctly capture those who can also </a:t>
            </a:r>
            <a:r>
              <a:rPr lang="en-GB" sz="2000" dirty="0" smtClean="0"/>
              <a:t>be regarded </a:t>
            </a:r>
            <a:r>
              <a:rPr lang="en-GB" sz="2000" dirty="0"/>
              <a:t>as belonging to an ethnic minority: naturalized immigrants; </a:t>
            </a:r>
            <a:r>
              <a:rPr lang="en-GB" sz="2000" dirty="0" smtClean="0"/>
              <a:t>autochthonous minorities </a:t>
            </a:r>
            <a:r>
              <a:rPr lang="en-GB" sz="2000" dirty="0"/>
              <a:t>who, although present for hundreds of years have not assimilated to natives</a:t>
            </a:r>
            <a:r>
              <a:rPr lang="en-GB" sz="2000" dirty="0" smtClean="0"/>
              <a:t>; and </a:t>
            </a:r>
            <a:r>
              <a:rPr lang="en-GB" sz="2000" dirty="0"/>
              <a:t>second and third generations of immigrants. Matters are further complicated </a:t>
            </a:r>
            <a:r>
              <a:rPr lang="en-GB" sz="2000" dirty="0" smtClean="0"/>
              <a:t>by countries </a:t>
            </a:r>
            <a:r>
              <a:rPr lang="en-GB" sz="2000" dirty="0"/>
              <a:t>using different empirical definitions of what it means to be an ethnic minority. </a:t>
            </a:r>
            <a:endParaRPr lang="sl-SI" sz="2000" dirty="0"/>
          </a:p>
        </p:txBody>
      </p:sp>
    </p:spTree>
    <p:extLst>
      <p:ext uri="{BB962C8B-B14F-4D97-AF65-F5344CB8AC3E}">
        <p14:creationId xmlns:p14="http://schemas.microsoft.com/office/powerpoint/2010/main" val="2183715685"/>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sl-SI"/>
          </a:p>
        </p:txBody>
      </p:sp>
      <p:sp>
        <p:nvSpPr>
          <p:cNvPr id="3" name="Slide Number Placeholder 2"/>
          <p:cNvSpPr>
            <a:spLocks noGrp="1"/>
          </p:cNvSpPr>
          <p:nvPr>
            <p:ph type="sldNum" sz="quarter" idx="4"/>
          </p:nvPr>
        </p:nvSpPr>
        <p:spPr/>
        <p:txBody>
          <a:bodyPr/>
          <a:lstStyle/>
          <a:p>
            <a:pPr>
              <a:defRPr/>
            </a:pPr>
            <a:fld id="{869A43B6-4A72-4A6E-B3BC-4E1A4B5DD1B6}" type="slidenum">
              <a:rPr lang="en-US" smtClean="0"/>
              <a:pPr>
                <a:defRPr/>
              </a:pPr>
              <a:t>4</a:t>
            </a:fld>
            <a:endParaRPr lang="en-US"/>
          </a:p>
        </p:txBody>
      </p:sp>
      <p:sp>
        <p:nvSpPr>
          <p:cNvPr id="5" name="Content Placeholder 4"/>
          <p:cNvSpPr>
            <a:spLocks noGrp="1"/>
          </p:cNvSpPr>
          <p:nvPr>
            <p:ph idx="1"/>
          </p:nvPr>
        </p:nvSpPr>
        <p:spPr/>
        <p:txBody>
          <a:bodyPr/>
          <a:lstStyle/>
          <a:p>
            <a:pPr marL="0" indent="0" algn="just">
              <a:buNone/>
            </a:pPr>
            <a:r>
              <a:rPr lang="en-GB" dirty="0" smtClean="0"/>
              <a:t>The term can be </a:t>
            </a:r>
            <a:r>
              <a:rPr lang="en-GB" dirty="0"/>
              <a:t>broad and flexible </a:t>
            </a:r>
            <a:r>
              <a:rPr lang="en-GB" dirty="0" smtClean="0"/>
              <a:t>and encompass </a:t>
            </a:r>
            <a:r>
              <a:rPr lang="en-GB" dirty="0"/>
              <a:t>all categories of the population of foreign origin (including </a:t>
            </a:r>
            <a:r>
              <a:rPr lang="en-GB" dirty="0">
                <a:solidFill>
                  <a:srgbClr val="FF0000"/>
                </a:solidFill>
              </a:rPr>
              <a:t>recent migrants and descendants of previous generations of migrants</a:t>
            </a:r>
            <a:r>
              <a:rPr lang="en-GB" dirty="0"/>
              <a:t>), ethnic minorities, national minorities, </a:t>
            </a:r>
            <a:r>
              <a:rPr lang="en-GB" dirty="0">
                <a:solidFill>
                  <a:srgbClr val="FF0000"/>
                </a:solidFill>
              </a:rPr>
              <a:t>linguistic minorities, religious minorities, and stateless people</a:t>
            </a:r>
            <a:r>
              <a:rPr lang="en-GB" dirty="0"/>
              <a:t>. </a:t>
            </a:r>
            <a:endParaRPr lang="sl-SI" dirty="0"/>
          </a:p>
        </p:txBody>
      </p:sp>
    </p:spTree>
    <p:extLst>
      <p:ext uri="{BB962C8B-B14F-4D97-AF65-F5344CB8AC3E}">
        <p14:creationId xmlns:p14="http://schemas.microsoft.com/office/powerpoint/2010/main" val="4239101332"/>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sl-SI"/>
          </a:p>
        </p:txBody>
      </p:sp>
      <p:sp>
        <p:nvSpPr>
          <p:cNvPr id="3" name="Slide Number Placeholder 2"/>
          <p:cNvSpPr>
            <a:spLocks noGrp="1"/>
          </p:cNvSpPr>
          <p:nvPr>
            <p:ph type="sldNum" sz="quarter" idx="4"/>
          </p:nvPr>
        </p:nvSpPr>
        <p:spPr/>
        <p:txBody>
          <a:bodyPr/>
          <a:lstStyle/>
          <a:p>
            <a:pPr>
              <a:defRPr/>
            </a:pPr>
            <a:fld id="{869A43B6-4A72-4A6E-B3BC-4E1A4B5DD1B6}" type="slidenum">
              <a:rPr lang="en-US" smtClean="0"/>
              <a:pPr>
                <a:defRPr/>
              </a:pPr>
              <a:t>5</a:t>
            </a:fld>
            <a:endParaRPr lang="en-US"/>
          </a:p>
        </p:txBody>
      </p:sp>
      <p:sp>
        <p:nvSpPr>
          <p:cNvPr id="4" name="Title 3"/>
          <p:cNvSpPr>
            <a:spLocks noGrp="1"/>
          </p:cNvSpPr>
          <p:nvPr>
            <p:ph type="title"/>
          </p:nvPr>
        </p:nvSpPr>
        <p:spPr>
          <a:xfrm>
            <a:off x="495300" y="242257"/>
            <a:ext cx="8153400" cy="1047328"/>
          </a:xfrm>
        </p:spPr>
        <p:txBody>
          <a:bodyPr/>
          <a:lstStyle/>
          <a:p>
            <a:pPr algn="ctr"/>
            <a:r>
              <a:rPr lang="en-GB" dirty="0"/>
              <a:t>The UN </a:t>
            </a:r>
            <a:r>
              <a:rPr lang="en-GB" dirty="0" smtClean="0"/>
              <a:t>special </a:t>
            </a:r>
            <a:r>
              <a:rPr lang="en-GB" dirty="0"/>
              <a:t>Rapporteur</a:t>
            </a:r>
            <a:endParaRPr lang="sl-SI" dirty="0"/>
          </a:p>
        </p:txBody>
      </p:sp>
      <p:sp>
        <p:nvSpPr>
          <p:cNvPr id="5" name="Content Placeholder 4"/>
          <p:cNvSpPr>
            <a:spLocks noGrp="1"/>
          </p:cNvSpPr>
          <p:nvPr>
            <p:ph idx="1"/>
          </p:nvPr>
        </p:nvSpPr>
        <p:spPr>
          <a:xfrm>
            <a:off x="495300" y="1531200"/>
            <a:ext cx="7772400" cy="4608512"/>
          </a:xfrm>
        </p:spPr>
        <p:txBody>
          <a:bodyPr/>
          <a:lstStyle/>
          <a:p>
            <a:pPr marL="0" indent="0" algn="just">
              <a:buNone/>
            </a:pPr>
            <a:r>
              <a:rPr lang="en-GB" dirty="0" smtClean="0"/>
              <a:t>The UN has a special </a:t>
            </a:r>
            <a:r>
              <a:rPr lang="en-GB" dirty="0"/>
              <a:t>Rapporteur on minority issues, </a:t>
            </a:r>
            <a:r>
              <a:rPr lang="en-GB" dirty="0" err="1"/>
              <a:t>Dr.</a:t>
            </a:r>
            <a:r>
              <a:rPr lang="en-GB" dirty="0"/>
              <a:t> Fernand de </a:t>
            </a:r>
            <a:r>
              <a:rPr lang="en-GB" dirty="0" smtClean="0"/>
              <a:t>Varennes, under Human </a:t>
            </a:r>
            <a:r>
              <a:rPr lang="en-GB" dirty="0"/>
              <a:t>Rights Council resolution 34/6, and </a:t>
            </a:r>
            <a:r>
              <a:rPr lang="en-GB" dirty="0" smtClean="0"/>
              <a:t>his mandate </a:t>
            </a:r>
            <a:r>
              <a:rPr lang="en-GB" dirty="0"/>
              <a:t>identified the need for the new global development agenda to include specific goals relating to addressing inequality and promoting social inclusion, which include specific requirements and targets focused on activities to address the situations of disadvantaged minority groups.</a:t>
            </a:r>
            <a:endParaRPr lang="sl-SI" dirty="0"/>
          </a:p>
        </p:txBody>
      </p:sp>
    </p:spTree>
    <p:extLst>
      <p:ext uri="{BB962C8B-B14F-4D97-AF65-F5344CB8AC3E}">
        <p14:creationId xmlns:p14="http://schemas.microsoft.com/office/powerpoint/2010/main" val="27041118"/>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sl-SI"/>
          </a:p>
        </p:txBody>
      </p:sp>
      <p:sp>
        <p:nvSpPr>
          <p:cNvPr id="3" name="Slide Number Placeholder 2"/>
          <p:cNvSpPr>
            <a:spLocks noGrp="1"/>
          </p:cNvSpPr>
          <p:nvPr>
            <p:ph type="sldNum" sz="quarter" idx="4"/>
          </p:nvPr>
        </p:nvSpPr>
        <p:spPr/>
        <p:txBody>
          <a:bodyPr/>
          <a:lstStyle/>
          <a:p>
            <a:pPr>
              <a:defRPr/>
            </a:pPr>
            <a:fld id="{869A43B6-4A72-4A6E-B3BC-4E1A4B5DD1B6}" type="slidenum">
              <a:rPr lang="en-US" smtClean="0"/>
              <a:pPr>
                <a:defRPr/>
              </a:pPr>
              <a:t>6</a:t>
            </a:fld>
            <a:endParaRPr lang="en-US"/>
          </a:p>
        </p:txBody>
      </p:sp>
      <p:sp>
        <p:nvSpPr>
          <p:cNvPr id="4" name="Title 3"/>
          <p:cNvSpPr>
            <a:spLocks noGrp="1"/>
          </p:cNvSpPr>
          <p:nvPr>
            <p:ph type="title"/>
          </p:nvPr>
        </p:nvSpPr>
        <p:spPr/>
        <p:txBody>
          <a:bodyPr/>
          <a:lstStyle/>
          <a:p>
            <a:pPr algn="ctr"/>
            <a:r>
              <a:rPr lang="en-GB" dirty="0" smtClean="0"/>
              <a:t>The Challenge</a:t>
            </a:r>
            <a:endParaRPr lang="sl-SI" dirty="0"/>
          </a:p>
        </p:txBody>
      </p:sp>
      <p:sp>
        <p:nvSpPr>
          <p:cNvPr id="5" name="Content Placeholder 4"/>
          <p:cNvSpPr>
            <a:spLocks noGrp="1"/>
          </p:cNvSpPr>
          <p:nvPr>
            <p:ph idx="1"/>
          </p:nvPr>
        </p:nvSpPr>
        <p:spPr/>
        <p:txBody>
          <a:bodyPr/>
          <a:lstStyle/>
          <a:p>
            <a:pPr marL="0" indent="0" algn="just">
              <a:buNone/>
            </a:pPr>
            <a:r>
              <a:rPr lang="en-GB" sz="2800" dirty="0">
                <a:solidFill>
                  <a:srgbClr val="FF0000"/>
                </a:solidFill>
              </a:rPr>
              <a:t>Social and economic exclusion </a:t>
            </a:r>
            <a:r>
              <a:rPr lang="en-GB" sz="2800" dirty="0"/>
              <a:t>remains an everyday challenge to millions of members of ethnic minorities living in Europe today. Underlying differences between ethnic minorities and majority populations, as defined by their cultural and ethnic backgrounds, often correlate with gaps in their </a:t>
            </a:r>
            <a:r>
              <a:rPr lang="en-GB" sz="2800" dirty="0" err="1"/>
              <a:t>labor</a:t>
            </a:r>
            <a:r>
              <a:rPr lang="en-GB" sz="2800" dirty="0"/>
              <a:t> market outcomes. </a:t>
            </a:r>
            <a:r>
              <a:rPr lang="en-GB" sz="2800" dirty="0">
                <a:solidFill>
                  <a:srgbClr val="FF0000"/>
                </a:solidFill>
              </a:rPr>
              <a:t>Being a member of an ethnic minority per se often bears a disadvantage </a:t>
            </a:r>
            <a:r>
              <a:rPr lang="en-GB" sz="2800" dirty="0"/>
              <a:t>in terms of relative </a:t>
            </a:r>
            <a:r>
              <a:rPr lang="en-GB" sz="2800" dirty="0" err="1"/>
              <a:t>labor</a:t>
            </a:r>
            <a:r>
              <a:rPr lang="en-GB" sz="2800" dirty="0"/>
              <a:t> market outcomes </a:t>
            </a:r>
            <a:r>
              <a:rPr lang="en-GB" sz="2800" dirty="0" err="1"/>
              <a:t>visà</a:t>
            </a:r>
            <a:r>
              <a:rPr lang="en-GB" sz="2800" dirty="0"/>
              <a:t>-vis the majority population.</a:t>
            </a:r>
            <a:endParaRPr lang="sl-SI" sz="2800" dirty="0"/>
          </a:p>
        </p:txBody>
      </p:sp>
    </p:spTree>
    <p:extLst>
      <p:ext uri="{BB962C8B-B14F-4D97-AF65-F5344CB8AC3E}">
        <p14:creationId xmlns:p14="http://schemas.microsoft.com/office/powerpoint/2010/main" val="2134041145"/>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sl-SI"/>
          </a:p>
        </p:txBody>
      </p:sp>
      <p:sp>
        <p:nvSpPr>
          <p:cNvPr id="3" name="Slide Number Placeholder 2"/>
          <p:cNvSpPr>
            <a:spLocks noGrp="1"/>
          </p:cNvSpPr>
          <p:nvPr>
            <p:ph type="sldNum" sz="quarter" idx="4"/>
          </p:nvPr>
        </p:nvSpPr>
        <p:spPr/>
        <p:txBody>
          <a:bodyPr/>
          <a:lstStyle/>
          <a:p>
            <a:pPr>
              <a:defRPr/>
            </a:pPr>
            <a:fld id="{869A43B6-4A72-4A6E-B3BC-4E1A4B5DD1B6}" type="slidenum">
              <a:rPr lang="en-US" smtClean="0"/>
              <a:pPr>
                <a:defRPr/>
              </a:pPr>
              <a:t>7</a:t>
            </a:fld>
            <a:endParaRPr lang="en-US"/>
          </a:p>
        </p:txBody>
      </p:sp>
      <p:sp>
        <p:nvSpPr>
          <p:cNvPr id="5" name="Content Placeholder 4"/>
          <p:cNvSpPr>
            <a:spLocks noGrp="1"/>
          </p:cNvSpPr>
          <p:nvPr>
            <p:ph idx="1"/>
          </p:nvPr>
        </p:nvSpPr>
        <p:spPr/>
        <p:txBody>
          <a:bodyPr/>
          <a:lstStyle/>
          <a:p>
            <a:pPr marL="0" indent="0" algn="just">
              <a:buNone/>
            </a:pPr>
            <a:r>
              <a:rPr lang="en-GB" sz="2800" dirty="0">
                <a:solidFill>
                  <a:srgbClr val="FF0000"/>
                </a:solidFill>
              </a:rPr>
              <a:t>Integration challenges </a:t>
            </a:r>
            <a:r>
              <a:rPr lang="en-GB" sz="2800" dirty="0"/>
              <a:t>appear in a variety of forms, from </a:t>
            </a:r>
            <a:r>
              <a:rPr lang="en-GB" sz="2800" dirty="0">
                <a:solidFill>
                  <a:srgbClr val="FF0000"/>
                </a:solidFill>
              </a:rPr>
              <a:t>unequal access to health care and social services to unemployment, underemployment, and substandard remuneration</a:t>
            </a:r>
            <a:r>
              <a:rPr lang="en-GB" sz="2800" dirty="0"/>
              <a:t> of individuals belonging to different ethnic minorities. </a:t>
            </a:r>
            <a:r>
              <a:rPr lang="en-GB" sz="2800" dirty="0" err="1"/>
              <a:t>Labor</a:t>
            </a:r>
            <a:r>
              <a:rPr lang="en-GB" sz="2800" dirty="0"/>
              <a:t> market segmentation is a particularly worrisome issue, since equal </a:t>
            </a:r>
            <a:r>
              <a:rPr lang="en-GB" sz="2800" dirty="0" err="1"/>
              <a:t>labor</a:t>
            </a:r>
            <a:r>
              <a:rPr lang="en-GB" sz="2800" dirty="0"/>
              <a:t> market opportunities are a cornerstone for achieving not only a high quality of life for minorities themselves but also prosperity and social cohesion for society at large. </a:t>
            </a:r>
            <a:endParaRPr lang="sl-SI" sz="2800" dirty="0"/>
          </a:p>
        </p:txBody>
      </p:sp>
    </p:spTree>
    <p:extLst>
      <p:ext uri="{BB962C8B-B14F-4D97-AF65-F5344CB8AC3E}">
        <p14:creationId xmlns:p14="http://schemas.microsoft.com/office/powerpoint/2010/main" val="3939758778"/>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Minority issues in Asia (as example)</a:t>
            </a:r>
            <a:endParaRPr lang="sl-SI" dirty="0"/>
          </a:p>
        </p:txBody>
      </p:sp>
      <p:sp>
        <p:nvSpPr>
          <p:cNvPr id="3" name="Content Placeholder 2"/>
          <p:cNvSpPr>
            <a:spLocks noGrp="1"/>
          </p:cNvSpPr>
          <p:nvPr>
            <p:ph idx="1"/>
          </p:nvPr>
        </p:nvSpPr>
        <p:spPr/>
        <p:txBody>
          <a:bodyPr/>
          <a:lstStyle/>
          <a:p>
            <a:pPr marL="0" indent="0" algn="just">
              <a:buNone/>
            </a:pPr>
            <a:r>
              <a:rPr lang="en-GB" sz="2000" dirty="0"/>
              <a:t>India is a country with diverse ethnic groups. To ensure special rights and benefits for </a:t>
            </a:r>
            <a:r>
              <a:rPr lang="en-GB" sz="2000" dirty="0">
                <a:solidFill>
                  <a:srgbClr val="FF0000"/>
                </a:solidFill>
              </a:rPr>
              <a:t>ethnic minority groups aim at the sustainable development </a:t>
            </a:r>
            <a:r>
              <a:rPr lang="en-GB" sz="2000" dirty="0"/>
              <a:t>of the ethnic groups, the Indian Government has regulations on preferential treatment in terms of policies, capital provision, education and employment opportunities included in its Constitution. In addition to providing legal protection to minorities in the Constitution, the Government also implements national projects to promote socio-economic development in ethnic minority areas, establishing various agencies to manage issues of the groups. </a:t>
            </a:r>
            <a:r>
              <a:rPr lang="en-GB" sz="2000" dirty="0">
                <a:solidFill>
                  <a:srgbClr val="FF0000"/>
                </a:solidFill>
              </a:rPr>
              <a:t>Ethnic minorities as key contributors to managing natural resources and addressing climate change.</a:t>
            </a:r>
            <a:r>
              <a:rPr lang="en-GB" sz="2000" i="1" dirty="0">
                <a:solidFill>
                  <a:srgbClr val="FF0000"/>
                </a:solidFill>
              </a:rPr>
              <a:t> </a:t>
            </a:r>
            <a:r>
              <a:rPr lang="en-GB" sz="2000" i="1" dirty="0"/>
              <a:t>They are the best people to protect the forests. That is why the Government of Viet Nam will strongly prioritise ethnic minorities by providing more resources and opportunities for them to participate in the policy processes.</a:t>
            </a:r>
            <a:endParaRPr lang="sl-SI" sz="2000" dirty="0"/>
          </a:p>
          <a:p>
            <a:endParaRPr lang="sl-SI" dirty="0"/>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091B14A6-E137-49BF-B446-9CEA52828396}" type="slidenum">
              <a:rPr lang="sl-SI" smtClean="0"/>
              <a:t>8</a:t>
            </a:fld>
            <a:endParaRPr lang="sl-SI"/>
          </a:p>
        </p:txBody>
      </p:sp>
    </p:spTree>
    <p:extLst>
      <p:ext uri="{BB962C8B-B14F-4D97-AF65-F5344CB8AC3E}">
        <p14:creationId xmlns:p14="http://schemas.microsoft.com/office/powerpoint/2010/main" val="1531784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4624"/>
            <a:ext cx="8153400" cy="1047328"/>
          </a:xfrm>
        </p:spPr>
        <p:txBody>
          <a:bodyPr/>
          <a:lstStyle/>
          <a:p>
            <a:pPr algn="ctr"/>
            <a:r>
              <a:rPr lang="en-GB" dirty="0" smtClean="0"/>
              <a:t>IN EUROPE</a:t>
            </a:r>
            <a:endParaRPr lang="sl-SI" dirty="0"/>
          </a:p>
        </p:txBody>
      </p:sp>
      <p:sp>
        <p:nvSpPr>
          <p:cNvPr id="3" name="Content Placeholder 2"/>
          <p:cNvSpPr>
            <a:spLocks noGrp="1"/>
          </p:cNvSpPr>
          <p:nvPr>
            <p:ph idx="1"/>
          </p:nvPr>
        </p:nvSpPr>
        <p:spPr>
          <a:xfrm>
            <a:off x="467544" y="1052736"/>
            <a:ext cx="7772400" cy="4392488"/>
          </a:xfrm>
        </p:spPr>
        <p:txBody>
          <a:bodyPr/>
          <a:lstStyle/>
          <a:p>
            <a:pPr algn="just"/>
            <a:r>
              <a:rPr lang="en-GB" sz="2400" dirty="0"/>
              <a:t>S</a:t>
            </a:r>
            <a:r>
              <a:rPr lang="en-GB" sz="2400" dirty="0" smtClean="0"/>
              <a:t>ince </a:t>
            </a:r>
            <a:r>
              <a:rPr lang="en-GB" sz="2400" dirty="0"/>
              <a:t>2000 the European Union (EU) has introduced legislation to combat racial and xenophobic discrimination, the problem persists, with the need for new measures recently highlighted by the global Black Lives Matter protests. A number of studies also point to the cost of racial discrimination not only for the individuals concerned but also for society as a whole. For instance, a 2018 EPRS report argued that the loss in earnings caused by racial and ethnic discrimination for both individuals and societies amounts to billions of euros annually. EU citizens also acknowledge this problem: a 2019 survey found that over half of Europeans believe racial or ethnic discrimination to </a:t>
            </a:r>
            <a:r>
              <a:rPr lang="en-GB" sz="2400" dirty="0" err="1"/>
              <a:t>bewidespread</a:t>
            </a:r>
            <a:r>
              <a:rPr lang="en-GB" sz="2400" dirty="0"/>
              <a:t> in their country. </a:t>
            </a:r>
            <a:endParaRPr lang="sl-SI" sz="2400" dirty="0"/>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091B14A6-E137-49BF-B446-9CEA52828396}" type="slidenum">
              <a:rPr lang="sl-SI" smtClean="0"/>
              <a:t>9</a:t>
            </a:fld>
            <a:endParaRPr lang="sl-SI"/>
          </a:p>
        </p:txBody>
      </p:sp>
    </p:spTree>
    <p:extLst>
      <p:ext uri="{BB962C8B-B14F-4D97-AF65-F5344CB8AC3E}">
        <p14:creationId xmlns:p14="http://schemas.microsoft.com/office/powerpoint/2010/main" val="474371283"/>
      </p:ext>
    </p:extLst>
  </p:cSld>
  <p:clrMapOvr>
    <a:masterClrMapping/>
  </p:clrMapOvr>
</p:sld>
</file>

<file path=ppt/theme/theme1.xml><?xml version="1.0" encoding="utf-8"?>
<a:theme xmlns:a="http://schemas.openxmlformats.org/drawingml/2006/main" name="UM.SI">
  <a:themeElements>
    <a:clrScheme name="FG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FG">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FG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FG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FG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G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FG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FG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FG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dstavitev1" id="{70D1E67F-A61B-4CD7-8306-E1E09F5CE5FB}" vid="{B107AE38-65FD-42CA-A9E8-6D8F3A1C81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D3C28C8773A74B4F873CEB14282186B3" ma:contentTypeVersion="13" ma:contentTypeDescription="Ustvari nov dokument." ma:contentTypeScope="" ma:versionID="e1482f3927e4d88d2df06b07d119ce16">
  <xsd:schema xmlns:xsd="http://www.w3.org/2001/XMLSchema" xmlns:xs="http://www.w3.org/2001/XMLSchema" xmlns:p="http://schemas.microsoft.com/office/2006/metadata/properties" xmlns:ns3="15219b98-35a1-4f64-958f-fb53a2022b55" xmlns:ns4="804c1dcc-fafc-40df-8fed-5dbadf0eea71" targetNamespace="http://schemas.microsoft.com/office/2006/metadata/properties" ma:root="true" ma:fieldsID="612918c4f057b174f6f1a00c367e7f15" ns3:_="" ns4:_="">
    <xsd:import namespace="15219b98-35a1-4f64-958f-fb53a2022b55"/>
    <xsd:import namespace="804c1dcc-fafc-40df-8fed-5dbadf0eea7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219b98-35a1-4f64-958f-fb53a2022b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04c1dcc-fafc-40df-8fed-5dbadf0eea71" elementFormDefault="qualified">
    <xsd:import namespace="http://schemas.microsoft.com/office/2006/documentManagement/types"/>
    <xsd:import namespace="http://schemas.microsoft.com/office/infopath/2007/PartnerControls"/>
    <xsd:element name="SharedWithUsers" ma:index="10" nillable="true" ma:displayName="V skupni rabi z"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V skupni rabi s podrobnostmi" ma:internalName="SharedWithDetails" ma:readOnly="true">
      <xsd:simpleType>
        <xsd:restriction base="dms:Note">
          <xsd:maxLength value="255"/>
        </xsd:restriction>
      </xsd:simpleType>
    </xsd:element>
    <xsd:element name="SharingHintHash" ma:index="12" nillable="true" ma:displayName="Razprševanje namiga za skupno rabo"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vsebine"/>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8BA7AB2-EEB2-4E7F-A89A-45E44A268158}">
  <ds:schemaRefs>
    <ds:schemaRef ds:uri="http://schemas.microsoft.com/sharepoint/v3/contenttype/forms"/>
  </ds:schemaRefs>
</ds:datastoreItem>
</file>

<file path=customXml/itemProps2.xml><?xml version="1.0" encoding="utf-8"?>
<ds:datastoreItem xmlns:ds="http://schemas.openxmlformats.org/officeDocument/2006/customXml" ds:itemID="{26D850D6-854F-41FD-B32E-D5379A742F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219b98-35a1-4f64-958f-fb53a2022b55"/>
    <ds:schemaRef ds:uri="804c1dcc-fafc-40df-8fed-5dbadf0eea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729B288-9AFF-4897-85EE-C3BE93671164}">
  <ds:schemaRefs>
    <ds:schemaRef ds:uri="http://schemas.microsoft.com/office/2006/metadata/properties"/>
    <ds:schemaRef ds:uri="http://www.w3.org/XML/1998/namespace"/>
    <ds:schemaRef ds:uri="http://schemas.microsoft.com/office/2006/documentManagement/types"/>
    <ds:schemaRef ds:uri="http://schemas.openxmlformats.org/package/2006/metadata/core-properties"/>
    <ds:schemaRef ds:uri="http://schemas.microsoft.com/office/infopath/2007/PartnerControls"/>
    <ds:schemaRef ds:uri="804c1dcc-fafc-40df-8fed-5dbadf0eea71"/>
    <ds:schemaRef ds:uri="http://purl.org/dc/terms/"/>
    <ds:schemaRef ds:uri="http://purl.org/dc/dcmitype/"/>
    <ds:schemaRef ds:uri="http://purl.org/dc/elements/1.1/"/>
    <ds:schemaRef ds:uri="15219b98-35a1-4f64-958f-fb53a2022b55"/>
  </ds:schemaRefs>
</ds:datastoreItem>
</file>

<file path=docProps/app.xml><?xml version="1.0" encoding="utf-8"?>
<Properties xmlns="http://schemas.openxmlformats.org/officeDocument/2006/extended-properties" xmlns:vt="http://schemas.openxmlformats.org/officeDocument/2006/docPropsVTypes">
  <Template>60-ppt-predloga-um-pf-ang-1</Template>
  <TotalTime>0</TotalTime>
  <Words>1186</Words>
  <Application>Microsoft Office PowerPoint</Application>
  <PresentationFormat>On-screen Show (4:3)</PresentationFormat>
  <Paragraphs>46</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Tahoma</vt:lpstr>
      <vt:lpstr>Wingdings</vt:lpstr>
      <vt:lpstr>UM.SI</vt:lpstr>
      <vt:lpstr>Minorities and Sustainable Development </vt:lpstr>
      <vt:lpstr>PowerPoint Presentation</vt:lpstr>
      <vt:lpstr>What is an ethnic minority </vt:lpstr>
      <vt:lpstr>PowerPoint Presentation</vt:lpstr>
      <vt:lpstr>The UN special Rapporteur</vt:lpstr>
      <vt:lpstr>The Challenge</vt:lpstr>
      <vt:lpstr>PowerPoint Presentation</vt:lpstr>
      <vt:lpstr>Minority issues in Asia (as example)</vt:lpstr>
      <vt:lpstr>IN EUROPE</vt:lpstr>
      <vt:lpstr>Solutions</vt:lpstr>
      <vt:lpstr>Minorities &amp; Environment: THE EU GREEN DEAL </vt:lpstr>
      <vt:lpstr> THE CHALLENGE</vt:lpstr>
      <vt:lpstr>EFFECTS</vt:lpstr>
      <vt:lpstr>Paul Polman, EX CEO, Unilever</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Predloga; Template; PowerPoint</cp:keywords>
  <cp:lastModifiedBy/>
  <cp:revision>1</cp:revision>
  <dcterms:created xsi:type="dcterms:W3CDTF">2020-02-12T10:04:15Z</dcterms:created>
  <dcterms:modified xsi:type="dcterms:W3CDTF">2022-06-03T12:52:06Z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0x010100D3C28C8773A74B4F873CEB14282186B3</vt:lpwstr>
  </property>
</Properties>
</file>