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25"/>
  </p:notesMasterIdLst>
  <p:handoutMasterIdLst>
    <p:handoutMasterId r:id="rId26"/>
  </p:handoutMasterIdLst>
  <p:sldIdLst>
    <p:sldId id="256" r:id="rId5"/>
    <p:sldId id="288" r:id="rId6"/>
    <p:sldId id="309" r:id="rId7"/>
    <p:sldId id="312" r:id="rId8"/>
    <p:sldId id="313" r:id="rId9"/>
    <p:sldId id="314" r:id="rId10"/>
    <p:sldId id="315" r:id="rId11"/>
    <p:sldId id="316" r:id="rId12"/>
    <p:sldId id="317" r:id="rId13"/>
    <p:sldId id="318" r:id="rId14"/>
    <p:sldId id="319" r:id="rId15"/>
    <p:sldId id="320" r:id="rId16"/>
    <p:sldId id="321" r:id="rId17"/>
    <p:sldId id="322" r:id="rId18"/>
    <p:sldId id="330" r:id="rId19"/>
    <p:sldId id="331" r:id="rId20"/>
    <p:sldId id="308" r:id="rId21"/>
    <p:sldId id="310" r:id="rId22"/>
    <p:sldId id="311" r:id="rId23"/>
    <p:sldId id="32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8" d="100"/>
          <a:sy n="78" d="100"/>
        </p:scale>
        <p:origin x="1622"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17. 06. 2025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17. 06. 2025</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Naslovni diapozitiv">
    <p:spTree>
      <p:nvGrpSpPr>
        <p:cNvPr id="1" name=""/>
        <p:cNvGrpSpPr/>
        <p:nvPr/>
      </p:nvGrpSpPr>
      <p:grpSpPr>
        <a:xfrm>
          <a:off x="0" y="0"/>
          <a:ext cx="0" cy="0"/>
          <a:chOff x="0" y="0"/>
          <a:chExt cx="0" cy="0"/>
        </a:xfrm>
      </p:grpSpPr>
      <p:sp>
        <p:nvSpPr>
          <p:cNvPr id="17410" name="Rectangle 2"/>
          <p:cNvSpPr>
            <a:spLocks noGrp="1" noChangeArrowheads="1"/>
          </p:cNvSpPr>
          <p:nvPr>
            <p:ph type="ctrTitle" hasCustomPrompt="1"/>
          </p:nvPr>
        </p:nvSpPr>
        <p:spPr>
          <a:xfrm>
            <a:off x="1331640" y="1320800"/>
            <a:ext cx="6696744" cy="2684264"/>
          </a:xfrm>
        </p:spPr>
        <p:txBody>
          <a:bodyPr anchor="b"/>
          <a:lstStyle>
            <a:lvl1pPr algn="r">
              <a:defRPr sz="4400">
                <a:latin typeface="Calibri" pitchFamily="34" charset="0"/>
              </a:defRPr>
            </a:lvl1pPr>
          </a:lstStyle>
          <a:p>
            <a:pPr lvl="0"/>
            <a:r>
              <a:rPr lang="sl-SI" noProof="0"/>
              <a:t>Glavni naslov</a:t>
            </a:r>
            <a:endParaRPr lang="en-GB" noProof="0"/>
          </a:p>
        </p:txBody>
      </p:sp>
      <p:sp>
        <p:nvSpPr>
          <p:cNvPr id="17411" name="Rectangle 3"/>
          <p:cNvSpPr>
            <a:spLocks noGrp="1" noChangeArrowheads="1"/>
          </p:cNvSpPr>
          <p:nvPr>
            <p:ph type="subTitle" idx="1" hasCustomPrompt="1"/>
          </p:nvPr>
        </p:nvSpPr>
        <p:spPr>
          <a:xfrm>
            <a:off x="1331640" y="4221088"/>
            <a:ext cx="6688832" cy="1727845"/>
          </a:xfrm>
        </p:spPr>
        <p:txBody>
          <a:bodyPr/>
          <a:lstStyle>
            <a:lvl1pPr marL="0" indent="0" algn="r">
              <a:buFont typeface="Wingdings" pitchFamily="2" charset="2"/>
              <a:buNone/>
              <a:defRPr sz="3200">
                <a:latin typeface="Calibri" pitchFamily="34" charset="0"/>
              </a:defRPr>
            </a:lvl1pPr>
          </a:lstStyle>
          <a:p>
            <a:pPr lvl="0"/>
            <a:r>
              <a:rPr lang="sl-SI" noProof="0"/>
              <a:t>Podnaslov</a:t>
            </a:r>
            <a:endParaRPr lang="en-GB" noProof="0"/>
          </a:p>
        </p:txBody>
      </p:sp>
      <p:pic>
        <p:nvPicPr>
          <p:cNvPr id="2" name="Picture 2" descr="https://pf.um.si/site/assets/files/1908/logo-um-pf-ang-6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0578" y="209109"/>
            <a:ext cx="2119893" cy="102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7"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13" name="Title 12"/>
          <p:cNvSpPr>
            <a:spLocks noGrp="1"/>
          </p:cNvSpPr>
          <p:nvPr>
            <p:ph type="title" hasCustomPrompt="1"/>
          </p:nvPr>
        </p:nvSpPr>
        <p:spPr/>
        <p:txBody>
          <a:bodyPr/>
          <a:lstStyle>
            <a:lvl1pPr>
              <a:defRPr sz="4400"/>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4" name="TextBox 13"/>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5800" y="1628800"/>
            <a:ext cx="7772400" cy="4608512"/>
          </a:xfrm>
        </p:spPr>
        <p:txBody>
          <a:bodyPr/>
          <a:lstStyle>
            <a:lvl1pPr>
              <a:defRPr sz="3200"/>
            </a:lvl1pPr>
            <a:lvl2pPr>
              <a:defRPr sz="2800"/>
            </a:lvl2pPr>
            <a:lvl3pPr>
              <a:defRPr sz="24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3" name="Title 12"/>
          <p:cNvSpPr>
            <a:spLocks noGrp="1"/>
          </p:cNvSpPr>
          <p:nvPr>
            <p:ph type="title" hasCustomPrompt="1"/>
          </p:nvPr>
        </p:nvSpPr>
        <p:spPr/>
        <p:txBody>
          <a:bodyPr/>
          <a:lstStyle/>
          <a:p>
            <a:r>
              <a:rPr lang="en-US"/>
              <a:t>Naslov strani</a:t>
            </a:r>
            <a:endParaRPr lang="sl-SI"/>
          </a:p>
        </p:txBody>
      </p:sp>
    </p:spTree>
    <p:extLst>
      <p:ext uri="{BB962C8B-B14F-4D97-AF65-F5344CB8AC3E}">
        <p14:creationId xmlns:p14="http://schemas.microsoft.com/office/powerpoint/2010/main" val="342270991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10"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0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8"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11" name="TextBox 10"/>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12"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3" name="Content Placeholder 2"/>
          <p:cNvSpPr>
            <a:spLocks noGrp="1"/>
          </p:cNvSpPr>
          <p:nvPr>
            <p:ph sz="half" idx="1" hasCustomPrompt="1"/>
          </p:nvPr>
        </p:nvSpPr>
        <p:spPr>
          <a:xfrm>
            <a:off x="6858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
        <p:nvSpPr>
          <p:cNvPr id="4" name="Content Placeholder 3"/>
          <p:cNvSpPr>
            <a:spLocks noGrp="1"/>
          </p:cNvSpPr>
          <p:nvPr>
            <p:ph sz="half" idx="2" hasCustomPrompt="1"/>
          </p:nvPr>
        </p:nvSpPr>
        <p:spPr>
          <a:xfrm>
            <a:off x="4648200" y="1628800"/>
            <a:ext cx="3810000" cy="460851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Tree>
    <p:extLst>
      <p:ext uri="{BB962C8B-B14F-4D97-AF65-F5344CB8AC3E}">
        <p14:creationId xmlns:p14="http://schemas.microsoft.com/office/powerpoint/2010/main" val="119395870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
        <p:nvSpPr>
          <p:cNvPr id="6" name="Slide Number Placeholder 5"/>
          <p:cNvSpPr>
            <a:spLocks noGrp="1"/>
          </p:cNvSpPr>
          <p:nvPr>
            <p:ph type="sldNum" sz="quarter" idx="4"/>
          </p:nvPr>
        </p:nvSpPr>
        <p:spPr>
          <a:xfrm>
            <a:off x="8163395" y="6381328"/>
            <a:ext cx="898659" cy="392904"/>
          </a:xfrm>
          <a:prstGeom prst="rect">
            <a:avLst/>
          </a:prstGeom>
          <a:noFill/>
        </p:spPr>
        <p:txBody>
          <a:bodyPr vert="horz" lIns="91440" tIns="45720" rIns="91440" bIns="45720" rtlCol="0" anchor="ctr"/>
          <a:lstStyle>
            <a:lvl1pPr algn="r">
              <a:defRPr sz="2400">
                <a:solidFill>
                  <a:srgbClr val="006A8E"/>
                </a:solidFill>
                <a:latin typeface="Calibri" pitchFamily="34" charset="0"/>
              </a:defRPr>
            </a:lvl1pPr>
          </a:lstStyle>
          <a:p>
            <a:pPr>
              <a:defRPr/>
            </a:pPr>
            <a:fld id="{869A43B6-4A72-4A6E-B3BC-4E1A4B5DD1B6}" type="slidenum">
              <a:rPr lang="en-US" smtClean="0"/>
              <a:pPr>
                <a:defRPr/>
              </a:pPr>
              <a:t>‹#›</a:t>
            </a:fld>
            <a:endParaRPr lang="en-US"/>
          </a:p>
        </p:txBody>
      </p:sp>
      <p:sp>
        <p:nvSpPr>
          <p:cNvPr id="7" name="Text Placeholder 11"/>
          <p:cNvSpPr>
            <a:spLocks noGrp="1"/>
          </p:cNvSpPr>
          <p:nvPr>
            <p:ph type="body" sz="quarter" idx="10" hasCustomPrompt="1"/>
          </p:nvPr>
        </p:nvSpPr>
        <p:spPr>
          <a:xfrm>
            <a:off x="-1" y="0"/>
            <a:ext cx="7908455" cy="476672"/>
          </a:xfrm>
          <a:solidFill>
            <a:srgbClr val="006A8E"/>
          </a:solidFill>
        </p:spPr>
        <p:txBody>
          <a:bodyPr/>
          <a:lstStyle>
            <a:lvl1pPr marL="0" indent="0">
              <a:buNone/>
              <a:defRPr sz="2400">
                <a:solidFill>
                  <a:schemeClr val="bg1"/>
                </a:solidFill>
              </a:defRPr>
            </a:lvl1pPr>
          </a:lstStyle>
          <a:p>
            <a:pPr lvl="0"/>
            <a:r>
              <a:rPr lang="en-US" dirty="0" err="1"/>
              <a:t>Naslov</a:t>
            </a:r>
            <a:endParaRPr lang="sl-SI" dirty="0"/>
          </a:p>
        </p:txBody>
      </p:sp>
      <p:sp>
        <p:nvSpPr>
          <p:cNvPr id="9" name="TextBox 8"/>
          <p:cNvSpPr txBox="1"/>
          <p:nvPr userDrawn="1"/>
        </p:nvSpPr>
        <p:spPr>
          <a:xfrm>
            <a:off x="7750147" y="0"/>
            <a:ext cx="1393853" cy="475200"/>
          </a:xfrm>
          <a:prstGeom prst="rect">
            <a:avLst/>
          </a:prstGeom>
          <a:solidFill>
            <a:srgbClr val="006A8E"/>
          </a:solidFill>
        </p:spPr>
        <p:txBody>
          <a:bodyPr wrap="square" rtlCol="0">
            <a:spAutoFit/>
          </a:bodyPr>
          <a:lstStyle/>
          <a:p>
            <a:endParaRPr lang="sl-SI" sz="2400" dirty="0">
              <a:latin typeface="Calibri" panose="020F0502020204030204" pitchFamily="34" charset="0"/>
            </a:endParaRPr>
          </a:p>
        </p:txBody>
      </p:sp>
      <p:pic>
        <p:nvPicPr>
          <p:cNvPr id="8" name="Picture 2" descr="https://pf.um.si/site/assets/files/1908/logo-um-pf-ang-60-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392" y="11765"/>
            <a:ext cx="930657" cy="45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76672"/>
            <a:ext cx="8153400" cy="1047328"/>
          </a:xfrm>
        </p:spPr>
        <p:txBody>
          <a:bodyPr/>
          <a:lstStyle>
            <a:lvl1pPr>
              <a:defRPr sz="4400"/>
            </a:lvl1pPr>
          </a:lstStyle>
          <a:p>
            <a:r>
              <a:rPr lang="en-US"/>
              <a:t>Naslov strani</a:t>
            </a:r>
            <a:endParaRPr lang="sl-SI"/>
          </a:p>
        </p:txBody>
      </p:sp>
    </p:spTree>
    <p:extLst>
      <p:ext uri="{BB962C8B-B14F-4D97-AF65-F5344CB8AC3E}">
        <p14:creationId xmlns:p14="http://schemas.microsoft.com/office/powerpoint/2010/main" val="14277536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716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880239D-4CB6-4A81-A09F-AEBB292F766A}" type="datetimeFigureOut">
              <a:rPr lang="sl-SI" smtClean="0"/>
              <a:t>17. 06. 2025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B53054E-1D7F-49E8-BBFD-9EE9893A0378}" type="slidenum">
              <a:rPr lang="sl-SI" smtClean="0"/>
              <a:t>‹#›</a:t>
            </a:fld>
            <a:endParaRPr lang="sl-SI"/>
          </a:p>
        </p:txBody>
      </p:sp>
    </p:spTree>
    <p:extLst>
      <p:ext uri="{BB962C8B-B14F-4D97-AF65-F5344CB8AC3E}">
        <p14:creationId xmlns:p14="http://schemas.microsoft.com/office/powerpoint/2010/main" val="130049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476672"/>
            <a:ext cx="81534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t>Naslov strani</a:t>
            </a:r>
            <a:endParaRPr lang="en-GB"/>
          </a:p>
        </p:txBody>
      </p:sp>
      <p:sp>
        <p:nvSpPr>
          <p:cNvPr id="1027" name="Rectangle 3"/>
          <p:cNvSpPr>
            <a:spLocks noGrp="1" noChangeArrowheads="1"/>
          </p:cNvSpPr>
          <p:nvPr>
            <p:ph type="body" idx="1"/>
          </p:nvPr>
        </p:nvSpPr>
        <p:spPr bwMode="auto">
          <a:xfrm>
            <a:off x="685800" y="1628800"/>
            <a:ext cx="77724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v.si/assets/ministrstva/MK/DEDISCINA/NESNOVNA/RNSD_SI/Rzd-02_0000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268760"/>
            <a:ext cx="6696744" cy="2684264"/>
          </a:xfrm>
        </p:spPr>
        <p:txBody>
          <a:bodyPr/>
          <a:lstStyle/>
          <a:p>
            <a:pPr algn="ctr"/>
            <a:r>
              <a:rPr lang="sl-SI" sz="4000" dirty="0" err="1">
                <a:effectLst/>
                <a:latin typeface="Arial" panose="020B0604020202020204" pitchFamily="34" charset="0"/>
                <a:ea typeface="Times New Roman" panose="02020603050405020304" pitchFamily="18" charset="0"/>
              </a:rPr>
              <a:t>Protecting</a:t>
            </a:r>
            <a:r>
              <a:rPr lang="sl-SI" sz="4000" dirty="0">
                <a:effectLst/>
                <a:latin typeface="Arial" panose="020B0604020202020204" pitchFamily="34" charset="0"/>
                <a:ea typeface="Times New Roman" panose="02020603050405020304" pitchFamily="18" charset="0"/>
              </a:rPr>
              <a:t> </a:t>
            </a:r>
            <a:r>
              <a:rPr lang="sl-SI" sz="4000" dirty="0" err="1">
                <a:effectLst/>
                <a:latin typeface="Arial" panose="020B0604020202020204" pitchFamily="34" charset="0"/>
                <a:ea typeface="Times New Roman" panose="02020603050405020304" pitchFamily="18" charset="0"/>
              </a:rPr>
              <a:t>Cultural</a:t>
            </a:r>
            <a:r>
              <a:rPr lang="sl-SI" sz="4000" dirty="0">
                <a:effectLst/>
                <a:latin typeface="Arial" panose="020B0604020202020204" pitchFamily="34" charset="0"/>
                <a:ea typeface="Times New Roman" panose="02020603050405020304" pitchFamily="18" charset="0"/>
              </a:rPr>
              <a:t> </a:t>
            </a:r>
            <a:r>
              <a:rPr lang="sl-SI" sz="4000" dirty="0" err="1">
                <a:effectLst/>
                <a:latin typeface="Arial" panose="020B0604020202020204" pitchFamily="34" charset="0"/>
                <a:ea typeface="Times New Roman" panose="02020603050405020304" pitchFamily="18" charset="0"/>
              </a:rPr>
              <a:t>Heritage</a:t>
            </a:r>
            <a:r>
              <a:rPr lang="sl-SI" sz="4000" dirty="0">
                <a:effectLst/>
                <a:latin typeface="Arial" panose="020B0604020202020204" pitchFamily="34" charset="0"/>
                <a:ea typeface="Times New Roman" panose="02020603050405020304" pitchFamily="18" charset="0"/>
              </a:rPr>
              <a:t> in </a:t>
            </a:r>
            <a:r>
              <a:rPr lang="sl-SI" sz="4000" dirty="0" err="1">
                <a:effectLst/>
                <a:latin typeface="Arial" panose="020B0604020202020204" pitchFamily="34" charset="0"/>
                <a:ea typeface="Times New Roman" panose="02020603050405020304" pitchFamily="18" charset="0"/>
              </a:rPr>
              <a:t>the</a:t>
            </a:r>
            <a:r>
              <a:rPr lang="sl-SI" sz="4000" dirty="0">
                <a:effectLst/>
                <a:latin typeface="Arial" panose="020B0604020202020204" pitchFamily="34" charset="0"/>
                <a:ea typeface="Times New Roman" panose="02020603050405020304" pitchFamily="18" charset="0"/>
              </a:rPr>
              <a:t> era of </a:t>
            </a:r>
            <a:r>
              <a:rPr lang="sl-SI" sz="4000" dirty="0" err="1">
                <a:effectLst/>
                <a:latin typeface="Arial" panose="020B0604020202020204" pitchFamily="34" charset="0"/>
                <a:ea typeface="Times New Roman" panose="02020603050405020304" pitchFamily="18" charset="0"/>
              </a:rPr>
              <a:t>digitalization</a:t>
            </a:r>
            <a:r>
              <a:rPr lang="sl-SI" sz="4000" dirty="0">
                <a:effectLst/>
                <a:latin typeface="Arial" panose="020B0604020202020204" pitchFamily="34" charset="0"/>
                <a:ea typeface="Times New Roman" panose="02020603050405020304" pitchFamily="18" charset="0"/>
              </a:rPr>
              <a:t> </a:t>
            </a:r>
            <a:endParaRPr lang="sl-SI" sz="4000" dirty="0"/>
          </a:p>
        </p:txBody>
      </p:sp>
      <p:sp>
        <p:nvSpPr>
          <p:cNvPr id="3" name="Subtitle 2"/>
          <p:cNvSpPr>
            <a:spLocks noGrp="1"/>
          </p:cNvSpPr>
          <p:nvPr>
            <p:ph type="subTitle" idx="1"/>
          </p:nvPr>
        </p:nvSpPr>
        <p:spPr/>
        <p:txBody>
          <a:bodyPr/>
          <a:lstStyle/>
          <a:p>
            <a:pPr algn="ctr"/>
            <a:r>
              <a:rPr lang="en-US" sz="2000" dirty="0">
                <a:solidFill>
                  <a:srgbClr val="FF0000"/>
                </a:solidFill>
              </a:rPr>
              <a:t>Docent</a:t>
            </a:r>
          </a:p>
          <a:p>
            <a:pPr algn="ctr"/>
            <a:r>
              <a:rPr lang="en-US" sz="2000" dirty="0">
                <a:solidFill>
                  <a:srgbClr val="FF0000"/>
                </a:solidFill>
              </a:rPr>
              <a:t>MENSAH C. Marius </a:t>
            </a:r>
          </a:p>
          <a:p>
            <a:pPr algn="ctr"/>
            <a:r>
              <a:rPr lang="en-US" sz="2000" dirty="0" err="1">
                <a:solidFill>
                  <a:srgbClr val="FF0000"/>
                </a:solidFill>
              </a:rPr>
              <a:t>Pravna</a:t>
            </a:r>
            <a:r>
              <a:rPr lang="en-US" sz="2000" dirty="0">
                <a:solidFill>
                  <a:srgbClr val="FF0000"/>
                </a:solidFill>
              </a:rPr>
              <a:t> </a:t>
            </a:r>
            <a:r>
              <a:rPr lang="en-US" sz="2000" dirty="0" err="1">
                <a:solidFill>
                  <a:srgbClr val="FF0000"/>
                </a:solidFill>
              </a:rPr>
              <a:t>fakulteta</a:t>
            </a:r>
            <a:r>
              <a:rPr lang="en-US" sz="2000" dirty="0">
                <a:solidFill>
                  <a:srgbClr val="FF0000"/>
                </a:solidFill>
              </a:rPr>
              <a:t> </a:t>
            </a:r>
            <a:r>
              <a:rPr lang="en-US" sz="2000" dirty="0" err="1">
                <a:solidFill>
                  <a:srgbClr val="FF0000"/>
                </a:solidFill>
              </a:rPr>
              <a:t>Univerze</a:t>
            </a:r>
            <a:r>
              <a:rPr lang="en-US" sz="2000" dirty="0">
                <a:solidFill>
                  <a:srgbClr val="FF0000"/>
                </a:solidFill>
              </a:rPr>
              <a:t> v </a:t>
            </a:r>
            <a:r>
              <a:rPr lang="en-US" sz="2000" dirty="0" err="1">
                <a:solidFill>
                  <a:srgbClr val="FF0000"/>
                </a:solidFill>
              </a:rPr>
              <a:t>Mariboru</a:t>
            </a:r>
            <a:endParaRPr lang="en-US" sz="2000" dirty="0">
              <a:solidFill>
                <a:srgbClr val="FF0000"/>
              </a:solidFill>
            </a:endParaRPr>
          </a:p>
          <a:p>
            <a:pPr algn="ctr"/>
            <a:r>
              <a:rPr lang="en-GB" sz="2000" b="1" dirty="0">
                <a:solidFill>
                  <a:schemeClr val="tx2"/>
                </a:solidFill>
              </a:rPr>
              <a:t>Cocou.mensah@um.si</a:t>
            </a:r>
            <a:endParaRPr lang="sl-SI" sz="2000" b="1" dirty="0">
              <a:solidFill>
                <a:schemeClr val="tx2"/>
              </a:solidFill>
            </a:endParaRPr>
          </a:p>
        </p:txBody>
      </p:sp>
    </p:spTree>
    <p:extLst>
      <p:ext uri="{BB962C8B-B14F-4D97-AF65-F5344CB8AC3E}">
        <p14:creationId xmlns:p14="http://schemas.microsoft.com/office/powerpoint/2010/main" val="2795377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10</a:t>
            </a:fld>
            <a:endParaRPr lang="en-US"/>
          </a:p>
        </p:txBody>
      </p:sp>
      <p:pic>
        <p:nvPicPr>
          <p:cNvPr id="6" name="Content Placeholder 5"/>
          <p:cNvPicPr>
            <a:picLocks noGrp="1" noChangeAspect="1"/>
          </p:cNvPicPr>
          <p:nvPr>
            <p:ph idx="1"/>
          </p:nvPr>
        </p:nvPicPr>
        <p:blipFill>
          <a:blip r:embed="rId2"/>
          <a:stretch>
            <a:fillRect/>
          </a:stretch>
        </p:blipFill>
        <p:spPr>
          <a:xfrm>
            <a:off x="-1" y="620688"/>
            <a:ext cx="9062055" cy="6153544"/>
          </a:xfrm>
          <a:prstGeom prst="rect">
            <a:avLst/>
          </a:prstGeom>
        </p:spPr>
      </p:pic>
    </p:spTree>
    <p:extLst>
      <p:ext uri="{BB962C8B-B14F-4D97-AF65-F5344CB8AC3E}">
        <p14:creationId xmlns:p14="http://schemas.microsoft.com/office/powerpoint/2010/main" val="22650512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11</a:t>
            </a:fld>
            <a:endParaRPr lang="en-US"/>
          </a:p>
        </p:txBody>
      </p:sp>
      <p:pic>
        <p:nvPicPr>
          <p:cNvPr id="6" name="Content Placeholder 5"/>
          <p:cNvPicPr>
            <a:picLocks noGrp="1" noChangeAspect="1"/>
          </p:cNvPicPr>
          <p:nvPr>
            <p:ph idx="1"/>
          </p:nvPr>
        </p:nvPicPr>
        <p:blipFill>
          <a:blip r:embed="rId2"/>
          <a:stretch>
            <a:fillRect/>
          </a:stretch>
        </p:blipFill>
        <p:spPr>
          <a:xfrm>
            <a:off x="45407" y="748898"/>
            <a:ext cx="8967088" cy="5848453"/>
          </a:xfrm>
          <a:prstGeom prst="rect">
            <a:avLst/>
          </a:prstGeom>
        </p:spPr>
      </p:pic>
    </p:spTree>
    <p:extLst>
      <p:ext uri="{BB962C8B-B14F-4D97-AF65-F5344CB8AC3E}">
        <p14:creationId xmlns:p14="http://schemas.microsoft.com/office/powerpoint/2010/main" val="401520756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a:xfrm>
            <a:off x="8100392" y="6396297"/>
            <a:ext cx="898659" cy="392904"/>
          </a:xfrm>
        </p:spPr>
        <p:txBody>
          <a:bodyPr/>
          <a:lstStyle/>
          <a:p>
            <a:pPr>
              <a:defRPr/>
            </a:pPr>
            <a:fld id="{869A43B6-4A72-4A6E-B3BC-4E1A4B5DD1B6}" type="slidenum">
              <a:rPr lang="en-US" smtClean="0"/>
              <a:pPr>
                <a:defRPr/>
              </a:pPr>
              <a:t>12</a:t>
            </a:fld>
            <a:endParaRPr lang="en-US"/>
          </a:p>
        </p:txBody>
      </p:sp>
      <p:pic>
        <p:nvPicPr>
          <p:cNvPr id="6" name="Content Placeholder 5"/>
          <p:cNvPicPr>
            <a:picLocks noGrp="1" noChangeAspect="1"/>
          </p:cNvPicPr>
          <p:nvPr>
            <p:ph idx="1"/>
          </p:nvPr>
        </p:nvPicPr>
        <p:blipFill>
          <a:blip r:embed="rId2"/>
          <a:stretch>
            <a:fillRect/>
          </a:stretch>
        </p:blipFill>
        <p:spPr>
          <a:xfrm>
            <a:off x="83871" y="620688"/>
            <a:ext cx="9060129" cy="6048672"/>
          </a:xfrm>
          <a:prstGeom prst="rect">
            <a:avLst/>
          </a:prstGeom>
        </p:spPr>
      </p:pic>
    </p:spTree>
    <p:extLst>
      <p:ext uri="{BB962C8B-B14F-4D97-AF65-F5344CB8AC3E}">
        <p14:creationId xmlns:p14="http://schemas.microsoft.com/office/powerpoint/2010/main" val="3179294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13</a:t>
            </a:fld>
            <a:endParaRPr lang="en-US"/>
          </a:p>
        </p:txBody>
      </p:sp>
      <p:sp>
        <p:nvSpPr>
          <p:cNvPr id="4" name="Title 3"/>
          <p:cNvSpPr>
            <a:spLocks noGrp="1"/>
          </p:cNvSpPr>
          <p:nvPr>
            <p:ph type="title"/>
          </p:nvPr>
        </p:nvSpPr>
        <p:spPr>
          <a:xfrm>
            <a:off x="827584" y="764704"/>
            <a:ext cx="8153400" cy="1047328"/>
          </a:xfrm>
        </p:spPr>
        <p:txBody>
          <a:bodyPr/>
          <a:lstStyle/>
          <a:p>
            <a:pPr algn="ctr"/>
            <a:r>
              <a:rPr lang="en-GB" sz="3200" dirty="0"/>
              <a:t>Tangible and Intangible cultural heritage</a:t>
            </a:r>
            <a:br>
              <a:rPr lang="en-GB" sz="3200" dirty="0"/>
            </a:br>
            <a:endParaRPr lang="sl-SI" sz="3200" dirty="0"/>
          </a:p>
        </p:txBody>
      </p:sp>
      <p:sp>
        <p:nvSpPr>
          <p:cNvPr id="5" name="Content Placeholder 4"/>
          <p:cNvSpPr>
            <a:spLocks noGrp="1"/>
          </p:cNvSpPr>
          <p:nvPr>
            <p:ph idx="1"/>
          </p:nvPr>
        </p:nvSpPr>
        <p:spPr/>
        <p:txBody>
          <a:bodyPr/>
          <a:lstStyle/>
          <a:p>
            <a:pPr algn="just"/>
            <a:r>
              <a:rPr lang="en-GB" dirty="0"/>
              <a:t>Tangible cultural heritage' refers to physical artefacts that are produced, maintained and transmitted intergenerationally in society. It includes artistic creations, built heritage such as buildings and monuments, and other physical or tangible products of human creativity that are invested with cultural significance in society.</a:t>
            </a:r>
            <a:endParaRPr lang="sl-SI" dirty="0"/>
          </a:p>
        </p:txBody>
      </p:sp>
    </p:spTree>
    <p:extLst>
      <p:ext uri="{BB962C8B-B14F-4D97-AF65-F5344CB8AC3E}">
        <p14:creationId xmlns:p14="http://schemas.microsoft.com/office/powerpoint/2010/main" val="204193588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14</a:t>
            </a:fld>
            <a:endParaRPr lang="en-US"/>
          </a:p>
        </p:txBody>
      </p:sp>
      <p:sp>
        <p:nvSpPr>
          <p:cNvPr id="5" name="Content Placeholder 4"/>
          <p:cNvSpPr>
            <a:spLocks noGrp="1"/>
          </p:cNvSpPr>
          <p:nvPr>
            <p:ph idx="1"/>
          </p:nvPr>
        </p:nvSpPr>
        <p:spPr>
          <a:xfrm>
            <a:off x="390995" y="980728"/>
            <a:ext cx="7772400" cy="4608512"/>
          </a:xfrm>
        </p:spPr>
        <p:txBody>
          <a:bodyPr/>
          <a:lstStyle/>
          <a:p>
            <a:pPr algn="just"/>
            <a:r>
              <a:rPr lang="en-GB" dirty="0"/>
              <a:t>‘Intangible cultural heritage' refers to 'practices, performances, expressions, knowledge, skills - as well as instruments, objects, artefacts and cultural spaces associated with them - which communities, groups and in some cases individuals recognize as part of their cultural heritage. " (UNESCO, 2003). Examples of intangible heritage are oral traditions, performing arts, local knowledge and traditional skills.</a:t>
            </a:r>
            <a:endParaRPr lang="sl-SI" dirty="0"/>
          </a:p>
        </p:txBody>
      </p:sp>
    </p:spTree>
    <p:extLst>
      <p:ext uri="{BB962C8B-B14F-4D97-AF65-F5344CB8AC3E}">
        <p14:creationId xmlns:p14="http://schemas.microsoft.com/office/powerpoint/2010/main" val="135035257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sl-SI" b="1" u="sng" dirty="0">
                <a:hlinkClick r:id="rId2" tooltip="Povezava na opis enote dediščine v PDF obliki"/>
              </a:rPr>
              <a:t>Škofjeloški pasijon</a:t>
            </a:r>
            <a:r>
              <a:rPr lang="sl-SI" dirty="0"/>
              <a:t> </a:t>
            </a:r>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15</a:t>
            </a:fld>
            <a:endParaRPr lang="en-US"/>
          </a:p>
        </p:txBody>
      </p:sp>
      <p:sp>
        <p:nvSpPr>
          <p:cNvPr id="4" name="Title 3"/>
          <p:cNvSpPr>
            <a:spLocks noGrp="1"/>
          </p:cNvSpPr>
          <p:nvPr>
            <p:ph type="title"/>
          </p:nvPr>
        </p:nvSpPr>
        <p:spPr/>
        <p:txBody>
          <a:bodyPr/>
          <a:lstStyle/>
          <a:p>
            <a:br>
              <a:rPr lang="en-GB" dirty="0"/>
            </a:br>
            <a:endParaRPr lang="sl-SI" dirty="0"/>
          </a:p>
        </p:txBody>
      </p:sp>
      <p:pic>
        <p:nvPicPr>
          <p:cNvPr id="1026" name="Picture 2" descr="Škofja Loka Passion Play - Wikipedi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91887" y="1628775"/>
            <a:ext cx="6960225" cy="46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3534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16</a:t>
            </a:fld>
            <a:endParaRPr lang="en-US"/>
          </a:p>
        </p:txBody>
      </p:sp>
      <p:sp>
        <p:nvSpPr>
          <p:cNvPr id="4" name="Title 3"/>
          <p:cNvSpPr>
            <a:spLocks noGrp="1"/>
          </p:cNvSpPr>
          <p:nvPr>
            <p:ph type="title"/>
          </p:nvPr>
        </p:nvSpPr>
        <p:spPr/>
        <p:txBody>
          <a:bodyPr/>
          <a:lstStyle/>
          <a:p>
            <a:endParaRPr lang="sl-SI"/>
          </a:p>
        </p:txBody>
      </p:sp>
      <p:sp>
        <p:nvSpPr>
          <p:cNvPr id="5" name="Content Placeholder 4"/>
          <p:cNvSpPr>
            <a:spLocks noGrp="1"/>
          </p:cNvSpPr>
          <p:nvPr>
            <p:ph idx="1"/>
          </p:nvPr>
        </p:nvSpPr>
        <p:spPr/>
        <p:txBody>
          <a:bodyPr/>
          <a:lstStyle/>
          <a:p>
            <a:endParaRPr lang="sl-SI"/>
          </a:p>
        </p:txBody>
      </p:sp>
      <p:pic>
        <p:nvPicPr>
          <p:cNvPr id="6" name="Picture 5"/>
          <p:cNvPicPr>
            <a:picLocks noChangeAspect="1"/>
          </p:cNvPicPr>
          <p:nvPr/>
        </p:nvPicPr>
        <p:blipFill>
          <a:blip r:embed="rId2"/>
          <a:stretch>
            <a:fillRect/>
          </a:stretch>
        </p:blipFill>
        <p:spPr>
          <a:xfrm>
            <a:off x="-171861" y="-1246275"/>
            <a:ext cx="9487722" cy="9350550"/>
          </a:xfrm>
          <a:prstGeom prst="rect">
            <a:avLst/>
          </a:prstGeom>
        </p:spPr>
      </p:pic>
    </p:spTree>
    <p:extLst>
      <p:ext uri="{BB962C8B-B14F-4D97-AF65-F5344CB8AC3E}">
        <p14:creationId xmlns:p14="http://schemas.microsoft.com/office/powerpoint/2010/main" val="322213124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17</a:t>
            </a:fld>
            <a:endParaRPr lang="en-US"/>
          </a:p>
        </p:txBody>
      </p:sp>
      <p:sp>
        <p:nvSpPr>
          <p:cNvPr id="4" name="Title 3"/>
          <p:cNvSpPr>
            <a:spLocks noGrp="1"/>
          </p:cNvSpPr>
          <p:nvPr>
            <p:ph type="title"/>
          </p:nvPr>
        </p:nvSpPr>
        <p:spPr>
          <a:xfrm>
            <a:off x="539552" y="238336"/>
            <a:ext cx="8153400" cy="1047328"/>
          </a:xfrm>
        </p:spPr>
        <p:txBody>
          <a:bodyPr/>
          <a:lstStyle/>
          <a:p>
            <a:pPr algn="ctr"/>
            <a:br>
              <a:rPr lang="sl-SI" sz="2400" dirty="0"/>
            </a:br>
            <a:r>
              <a:rPr lang="sl-SI" sz="2400" dirty="0"/>
              <a:t>MISIJA</a:t>
            </a:r>
            <a:r>
              <a:rPr lang="en-GB" sz="2400" dirty="0"/>
              <a:t> </a:t>
            </a:r>
            <a:r>
              <a:rPr lang="sl-SI" sz="2400" dirty="0"/>
              <a:t>UNESCO</a:t>
            </a:r>
            <a:r>
              <a:rPr lang="en-GB" sz="2400" dirty="0"/>
              <a:t> </a:t>
            </a:r>
            <a:endParaRPr lang="sl-SI" sz="2400" dirty="0"/>
          </a:p>
        </p:txBody>
      </p:sp>
      <p:pic>
        <p:nvPicPr>
          <p:cNvPr id="6" name="Content Placeholder 5"/>
          <p:cNvPicPr>
            <a:picLocks noGrp="1" noChangeAspect="1"/>
          </p:cNvPicPr>
          <p:nvPr>
            <p:ph idx="1"/>
          </p:nvPr>
        </p:nvPicPr>
        <p:blipFill>
          <a:blip r:embed="rId2"/>
          <a:stretch>
            <a:fillRect/>
          </a:stretch>
        </p:blipFill>
        <p:spPr>
          <a:xfrm>
            <a:off x="47881" y="1052736"/>
            <a:ext cx="9042359" cy="5805264"/>
          </a:xfrm>
          <a:prstGeom prst="rect">
            <a:avLst/>
          </a:prstGeom>
        </p:spPr>
      </p:pic>
    </p:spTree>
    <p:extLst>
      <p:ext uri="{BB962C8B-B14F-4D97-AF65-F5344CB8AC3E}">
        <p14:creationId xmlns:p14="http://schemas.microsoft.com/office/powerpoint/2010/main" val="188908846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18</a:t>
            </a:fld>
            <a:endParaRPr lang="en-US"/>
          </a:p>
        </p:txBody>
      </p:sp>
      <p:pic>
        <p:nvPicPr>
          <p:cNvPr id="6" name="Content Placeholder 5"/>
          <p:cNvPicPr>
            <a:picLocks noGrp="1" noChangeAspect="1"/>
          </p:cNvPicPr>
          <p:nvPr>
            <p:ph idx="1"/>
          </p:nvPr>
        </p:nvPicPr>
        <p:blipFill>
          <a:blip r:embed="rId2"/>
          <a:stretch>
            <a:fillRect/>
          </a:stretch>
        </p:blipFill>
        <p:spPr>
          <a:xfrm>
            <a:off x="77924" y="1484784"/>
            <a:ext cx="9034705" cy="3884811"/>
          </a:xfrm>
          <a:prstGeom prst="rect">
            <a:avLst/>
          </a:prstGeom>
        </p:spPr>
      </p:pic>
    </p:spTree>
    <p:extLst>
      <p:ext uri="{BB962C8B-B14F-4D97-AF65-F5344CB8AC3E}">
        <p14:creationId xmlns:p14="http://schemas.microsoft.com/office/powerpoint/2010/main" val="169931599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19</a:t>
            </a:fld>
            <a:endParaRPr lang="en-US"/>
          </a:p>
        </p:txBody>
      </p:sp>
      <p:sp>
        <p:nvSpPr>
          <p:cNvPr id="4" name="Title 3"/>
          <p:cNvSpPr>
            <a:spLocks noGrp="1"/>
          </p:cNvSpPr>
          <p:nvPr>
            <p:ph type="title"/>
          </p:nvPr>
        </p:nvSpPr>
        <p:spPr>
          <a:xfrm>
            <a:off x="323528" y="244881"/>
            <a:ext cx="8153400" cy="1047328"/>
          </a:xfrm>
        </p:spPr>
        <p:txBody>
          <a:bodyPr/>
          <a:lstStyle/>
          <a:p>
            <a:pPr algn="ctr"/>
            <a:r>
              <a:rPr lang="sl-SI" dirty="0" err="1"/>
              <a:t>Strategic</a:t>
            </a:r>
            <a:r>
              <a:rPr lang="sl-SI" dirty="0"/>
              <a:t> </a:t>
            </a:r>
            <a:r>
              <a:rPr lang="sl-SI" dirty="0" err="1"/>
              <a:t>Objectives</a:t>
            </a:r>
            <a:endParaRPr lang="sl-SI" dirty="0"/>
          </a:p>
        </p:txBody>
      </p:sp>
      <p:pic>
        <p:nvPicPr>
          <p:cNvPr id="6" name="Content Placeholder 5"/>
          <p:cNvPicPr>
            <a:picLocks noGrp="1" noChangeAspect="1"/>
          </p:cNvPicPr>
          <p:nvPr>
            <p:ph idx="1"/>
          </p:nvPr>
        </p:nvPicPr>
        <p:blipFill>
          <a:blip r:embed="rId2"/>
          <a:stretch>
            <a:fillRect/>
          </a:stretch>
        </p:blipFill>
        <p:spPr>
          <a:xfrm>
            <a:off x="-15353" y="1124744"/>
            <a:ext cx="9144000" cy="5733256"/>
          </a:xfrm>
          <a:prstGeom prst="rect">
            <a:avLst/>
          </a:prstGeom>
        </p:spPr>
      </p:pic>
    </p:spTree>
    <p:extLst>
      <p:ext uri="{BB962C8B-B14F-4D97-AF65-F5344CB8AC3E}">
        <p14:creationId xmlns:p14="http://schemas.microsoft.com/office/powerpoint/2010/main" val="100171305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2</a:t>
            </a:fld>
            <a:endParaRPr lang="en-US"/>
          </a:p>
        </p:txBody>
      </p:sp>
      <p:sp>
        <p:nvSpPr>
          <p:cNvPr id="4" name="Title 3"/>
          <p:cNvSpPr>
            <a:spLocks noGrp="1"/>
          </p:cNvSpPr>
          <p:nvPr>
            <p:ph type="title"/>
          </p:nvPr>
        </p:nvSpPr>
        <p:spPr/>
        <p:txBody>
          <a:bodyPr/>
          <a:lstStyle/>
          <a:p>
            <a:pPr algn="ctr"/>
            <a:r>
              <a:rPr lang="en-GB" dirty="0"/>
              <a:t>HERITAGE</a:t>
            </a:r>
            <a:endParaRPr lang="sl-SI" dirty="0"/>
          </a:p>
        </p:txBody>
      </p:sp>
      <p:sp>
        <p:nvSpPr>
          <p:cNvPr id="7" name="Content Placeholder 6"/>
          <p:cNvSpPr>
            <a:spLocks noGrp="1"/>
          </p:cNvSpPr>
          <p:nvPr>
            <p:ph idx="1"/>
          </p:nvPr>
        </p:nvSpPr>
        <p:spPr>
          <a:xfrm>
            <a:off x="482741" y="1000633"/>
            <a:ext cx="7772400" cy="4608512"/>
          </a:xfrm>
        </p:spPr>
        <p:txBody>
          <a:bodyPr/>
          <a:lstStyle/>
          <a:p>
            <a:pPr marL="0" indent="0" algn="just">
              <a:buNone/>
            </a:pPr>
            <a:endParaRPr lang="ru-RU" sz="2400" dirty="0"/>
          </a:p>
          <a:p>
            <a:pPr algn="just"/>
            <a:r>
              <a:rPr lang="en-GB" sz="2800" dirty="0"/>
              <a:t>Heritage is our treasure from the past, what we live with today and what we pass on to future generations. Our cultural and natural heritage are irreplaceable sources of life and inspiration. The United Nations Educational, Scientific and Cultural Organization (UNESCO) works to promote the identification, protection, and conservation of cultural and natural heritage around the world, which is considered to be of outstanding value to humanity.</a:t>
            </a:r>
            <a:endParaRPr lang="sl-SI" dirty="0"/>
          </a:p>
        </p:txBody>
      </p:sp>
      <p:sp>
        <p:nvSpPr>
          <p:cNvPr id="6" name="AutoShape 4" descr="Presentation Skills Training - Fuel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9" name="AutoShape 6" descr="Presentation Skills Training - Fuel Lear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0" name="AutoShape 8" descr="Presentation Skills Training - Fuel Learn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Tree>
    <p:extLst>
      <p:ext uri="{BB962C8B-B14F-4D97-AF65-F5344CB8AC3E}">
        <p14:creationId xmlns:p14="http://schemas.microsoft.com/office/powerpoint/2010/main" val="91427268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778" y="1003062"/>
            <a:ext cx="3762102" cy="4826131"/>
          </a:xfrm>
        </p:spPr>
      </p:pic>
    </p:spTree>
    <p:extLst>
      <p:ext uri="{BB962C8B-B14F-4D97-AF65-F5344CB8AC3E}">
        <p14:creationId xmlns:p14="http://schemas.microsoft.com/office/powerpoint/2010/main" val="256230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dirty="0"/>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3</a:t>
            </a:fld>
            <a:endParaRPr lang="en-US"/>
          </a:p>
        </p:txBody>
      </p:sp>
      <p:sp>
        <p:nvSpPr>
          <p:cNvPr id="5" name="Content Placeholder 4"/>
          <p:cNvSpPr>
            <a:spLocks noGrp="1"/>
          </p:cNvSpPr>
          <p:nvPr>
            <p:ph idx="1"/>
          </p:nvPr>
        </p:nvSpPr>
        <p:spPr>
          <a:xfrm>
            <a:off x="421676" y="764704"/>
            <a:ext cx="7966747" cy="5400600"/>
          </a:xfrm>
        </p:spPr>
        <p:txBody>
          <a:bodyPr/>
          <a:lstStyle/>
          <a:p>
            <a:pPr algn="just"/>
            <a:r>
              <a:rPr lang="en-GB" dirty="0">
                <a:solidFill>
                  <a:schemeClr val="tx2"/>
                </a:solidFill>
              </a:rPr>
              <a:t>This is embodied in an international treaty called the Convention concerning the Protection of the World Cultural and Natural Heritage, adopted by UNESCO in 1972.</a:t>
            </a:r>
          </a:p>
          <a:p>
            <a:pPr marL="0" indent="0" algn="just">
              <a:buNone/>
            </a:pPr>
            <a:endParaRPr lang="en-GB" dirty="0">
              <a:solidFill>
                <a:schemeClr val="tx2"/>
              </a:solidFill>
            </a:endParaRPr>
          </a:p>
          <a:p>
            <a:pPr algn="just"/>
            <a:r>
              <a:rPr lang="en-GB" dirty="0">
                <a:solidFill>
                  <a:schemeClr val="tx2"/>
                </a:solidFill>
              </a:rPr>
              <a:t>The concept of World Heritage is remarkable for its universal application. World heritage sites belong to all nations of the world, regardless of the territory on which they are located.</a:t>
            </a:r>
            <a:endParaRPr lang="sl-SI" dirty="0"/>
          </a:p>
        </p:txBody>
      </p:sp>
    </p:spTree>
    <p:extLst>
      <p:ext uri="{BB962C8B-B14F-4D97-AF65-F5344CB8AC3E}">
        <p14:creationId xmlns:p14="http://schemas.microsoft.com/office/powerpoint/2010/main" val="7159834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4</a:t>
            </a:fld>
            <a:endParaRPr lang="en-US"/>
          </a:p>
        </p:txBody>
      </p:sp>
      <p:pic>
        <p:nvPicPr>
          <p:cNvPr id="6" name="Content Placeholder 5"/>
          <p:cNvPicPr>
            <a:picLocks noGrp="1" noChangeAspect="1"/>
          </p:cNvPicPr>
          <p:nvPr>
            <p:ph idx="1"/>
          </p:nvPr>
        </p:nvPicPr>
        <p:blipFill>
          <a:blip r:embed="rId2"/>
          <a:stretch>
            <a:fillRect/>
          </a:stretch>
        </p:blipFill>
        <p:spPr>
          <a:xfrm>
            <a:off x="-1" y="548680"/>
            <a:ext cx="9151973" cy="6309320"/>
          </a:xfrm>
          <a:prstGeom prst="rect">
            <a:avLst/>
          </a:prstGeom>
        </p:spPr>
      </p:pic>
    </p:spTree>
    <p:extLst>
      <p:ext uri="{BB962C8B-B14F-4D97-AF65-F5344CB8AC3E}">
        <p14:creationId xmlns:p14="http://schemas.microsoft.com/office/powerpoint/2010/main" val="30801820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5</a:t>
            </a:fld>
            <a:endParaRPr lang="en-US"/>
          </a:p>
        </p:txBody>
      </p:sp>
      <p:sp>
        <p:nvSpPr>
          <p:cNvPr id="4" name="Title 3"/>
          <p:cNvSpPr>
            <a:spLocks noGrp="1"/>
          </p:cNvSpPr>
          <p:nvPr>
            <p:ph type="title"/>
          </p:nvPr>
        </p:nvSpPr>
        <p:spPr>
          <a:xfrm>
            <a:off x="512460" y="356928"/>
            <a:ext cx="8153400" cy="1047328"/>
          </a:xfrm>
        </p:spPr>
        <p:txBody>
          <a:bodyPr/>
          <a:lstStyle/>
          <a:p>
            <a:pPr algn="ctr"/>
            <a:r>
              <a:rPr lang="en-GB" dirty="0"/>
              <a:t>Preservation of cultural heritage</a:t>
            </a:r>
            <a:endParaRPr lang="sl-SI" dirty="0"/>
          </a:p>
        </p:txBody>
      </p:sp>
      <p:sp>
        <p:nvSpPr>
          <p:cNvPr id="5" name="Content Placeholder 4"/>
          <p:cNvSpPr>
            <a:spLocks noGrp="1"/>
          </p:cNvSpPr>
          <p:nvPr>
            <p:ph idx="1"/>
          </p:nvPr>
        </p:nvSpPr>
        <p:spPr>
          <a:xfrm>
            <a:off x="478140" y="1412776"/>
            <a:ext cx="8270324" cy="5256584"/>
          </a:xfrm>
        </p:spPr>
        <p:txBody>
          <a:bodyPr/>
          <a:lstStyle/>
          <a:p>
            <a:pPr algn="just"/>
            <a:r>
              <a:rPr lang="en-GB" sz="2800" dirty="0"/>
              <a:t>An event that caused particular international concern was the decision to build the Aswan High Dam in Egypt, which would flood the valley containing the Abu Simbel temples, a treasure of ancient Egyptian civilization. In 1959, at the request of the governments of Egypt and Sudan, UNESCO launched an international protection campaign. Archaeological research in the flooded areas was accelerated. Most notably, the temples of Abu Simbel and Philae were dismantled, moved to dry ground and reassembled.</a:t>
            </a:r>
            <a:endParaRPr lang="sl-SI" sz="2800" dirty="0"/>
          </a:p>
        </p:txBody>
      </p:sp>
    </p:spTree>
    <p:extLst>
      <p:ext uri="{BB962C8B-B14F-4D97-AF65-F5344CB8AC3E}">
        <p14:creationId xmlns:p14="http://schemas.microsoft.com/office/powerpoint/2010/main" val="21018431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6</a:t>
            </a:fld>
            <a:endParaRPr lang="en-US"/>
          </a:p>
        </p:txBody>
      </p:sp>
      <p:sp>
        <p:nvSpPr>
          <p:cNvPr id="5" name="Content Placeholder 4"/>
          <p:cNvSpPr>
            <a:spLocks noGrp="1"/>
          </p:cNvSpPr>
          <p:nvPr>
            <p:ph idx="1"/>
          </p:nvPr>
        </p:nvSpPr>
        <p:spPr>
          <a:xfrm>
            <a:off x="-36512" y="1340768"/>
            <a:ext cx="8896462" cy="6120680"/>
          </a:xfrm>
        </p:spPr>
        <p:txBody>
          <a:bodyPr/>
          <a:lstStyle/>
          <a:p>
            <a:pPr algn="just"/>
            <a:r>
              <a:rPr lang="en-GB" sz="2800" dirty="0"/>
              <a:t>The campaign cost about 80 million US dollars, half of which was contributed by around 50 countries, which shows the importance of solidarity and joint responsibility of nations in preserving outstanding cultural sites. Its success led to other protective actions, such as the rescue of Venice and its lagoon (Italy) and the archaeological ruins in </a:t>
            </a:r>
            <a:r>
              <a:rPr lang="en-GB" sz="2800" dirty="0" err="1"/>
              <a:t>Moenjodar</a:t>
            </a:r>
            <a:r>
              <a:rPr lang="en-GB" sz="2800" dirty="0"/>
              <a:t> (Pakistan) and the restoration of the temple complexes of </a:t>
            </a:r>
            <a:r>
              <a:rPr lang="en-GB" sz="2800" dirty="0" err="1"/>
              <a:t>Borobodur</a:t>
            </a:r>
            <a:r>
              <a:rPr lang="en-GB" sz="2800" dirty="0"/>
              <a:t> (Indonesia). As a result, UNESCO, with the help of the International Council on Monuments and Sites (ICOMOS) started the preparation of a draft convention on the protection of cultural heritage.</a:t>
            </a:r>
            <a:endParaRPr lang="sl-SI" sz="2800" dirty="0"/>
          </a:p>
        </p:txBody>
      </p:sp>
    </p:spTree>
    <p:extLst>
      <p:ext uri="{BB962C8B-B14F-4D97-AF65-F5344CB8AC3E}">
        <p14:creationId xmlns:p14="http://schemas.microsoft.com/office/powerpoint/2010/main" val="23300186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7</a:t>
            </a:fld>
            <a:endParaRPr lang="en-US"/>
          </a:p>
        </p:txBody>
      </p:sp>
      <p:pic>
        <p:nvPicPr>
          <p:cNvPr id="6" name="Content Placeholder 5"/>
          <p:cNvPicPr>
            <a:picLocks noGrp="1" noChangeAspect="1"/>
          </p:cNvPicPr>
          <p:nvPr>
            <p:ph idx="1"/>
          </p:nvPr>
        </p:nvPicPr>
        <p:blipFill>
          <a:blip r:embed="rId2"/>
          <a:stretch>
            <a:fillRect/>
          </a:stretch>
        </p:blipFill>
        <p:spPr>
          <a:xfrm>
            <a:off x="-8979" y="1340768"/>
            <a:ext cx="9152979" cy="4389179"/>
          </a:xfrm>
          <a:prstGeom prst="rect">
            <a:avLst/>
          </a:prstGeom>
        </p:spPr>
      </p:pic>
    </p:spTree>
    <p:extLst>
      <p:ext uri="{BB962C8B-B14F-4D97-AF65-F5344CB8AC3E}">
        <p14:creationId xmlns:p14="http://schemas.microsoft.com/office/powerpoint/2010/main" val="60231158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8</a:t>
            </a:fld>
            <a:endParaRPr lang="en-US"/>
          </a:p>
        </p:txBody>
      </p:sp>
      <p:pic>
        <p:nvPicPr>
          <p:cNvPr id="6" name="Content Placeholder 5"/>
          <p:cNvPicPr>
            <a:picLocks noGrp="1" noChangeAspect="1"/>
          </p:cNvPicPr>
          <p:nvPr>
            <p:ph idx="1"/>
          </p:nvPr>
        </p:nvPicPr>
        <p:blipFill>
          <a:blip r:embed="rId2"/>
          <a:stretch>
            <a:fillRect/>
          </a:stretch>
        </p:blipFill>
        <p:spPr>
          <a:xfrm>
            <a:off x="179512" y="1844824"/>
            <a:ext cx="8882542" cy="2904748"/>
          </a:xfrm>
          <a:prstGeom prst="rect">
            <a:avLst/>
          </a:prstGeom>
        </p:spPr>
      </p:pic>
    </p:spTree>
    <p:extLst>
      <p:ext uri="{BB962C8B-B14F-4D97-AF65-F5344CB8AC3E}">
        <p14:creationId xmlns:p14="http://schemas.microsoft.com/office/powerpoint/2010/main" val="137002988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sl-SI"/>
          </a:p>
        </p:txBody>
      </p:sp>
      <p:sp>
        <p:nvSpPr>
          <p:cNvPr id="3" name="Slide Number Placeholder 2"/>
          <p:cNvSpPr>
            <a:spLocks noGrp="1"/>
          </p:cNvSpPr>
          <p:nvPr>
            <p:ph type="sldNum" sz="quarter" idx="4"/>
          </p:nvPr>
        </p:nvSpPr>
        <p:spPr/>
        <p:txBody>
          <a:bodyPr/>
          <a:lstStyle/>
          <a:p>
            <a:pPr>
              <a:defRPr/>
            </a:pPr>
            <a:fld id="{869A43B6-4A72-4A6E-B3BC-4E1A4B5DD1B6}" type="slidenum">
              <a:rPr lang="en-US" smtClean="0"/>
              <a:pPr>
                <a:defRPr/>
              </a:pPr>
              <a:t>9</a:t>
            </a:fld>
            <a:endParaRPr lang="en-US"/>
          </a:p>
        </p:txBody>
      </p:sp>
      <p:pic>
        <p:nvPicPr>
          <p:cNvPr id="6" name="Content Placeholder 5"/>
          <p:cNvPicPr>
            <a:picLocks noGrp="1" noChangeAspect="1"/>
          </p:cNvPicPr>
          <p:nvPr>
            <p:ph idx="1"/>
          </p:nvPr>
        </p:nvPicPr>
        <p:blipFill>
          <a:blip r:embed="rId2"/>
          <a:stretch>
            <a:fillRect/>
          </a:stretch>
        </p:blipFill>
        <p:spPr>
          <a:xfrm>
            <a:off x="0" y="1412776"/>
            <a:ext cx="8953534" cy="3960440"/>
          </a:xfrm>
          <a:prstGeom prst="rect">
            <a:avLst/>
          </a:prstGeom>
        </p:spPr>
      </p:pic>
    </p:spTree>
    <p:extLst>
      <p:ext uri="{BB962C8B-B14F-4D97-AF65-F5344CB8AC3E}">
        <p14:creationId xmlns:p14="http://schemas.microsoft.com/office/powerpoint/2010/main" val="2318785640"/>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dstavitev1" id="{70D1E67F-A61B-4CD7-8306-E1E09F5CE5FB}" vid="{B107AE38-65FD-42CA-A9E8-6D8F3A1C8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C28C8773A74B4F873CEB14282186B3" ma:contentTypeVersion="12" ma:contentTypeDescription="Ustvari nov dokument." ma:contentTypeScope="" ma:versionID="2fef2e4d8cc0a644d439e4d559c97441">
  <xsd:schema xmlns:xsd="http://www.w3.org/2001/XMLSchema" xmlns:xs="http://www.w3.org/2001/XMLSchema" xmlns:p="http://schemas.microsoft.com/office/2006/metadata/properties" xmlns:ns3="15219b98-35a1-4f64-958f-fb53a2022b55" xmlns:ns4="804c1dcc-fafc-40df-8fed-5dbadf0eea71" targetNamespace="http://schemas.microsoft.com/office/2006/metadata/properties" ma:root="true" ma:fieldsID="7cf41335440317dda6be5383f29cac46" ns3:_="" ns4:_="">
    <xsd:import namespace="15219b98-35a1-4f64-958f-fb53a2022b55"/>
    <xsd:import namespace="804c1dcc-fafc-40df-8fed-5dbadf0eea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9b98-35a1-4f64-958f-fb53a2022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4c1dcc-fafc-40df-8fed-5dbadf0eea71"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SharingHintHash" ma:index="12"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54D08-679C-4E43-927F-DB13E4887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9b98-35a1-4f64-958f-fb53a2022b55"/>
    <ds:schemaRef ds:uri="804c1dcc-fafc-40df-8fed-5dbadf0ee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9B288-9AFF-4897-85EE-C3BE93671164}">
  <ds:schemaRefs>
    <ds:schemaRef ds:uri="http://schemas.microsoft.com/office/2006/metadata/properties"/>
    <ds:schemaRef ds:uri="804c1dcc-fafc-40df-8fed-5dbadf0eea71"/>
    <ds:schemaRef ds:uri="http://purl.org/dc/terms/"/>
    <ds:schemaRef ds:uri="http://purl.org/dc/elements/1.1/"/>
    <ds:schemaRef ds:uri="http://purl.org/dc/dcmitype/"/>
    <ds:schemaRef ds:uri="15219b98-35a1-4f64-958f-fb53a2022b55"/>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8BA7AB2-EEB2-4E7F-A89A-45E44A268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60-ppt-predloga-um-pf-ang-1</Template>
  <TotalTime>0</TotalTime>
  <Words>519</Words>
  <Application>Microsoft Office PowerPoint</Application>
  <PresentationFormat>On-screen Show (4:3)</PresentationFormat>
  <Paragraphs>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Wingdings</vt:lpstr>
      <vt:lpstr>UM.SI</vt:lpstr>
      <vt:lpstr>Protecting Cultural Heritage in the era of digitalization </vt:lpstr>
      <vt:lpstr>HERITAGE</vt:lpstr>
      <vt:lpstr>PowerPoint Presentation</vt:lpstr>
      <vt:lpstr>PowerPoint Presentation</vt:lpstr>
      <vt:lpstr>Preservation of cultural heritage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Tangible and Intangible cultural heritage </vt:lpstr>
      <vt:lpstr>PowerPoint Presentation</vt:lpstr>
      <vt:lpstr> </vt:lpstr>
      <vt:lpstr>PowerPoint Presentation</vt:lpstr>
      <vt:lpstr> MISIJA UNESCO </vt:lpstr>
      <vt:lpstr>PowerPoint Presentation</vt:lpstr>
      <vt:lpstr>Strategic Objectives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Predloga; Template; PowerPoint</cp:keywords>
  <cp:lastModifiedBy/>
  <cp:revision>1</cp:revision>
  <dcterms:created xsi:type="dcterms:W3CDTF">2020-02-12T10:04:15Z</dcterms:created>
  <dcterms:modified xsi:type="dcterms:W3CDTF">2025-06-17T02:49:08Z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0x010100D3C28C8773A74B4F873CEB14282186B3</vt:lpwstr>
  </property>
</Properties>
</file>